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74" r:id="rId3"/>
  </p:sldMasterIdLst>
  <p:notesMasterIdLst>
    <p:notesMasterId r:id="rId80"/>
  </p:notesMasterIdLst>
  <p:sldIdLst>
    <p:sldId id="256" r:id="rId4"/>
    <p:sldId id="815" r:id="rId5"/>
    <p:sldId id="810" r:id="rId6"/>
    <p:sldId id="818" r:id="rId7"/>
    <p:sldId id="819" r:id="rId8"/>
    <p:sldId id="820" r:id="rId9"/>
    <p:sldId id="723" r:id="rId10"/>
    <p:sldId id="795" r:id="rId11"/>
    <p:sldId id="796" r:id="rId12"/>
    <p:sldId id="797" r:id="rId13"/>
    <p:sldId id="798" r:id="rId14"/>
    <p:sldId id="799" r:id="rId15"/>
    <p:sldId id="800" r:id="rId16"/>
    <p:sldId id="850" r:id="rId17"/>
    <p:sldId id="851" r:id="rId18"/>
    <p:sldId id="852" r:id="rId19"/>
    <p:sldId id="853" r:id="rId20"/>
    <p:sldId id="854" r:id="rId21"/>
    <p:sldId id="855" r:id="rId22"/>
    <p:sldId id="856" r:id="rId23"/>
    <p:sldId id="857" r:id="rId24"/>
    <p:sldId id="858" r:id="rId25"/>
    <p:sldId id="859" r:id="rId26"/>
    <p:sldId id="860" r:id="rId27"/>
    <p:sldId id="861" r:id="rId28"/>
    <p:sldId id="862" r:id="rId29"/>
    <p:sldId id="863" r:id="rId30"/>
    <p:sldId id="864" r:id="rId31"/>
    <p:sldId id="865" r:id="rId32"/>
    <p:sldId id="872" r:id="rId33"/>
    <p:sldId id="866" r:id="rId34"/>
    <p:sldId id="875" r:id="rId35"/>
    <p:sldId id="867" r:id="rId36"/>
    <p:sldId id="868" r:id="rId37"/>
    <p:sldId id="870" r:id="rId38"/>
    <p:sldId id="911" r:id="rId39"/>
    <p:sldId id="876" r:id="rId40"/>
    <p:sldId id="878" r:id="rId41"/>
    <p:sldId id="906" r:id="rId42"/>
    <p:sldId id="882" r:id="rId43"/>
    <p:sldId id="884" r:id="rId44"/>
    <p:sldId id="907" r:id="rId45"/>
    <p:sldId id="885" r:id="rId46"/>
    <p:sldId id="887" r:id="rId47"/>
    <p:sldId id="908" r:id="rId48"/>
    <p:sldId id="889" r:id="rId49"/>
    <p:sldId id="890" r:id="rId50"/>
    <p:sldId id="909" r:id="rId51"/>
    <p:sldId id="888" r:id="rId52"/>
    <p:sldId id="881" r:id="rId53"/>
    <p:sldId id="910" r:id="rId54"/>
    <p:sldId id="871" r:id="rId55"/>
    <p:sldId id="898" r:id="rId56"/>
    <p:sldId id="899" r:id="rId57"/>
    <p:sldId id="912" r:id="rId58"/>
    <p:sldId id="900" r:id="rId59"/>
    <p:sldId id="901" r:id="rId60"/>
    <p:sldId id="902" r:id="rId61"/>
    <p:sldId id="903" r:id="rId62"/>
    <p:sldId id="904" r:id="rId63"/>
    <p:sldId id="905" r:id="rId64"/>
    <p:sldId id="913" r:id="rId65"/>
    <p:sldId id="914" r:id="rId66"/>
    <p:sldId id="915" r:id="rId67"/>
    <p:sldId id="916" r:id="rId68"/>
    <p:sldId id="917" r:id="rId69"/>
    <p:sldId id="918" r:id="rId70"/>
    <p:sldId id="919" r:id="rId71"/>
    <p:sldId id="920" r:id="rId72"/>
    <p:sldId id="921" r:id="rId73"/>
    <p:sldId id="922" r:id="rId74"/>
    <p:sldId id="923" r:id="rId75"/>
    <p:sldId id="924" r:id="rId76"/>
    <p:sldId id="925" r:id="rId77"/>
    <p:sldId id="926" r:id="rId78"/>
    <p:sldId id="927" r:id="rId79"/>
  </p:sldIdLst>
  <p:sldSz cx="12192000" cy="6858000"/>
  <p:notesSz cx="12192000" cy="6858000"/>
  <p:embeddedFontLst>
    <p:embeddedFont>
      <p:font typeface="Calibri" panose="020F0502020204030204" pitchFamily="34" charset="0"/>
      <p:regular r:id="rId81"/>
      <p:bold r:id="rId82"/>
      <p:italic r:id="rId83"/>
      <p:boldItalic r:id="rId84"/>
    </p:embeddedFont>
    <p:embeddedFont>
      <p:font typeface="Calibri Light" panose="020F0302020204030204" pitchFamily="34" charset="0"/>
      <p:regular r:id="rId85"/>
      <p:italic r:id="rId8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>
          <p15:clr>
            <a:srgbClr val="A4A3A4"/>
          </p15:clr>
        </p15:guide>
        <p15:guide id="2" pos="2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35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3154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font" Target="fonts/font4.fntdata"/><Relationship Id="rId89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font" Target="fonts/font2.fntdata"/><Relationship Id="rId90" Type="http://schemas.openxmlformats.org/officeDocument/2006/relationships/tableStyles" Target="tableStyle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font" Target="fonts/font3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font" Target="fonts/font1.fntdata"/><Relationship Id="rId8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0"/>
            <a:ext cx="386333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223792" y="1196752"/>
            <a:ext cx="745827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 algn="ctr">
              <a:lnSpc>
                <a:spcPts val="422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/>
              <a:t>FORMAL LANGUAGES AND</a:t>
            </a:r>
          </a:p>
          <a:p>
            <a:pPr marR="0" algn="ctr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4800" b="1" dirty="0"/>
              <a:t>AUTOMATA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48" y="3284984"/>
            <a:ext cx="626469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0000"/>
                </a:solidFill>
              </a:rPr>
              <a:t>Lecture 25: </a:t>
            </a:r>
            <a:r>
              <a:rPr lang="en-US" sz="3600" b="1" dirty="0" smtClean="0">
                <a:solidFill>
                  <a:srgbClr val="FF0000"/>
                </a:solidFill>
              </a:rPr>
              <a:t>Module 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Turing Machines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20579" y="55172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Prepared By: Sridhar Iyer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875"/>
            <a:ext cx="12192000" cy="6064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" y="0"/>
            <a:ext cx="118656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950"/>
            <a:ext cx="121920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930"/>
            <a:ext cx="12192000" cy="6453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"/>
            <a:ext cx="12192000" cy="6735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955"/>
            <a:ext cx="12192000" cy="65620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305"/>
            <a:ext cx="12192000" cy="6549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245"/>
            <a:ext cx="12192000" cy="64928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40"/>
            <a:ext cx="12192000" cy="6725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580"/>
            <a:ext cx="12192000" cy="64668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675"/>
            <a:ext cx="12192000" cy="64700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490"/>
            <a:ext cx="12192000" cy="63823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0"/>
            <a:ext cx="12192000" cy="66668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645"/>
            <a:ext cx="12192000" cy="64427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15"/>
            <a:ext cx="12192000" cy="64649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"/>
            <a:ext cx="12192000" cy="67481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2730"/>
            <a:ext cx="12192000" cy="63525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"/>
            <a:ext cx="12192000" cy="6583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"/>
            <a:ext cx="12192000" cy="65455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10"/>
            <a:ext cx="12192000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85"/>
            <a:ext cx="12192000" cy="65639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"/>
            <a:ext cx="12192000" cy="677799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550"/>
            <a:ext cx="12192000" cy="64382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455"/>
            <a:ext cx="12192000" cy="64350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20"/>
            <a:ext cx="12192000" cy="66401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557020"/>
            <a:ext cx="11306810" cy="34874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20"/>
            <a:ext cx="12192000" cy="664019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13285" cy="68789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5"/>
            <a:ext cx="12192000" cy="6175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" y="3429000"/>
            <a:ext cx="11002010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995"/>
            <a:ext cx="12192000" cy="61753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1651000"/>
            <a:ext cx="9436100" cy="355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245"/>
            <a:ext cx="12192000" cy="5984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420"/>
            <a:ext cx="12192000" cy="64865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015" y="332740"/>
            <a:ext cx="8903335" cy="6146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785"/>
            <a:ext cx="12192000" cy="572579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6" y="548680"/>
            <a:ext cx="12192000" cy="5725795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629552" y="1874243"/>
            <a:ext cx="9723512" cy="39720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Logic:</a:t>
            </a:r>
          </a:p>
          <a:p>
            <a:pPr lvl="1"/>
            <a:r>
              <a:rPr lang="en-US" dirty="0" smtClean="0"/>
              <a:t>Read 0, make it Blank, Move Right</a:t>
            </a:r>
          </a:p>
          <a:p>
            <a:pPr lvl="1"/>
            <a:r>
              <a:rPr lang="en-US" dirty="0" smtClean="0"/>
              <a:t>Bypass Every character till Blank, Move Left</a:t>
            </a:r>
          </a:p>
          <a:p>
            <a:pPr lvl="1"/>
            <a:r>
              <a:rPr lang="en-US" dirty="0" smtClean="0"/>
              <a:t>Read 0 , make it Blank , Move Left</a:t>
            </a:r>
          </a:p>
          <a:p>
            <a:pPr lvl="1"/>
            <a:r>
              <a:rPr lang="en-US" dirty="0" smtClean="0"/>
              <a:t>Continue for remaining inputs</a:t>
            </a:r>
          </a:p>
          <a:p>
            <a:pPr lvl="1"/>
            <a:r>
              <a:rPr lang="en-US" dirty="0" smtClean="0"/>
              <a:t>If 1 is encountered in </a:t>
            </a:r>
            <a:r>
              <a:rPr lang="en-US" dirty="0" err="1" smtClean="0"/>
              <a:t>qo</a:t>
            </a:r>
            <a:r>
              <a:rPr lang="en-US" dirty="0" smtClean="0"/>
              <a:t> state, check if more 0’s are left.</a:t>
            </a:r>
          </a:p>
          <a:p>
            <a:pPr lvl="1"/>
            <a:r>
              <a:rPr lang="en-US" dirty="0" smtClean="0"/>
              <a:t>If no more 0’s are there then replace 1 by E, Stop</a:t>
            </a:r>
          </a:p>
          <a:p>
            <a:pPr lvl="1"/>
            <a:r>
              <a:rPr lang="en-US" dirty="0" smtClean="0"/>
              <a:t>If more 0’s are left, replace all 0’s by Blanks and move Right, after reaching the Blank Symbol, Replace by L and Stop.</a:t>
            </a:r>
          </a:p>
          <a:p>
            <a:pPr lvl="1"/>
            <a:r>
              <a:rPr lang="en-US" dirty="0" smtClean="0"/>
              <a:t>If 1 is encountered in q2 state, replace 1 by B, Move Left. Replace Blank by G and Stop.	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212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35" y="0"/>
            <a:ext cx="112001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05"/>
            <a:ext cx="12192000" cy="632015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05"/>
            <a:ext cx="12192000" cy="6320155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127448" y="19605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Logic: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a/b, make it Blank, Move Right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Blank, Move Left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a/b , make it Blank , Move Left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you encounter Blank, Move Right and Continue for remaining inputs.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qo</a:t>
            </a:r>
            <a:r>
              <a:rPr lang="en-US" dirty="0" smtClean="0">
                <a:solidFill>
                  <a:schemeClr val="bg1"/>
                </a:solidFill>
              </a:rPr>
              <a:t> state, if Blank is encountered, go to Final State (EVEN PALINDROME)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If Blank is encountered in q2 or q5 state, go to Final State (ODD Palindrome)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	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76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355"/>
            <a:ext cx="12192000" cy="651129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670"/>
            <a:ext cx="12192000" cy="629602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670"/>
            <a:ext cx="12192000" cy="6296025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127448" y="22253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Logic: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a/b, make it Blank, Move Right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Blank, Move Left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a/b , make it Blank , Move Left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you encounter Blank, Move Right and Continue for remaining inputs.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qo</a:t>
            </a:r>
            <a:r>
              <a:rPr lang="en-US" dirty="0" smtClean="0">
                <a:solidFill>
                  <a:schemeClr val="bg1"/>
                </a:solidFill>
              </a:rPr>
              <a:t> state, if c is encountered, make it Blank. Move Right.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If Blank is encountered again, go to Final State.</a:t>
            </a:r>
          </a:p>
        </p:txBody>
      </p:sp>
    </p:spTree>
    <p:extLst>
      <p:ext uri="{BB962C8B-B14F-4D97-AF65-F5344CB8AC3E}">
        <p14:creationId xmlns:p14="http://schemas.microsoft.com/office/powerpoint/2010/main" val="2220656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195"/>
            <a:ext cx="12192000" cy="65309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415"/>
            <a:ext cx="12192000" cy="60585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415"/>
            <a:ext cx="12192000" cy="6058535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343472" y="270892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Logic: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0, make it X, Move Right Or </a:t>
            </a:r>
            <a:r>
              <a:rPr lang="en-US" dirty="0">
                <a:solidFill>
                  <a:schemeClr val="bg1"/>
                </a:solidFill>
              </a:rPr>
              <a:t>Read </a:t>
            </a:r>
            <a:r>
              <a:rPr lang="en-US" dirty="0" smtClean="0">
                <a:solidFill>
                  <a:schemeClr val="bg1"/>
                </a:solidFill>
              </a:rPr>
              <a:t>1, </a:t>
            </a:r>
            <a:r>
              <a:rPr lang="en-US" dirty="0">
                <a:solidFill>
                  <a:schemeClr val="bg1"/>
                </a:solidFill>
              </a:rPr>
              <a:t>make it </a:t>
            </a:r>
            <a:r>
              <a:rPr lang="en-US" dirty="0" smtClean="0">
                <a:solidFill>
                  <a:schemeClr val="bg1"/>
                </a:solidFill>
              </a:rPr>
              <a:t>Y, </a:t>
            </a:r>
            <a:r>
              <a:rPr lang="en-US" dirty="0">
                <a:solidFill>
                  <a:schemeClr val="bg1"/>
                </a:solidFill>
              </a:rPr>
              <a:t>Move Right 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Blank, Move Left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Bypass Every character till </a:t>
            </a:r>
            <a:r>
              <a:rPr lang="en-US" dirty="0" smtClean="0">
                <a:solidFill>
                  <a:schemeClr val="bg1"/>
                </a:solidFill>
              </a:rPr>
              <a:t>X/Y, Make it 0/1 Move Right.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Continue for remaining inputs.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qo</a:t>
            </a:r>
            <a:r>
              <a:rPr lang="en-US" dirty="0" smtClean="0">
                <a:solidFill>
                  <a:schemeClr val="bg1"/>
                </a:solidFill>
              </a:rPr>
              <a:t> state, if # is encountered, Keep it same and STOP</a:t>
            </a:r>
          </a:p>
        </p:txBody>
      </p:sp>
    </p:spTree>
    <p:extLst>
      <p:ext uri="{BB962C8B-B14F-4D97-AF65-F5344CB8AC3E}">
        <p14:creationId xmlns:p14="http://schemas.microsoft.com/office/powerpoint/2010/main" val="2860939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530"/>
            <a:ext cx="12192000" cy="650494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45"/>
            <a:ext cx="12192000" cy="656971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45"/>
            <a:ext cx="12192000" cy="6569710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343472" y="184620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Logic: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Bypass Every Character till Blank. Move Left.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Read a/b, make it X, Move Right.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Go Till Blank, Make it a/b as per state, move left.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While Going Left Replace the X by X only and keep moving left until a/b is encountered.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Continue for remaining inputs.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 err="1" smtClean="0">
                <a:solidFill>
                  <a:schemeClr val="bg1"/>
                </a:solidFill>
              </a:rPr>
              <a:t>qo</a:t>
            </a:r>
            <a:r>
              <a:rPr lang="en-US" dirty="0" smtClean="0">
                <a:solidFill>
                  <a:schemeClr val="bg1"/>
                </a:solidFill>
              </a:rPr>
              <a:t> state, if Blank is encountered, Keep it same and Move Right.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Replace all X by Blank, move right, Stop.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29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20"/>
            <a:ext cx="12192000" cy="671576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7526"/>
          <a:stretch>
            <a:fillRect/>
          </a:stretch>
        </p:blipFill>
        <p:spPr>
          <a:xfrm>
            <a:off x="479425" y="332740"/>
            <a:ext cx="11274425" cy="621728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7526"/>
          <a:stretch>
            <a:fillRect/>
          </a:stretch>
        </p:blipFill>
        <p:spPr>
          <a:xfrm>
            <a:off x="479425" y="332740"/>
            <a:ext cx="11274425" cy="62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194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820"/>
            <a:ext cx="12192000" cy="643572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55"/>
            <a:ext cx="12192000" cy="673989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12192000" cy="650621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12192000" cy="650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230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230"/>
            <a:ext cx="12192000" cy="622554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620"/>
            <a:ext cx="12192000" cy="608012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535"/>
            <a:ext cx="12192000" cy="642429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10"/>
            <a:ext cx="12192000" cy="672274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60" y="116840"/>
            <a:ext cx="10143490" cy="66427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3087167"/>
            <a:ext cx="581106" cy="36724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073" y="2906737"/>
            <a:ext cx="581106" cy="397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350" y="3212975"/>
            <a:ext cx="726382" cy="3546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988" y="4589257"/>
            <a:ext cx="581106" cy="3975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11292" y="3216404"/>
            <a:ext cx="5811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1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2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3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4</a:t>
            </a:r>
            <a:endParaRPr lang="en-IN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b="51302"/>
          <a:stretch/>
        </p:blipFill>
        <p:spPr>
          <a:xfrm>
            <a:off x="767408" y="548680"/>
            <a:ext cx="10678898" cy="561662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48698"/>
          <a:stretch/>
        </p:blipFill>
        <p:spPr>
          <a:xfrm>
            <a:off x="263352" y="188640"/>
            <a:ext cx="11521280" cy="638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454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150" y="481012"/>
            <a:ext cx="1131570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882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175" y="400050"/>
            <a:ext cx="1167765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57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8881" y="188640"/>
            <a:ext cx="9234238" cy="64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546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360" y="1196752"/>
            <a:ext cx="1147722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260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0150" y="290512"/>
            <a:ext cx="979170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054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6875" y="38100"/>
            <a:ext cx="885825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88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062" y="1090612"/>
            <a:ext cx="104298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813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3632" y="188640"/>
            <a:ext cx="6302675" cy="651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667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000" y="238125"/>
            <a:ext cx="990600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432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0150" y="271462"/>
            <a:ext cx="97917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843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1544" y="188640"/>
            <a:ext cx="7648972" cy="64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715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2600" y="123825"/>
            <a:ext cx="868680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100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464" y="260648"/>
            <a:ext cx="9489397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549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3592" y="116632"/>
            <a:ext cx="7344816" cy="662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19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426</Words>
  <Application>Microsoft Office PowerPoint</Application>
  <PresentationFormat>Widescreen</PresentationFormat>
  <Paragraphs>54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Sridhar Iyer</cp:lastModifiedBy>
  <cp:revision>97</cp:revision>
  <dcterms:created xsi:type="dcterms:W3CDTF">2024-11-06T14:14:54Z</dcterms:created>
  <dcterms:modified xsi:type="dcterms:W3CDTF">2024-11-07T04:13:39Z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