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1" r:id="rId2"/>
  </p:sldMasterIdLst>
  <p:notesMasterIdLst>
    <p:notesMasterId r:id="rId26"/>
  </p:notesMasterIdLst>
  <p:sldIdLst>
    <p:sldId id="256" r:id="rId3"/>
    <p:sldId id="817" r:id="rId4"/>
    <p:sldId id="751" r:id="rId5"/>
    <p:sldId id="752" r:id="rId6"/>
    <p:sldId id="821" r:id="rId7"/>
    <p:sldId id="722" r:id="rId8"/>
    <p:sldId id="839" r:id="rId9"/>
    <p:sldId id="818" r:id="rId10"/>
    <p:sldId id="819" r:id="rId11"/>
    <p:sldId id="820" r:id="rId12"/>
    <p:sldId id="723" r:id="rId13"/>
    <p:sldId id="795" r:id="rId14"/>
    <p:sldId id="796" r:id="rId15"/>
    <p:sldId id="841" r:id="rId16"/>
    <p:sldId id="842" r:id="rId17"/>
    <p:sldId id="843" r:id="rId18"/>
    <p:sldId id="844" r:id="rId19"/>
    <p:sldId id="845" r:id="rId20"/>
    <p:sldId id="840" r:id="rId21"/>
    <p:sldId id="797" r:id="rId22"/>
    <p:sldId id="798" r:id="rId23"/>
    <p:sldId id="846" r:id="rId24"/>
    <p:sldId id="800" r:id="rId25"/>
  </p:sldIdLst>
  <p:sldSz cx="12192000" cy="6858000"/>
  <p:notesSz cx="12192000" cy="6858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  <p:embeddedFont>
      <p:font typeface="Calibri Light" panose="020F0302020204030204" pitchFamily="34" charset="0"/>
      <p:regular r:id="rId31"/>
      <p:italic r:id="rId32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54">
          <p15:clr>
            <a:srgbClr val="A4A3A4"/>
          </p15:clr>
        </p15:guide>
        <p15:guide id="2" pos="248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01B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0835" autoAdjust="0"/>
  </p:normalViewPr>
  <p:slideViewPr>
    <p:cSldViewPr>
      <p:cViewPr varScale="1">
        <p:scale>
          <a:sx n="105" d="100"/>
          <a:sy n="105" d="100"/>
        </p:scale>
        <p:origin x="798" y="102"/>
      </p:cViewPr>
      <p:guideLst>
        <p:guide orient="horz" pos="3154"/>
        <p:guide pos="248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6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font" Target="fonts/font2.fntdata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5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6905979" y="0"/>
            <a:ext cx="52832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  <a:t>10/18/2024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52832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905979" y="6513910"/>
            <a:ext cx="52832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10/18/2024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10/18/2024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10/18/2024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10/18/2024</a:t>
            </a:fld>
            <a:endParaRPr lang="en-US" dirty="0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10/18/2024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10/18/2024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10/18/2024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10/18/2024</a:t>
            </a:fld>
            <a:endParaRPr lang="en-US" dirty="0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10/18/2024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10/18/2024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/>
          <p:cNvSpPr/>
          <p:nvPr/>
        </p:nvSpPr>
        <p:spPr>
          <a:xfrm>
            <a:off x="0" y="0"/>
            <a:ext cx="3863339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4223792" y="1196752"/>
            <a:ext cx="7458270" cy="103874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sz="4800" b="1" dirty="0"/>
              <a:t>FORMAL LANGUAGES AND</a:t>
            </a:r>
          </a:p>
          <a:p>
            <a:pPr marR="0" algn="ctr">
              <a:lnSpc>
                <a:spcPts val="3840"/>
              </a:lnSpc>
              <a:spcBef>
                <a:spcPts val="50"/>
              </a:spcBef>
              <a:spcAft>
                <a:spcPts val="0"/>
              </a:spcAft>
            </a:pPr>
            <a:r>
              <a:rPr sz="4800" b="1" dirty="0"/>
              <a:t>AUTOMATA THEORY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27848" y="3284984"/>
            <a:ext cx="6264696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</a:rPr>
              <a:t>Lecture 25: Module 4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800" b="1" dirty="0" smtClean="0"/>
              <a:t>CFG to PDA</a:t>
            </a:r>
            <a:endParaRPr lang="en-IN" sz="28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820579" y="5517232"/>
            <a:ext cx="6264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Prepared By: Sridhar Iyer</a:t>
            </a:r>
            <a:endParaRPr lang="en-IN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1424" y="256490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6600" b="1" dirty="0" smtClean="0">
                <a:solidFill>
                  <a:srgbClr val="FF0000"/>
                </a:solidFill>
              </a:rPr>
              <a:t>CFG to PDA</a:t>
            </a:r>
            <a:endParaRPr lang="en-IN" sz="6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59685" y="0"/>
            <a:ext cx="707263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biLevel thresh="75000"/>
          </a:blip>
          <a:stretch>
            <a:fillRect/>
          </a:stretch>
        </p:blipFill>
        <p:spPr>
          <a:xfrm>
            <a:off x="2741930" y="0"/>
            <a:ext cx="670814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7528" y="3584416"/>
            <a:ext cx="4680520" cy="50405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25675" y="0"/>
            <a:ext cx="7740015" cy="68580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67608" y="2708920"/>
            <a:ext cx="7398082" cy="244827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7648" y="5877272"/>
            <a:ext cx="6984776" cy="88594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25675" y="0"/>
            <a:ext cx="774001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71270" y="1196975"/>
            <a:ext cx="9919970" cy="455866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33450" y="647700"/>
            <a:ext cx="10325100" cy="55626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59785" y="0"/>
            <a:ext cx="5647690" cy="68580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3632" y="1268760"/>
            <a:ext cx="6984776" cy="55892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59785" y="0"/>
            <a:ext cx="5647690" cy="68580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91242" y="2132856"/>
            <a:ext cx="6984776" cy="5589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347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59785" y="0"/>
            <a:ext cx="5647690" cy="68580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91242" y="3140968"/>
            <a:ext cx="6984776" cy="5589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945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59785" y="0"/>
            <a:ext cx="5647690" cy="68580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91242" y="4221088"/>
            <a:ext cx="6984776" cy="5589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884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59785" y="0"/>
            <a:ext cx="5647690" cy="68580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91242" y="5085184"/>
            <a:ext cx="6984776" cy="5589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132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59785" y="0"/>
            <a:ext cx="5647690" cy="68580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91242" y="6093296"/>
            <a:ext cx="6984776" cy="5589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253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59785" y="0"/>
            <a:ext cx="564769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884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79775" y="0"/>
            <a:ext cx="563245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35100" y="1403350"/>
            <a:ext cx="9321800" cy="4051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1424" y="256490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6600" b="1" dirty="0" smtClean="0">
                <a:solidFill>
                  <a:srgbClr val="FF0000"/>
                </a:solidFill>
              </a:rPr>
              <a:t>Practice Questions</a:t>
            </a:r>
            <a:endParaRPr lang="en-IN" sz="6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9350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340376" y="620688"/>
            <a:ext cx="8148449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Q.</a:t>
            </a:r>
            <a:r>
              <a:rPr kumimoji="0" lang="en-US" altLang="en-US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1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Design a PDA to recognize the language generated by the following grammar:</a:t>
            </a:r>
            <a:endParaRPr kumimoji="0" lang="en-US" altLang="en-US" sz="4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S→S+S ∣ S∗S ∣ a ∣ b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Show how the PDA accepts the string </a:t>
            </a:r>
            <a:r>
              <a:rPr kumimoji="0" lang="en-US" altLang="en-US" sz="20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 Unicode MS"/>
              </a:rPr>
              <a:t>a+b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 Unicode MS"/>
              </a:rPr>
              <a:t>*a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1600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335360" y="2244444"/>
            <a:ext cx="7879145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Q.2 Construct a PDA that accepts the language generated by the grammar: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S→0S1 ∣ 1S0 ∣ϵ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Show the acceptance of the input string 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 Unicode MS"/>
              </a:rPr>
              <a:t>0110</a:t>
            </a:r>
            <a:r>
              <a:rPr kumimoji="0" lang="en-US" altLang="en-US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</a:rPr>
              <a:t>.</a:t>
            </a: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350672" y="3627983"/>
            <a:ext cx="8520346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Q.3 Design a PDA to recognize the language generated by the following grammar: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S→aSb</a:t>
            </a: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∣ </a:t>
            </a:r>
            <a:r>
              <a:rPr kumimoji="0" lang="en-US" altLang="en-US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bSa</a:t>
            </a: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∣ϵ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Show the acceptance of the input string </a:t>
            </a:r>
            <a:r>
              <a:rPr kumimoji="0" lang="en-US" altLang="en-US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 Unicode MS"/>
              </a:rPr>
              <a:t>abba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lang="en-US" altLang="en-US" dirty="0">
                <a:latin typeface="Arial" panose="020B0604020202020204" pitchFamily="34" charset="0"/>
              </a:rPr>
              <a:t>by this PDA.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121</Words>
  <Application>Microsoft Office PowerPoint</Application>
  <PresentationFormat>Widescreen</PresentationFormat>
  <Paragraphs>17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Arial</vt:lpstr>
      <vt:lpstr>Calibri</vt:lpstr>
      <vt:lpstr>Calibri Light</vt:lpstr>
      <vt:lpstr>Arial Unicode MS</vt:lpstr>
      <vt:lpstr>Office Theme</vt:lpstr>
      <vt:lpstr>1_Office Theme</vt:lpstr>
      <vt:lpstr>PowerPoint Presentation</vt:lpstr>
      <vt:lpstr>CFG to PDA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Practice Questions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PowerPoint</dc:title>
  <dc:creator>root</dc:creator>
  <cp:lastModifiedBy>Sridhar Iyer</cp:lastModifiedBy>
  <cp:revision>84</cp:revision>
  <dcterms:created xsi:type="dcterms:W3CDTF">2024-10-17T15:38:10Z</dcterms:created>
  <dcterms:modified xsi:type="dcterms:W3CDTF">2024-10-18T05:50:12Z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1033-5.7.3.8096</vt:lpwstr>
  </property>
</Properties>
</file>