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44"/>
  </p:notesMasterIdLst>
  <p:sldIdLst>
    <p:sldId id="256" r:id="rId2"/>
    <p:sldId id="655" r:id="rId3"/>
    <p:sldId id="678" r:id="rId4"/>
    <p:sldId id="656" r:id="rId5"/>
    <p:sldId id="657" r:id="rId6"/>
    <p:sldId id="658" r:id="rId7"/>
    <p:sldId id="659" r:id="rId8"/>
    <p:sldId id="660" r:id="rId9"/>
    <p:sldId id="661" r:id="rId10"/>
    <p:sldId id="662" r:id="rId11"/>
    <p:sldId id="663" r:id="rId12"/>
    <p:sldId id="664" r:id="rId13"/>
    <p:sldId id="665" r:id="rId14"/>
    <p:sldId id="666" r:id="rId15"/>
    <p:sldId id="667" r:id="rId16"/>
    <p:sldId id="680" r:id="rId17"/>
    <p:sldId id="681" r:id="rId18"/>
    <p:sldId id="679" r:id="rId19"/>
    <p:sldId id="669" r:id="rId20"/>
    <p:sldId id="670" r:id="rId21"/>
    <p:sldId id="671" r:id="rId22"/>
    <p:sldId id="672" r:id="rId23"/>
    <p:sldId id="673" r:id="rId24"/>
    <p:sldId id="674" r:id="rId25"/>
    <p:sldId id="675" r:id="rId26"/>
    <p:sldId id="676" r:id="rId27"/>
    <p:sldId id="677" r:id="rId28"/>
    <p:sldId id="682" r:id="rId29"/>
    <p:sldId id="683" r:id="rId30"/>
    <p:sldId id="684" r:id="rId31"/>
    <p:sldId id="685" r:id="rId32"/>
    <p:sldId id="686" r:id="rId33"/>
    <p:sldId id="687" r:id="rId34"/>
    <p:sldId id="688" r:id="rId35"/>
    <p:sldId id="689" r:id="rId36"/>
    <p:sldId id="690" r:id="rId37"/>
    <p:sldId id="691" r:id="rId38"/>
    <p:sldId id="692" r:id="rId39"/>
    <p:sldId id="693" r:id="rId40"/>
    <p:sldId id="695" r:id="rId41"/>
    <p:sldId id="696" r:id="rId42"/>
    <p:sldId id="694" r:id="rId43"/>
  </p:sldIdLst>
  <p:sldSz cx="12192000" cy="6858000"/>
  <p:notesSz cx="12192000" cy="6858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Calibri Light" panose="020F0302020204030204" pitchFamily="34" charset="0"/>
      <p:regular r:id="rId49"/>
      <p:italic r:id="rId5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18: Module 3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Chomsky’s Normal Form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Normal Form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144201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Chomsky’s Normal Form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908812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29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06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8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1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25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" y="0"/>
            <a:ext cx="12180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07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117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73"/>
            <a:ext cx="12192000" cy="684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40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7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83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3" y="6804"/>
            <a:ext cx="12193743" cy="685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67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47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687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3436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2589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56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err="1" smtClean="0"/>
              <a:t>Greibach’s</a:t>
            </a:r>
            <a:r>
              <a:rPr lang="en-US" sz="7200" b="1" dirty="0" smtClean="0"/>
              <a:t> Normal Form</a:t>
            </a:r>
            <a:endParaRPr lang="en-IN" sz="7200" b="1" dirty="0"/>
          </a:p>
        </p:txBody>
      </p:sp>
    </p:spTree>
    <p:extLst>
      <p:ext uri="{BB962C8B-B14F-4D97-AF65-F5344CB8AC3E}">
        <p14:creationId xmlns:p14="http://schemas.microsoft.com/office/powerpoint/2010/main" val="3578640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23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01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322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94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19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373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07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92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51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5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35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386"/>
            <a:ext cx="12192001" cy="685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06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6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86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80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GNF Problems involving Recursion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Problem 1 -  </a:t>
            </a:r>
            <a:r>
              <a:rPr lang="en-IN" dirty="0" smtClean="0"/>
              <a:t>Convert </a:t>
            </a:r>
            <a:r>
              <a:rPr lang="en-IN" dirty="0"/>
              <a:t>the following grammar, with both direct and indirect recursion, to GNF: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832" y="3068960"/>
            <a:ext cx="2664296" cy="17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952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408" y="404664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We need to ensure that every production in the grammar starts with a terminal symbol followed by zero or more non-terminal symbols. The recursive productions </a:t>
            </a:r>
            <a:r>
              <a:rPr lang="en-US" sz="2000" b="1" dirty="0"/>
              <a:t>(like </a:t>
            </a:r>
            <a:r>
              <a:rPr lang="en-US" sz="2000" b="1" dirty="0" err="1" smtClean="0"/>
              <a:t>S→Sa</a:t>
            </a:r>
            <a:r>
              <a:rPr lang="en-US" sz="2000" b="1" dirty="0" smtClean="0"/>
              <a:t>) </a:t>
            </a:r>
            <a:r>
              <a:rPr lang="en-US" sz="2000" dirty="0"/>
              <a:t>need to be restructured to fit GNF</a:t>
            </a:r>
            <a:r>
              <a:rPr lang="en-US" sz="2000" dirty="0" smtClean="0"/>
              <a:t>.</a:t>
            </a:r>
            <a:endParaRPr lang="en-US" sz="2000" dirty="0"/>
          </a:p>
          <a:p>
            <a:r>
              <a:rPr lang="en-US" sz="2000" b="1" dirty="0"/>
              <a:t>Step 1: Handle the Recursion in SSS</a:t>
            </a: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The </a:t>
            </a:r>
            <a:r>
              <a:rPr lang="en-US" sz="2000" dirty="0"/>
              <a:t>rule </a:t>
            </a:r>
            <a:r>
              <a:rPr lang="en-US" sz="2000" b="1" dirty="0">
                <a:solidFill>
                  <a:srgbClr val="FF0000"/>
                </a:solidFill>
              </a:rPr>
              <a:t>S</a:t>
            </a:r>
            <a:r>
              <a:rPr lang="en-US" sz="2000" b="1" dirty="0" smtClean="0">
                <a:solidFill>
                  <a:srgbClr val="FF0000"/>
                </a:solidFill>
              </a:rPr>
              <a:t>→ Sa | b </a:t>
            </a:r>
            <a:r>
              <a:rPr lang="en-US" sz="2000" dirty="0" smtClean="0"/>
              <a:t>is </a:t>
            </a:r>
            <a:r>
              <a:rPr lang="en-US" sz="2000" b="1" dirty="0" smtClean="0"/>
              <a:t>directly recursive</a:t>
            </a:r>
            <a:r>
              <a:rPr lang="en-US" sz="2000" dirty="0" smtClean="0"/>
              <a:t> because S appears on the left side and again as the first symbol on the right side. To handle this, we need to eliminate the recursion.</a:t>
            </a:r>
          </a:p>
          <a:p>
            <a:pPr algn="just"/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2492896"/>
            <a:ext cx="8063680" cy="40200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5001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1268760"/>
            <a:ext cx="9926435" cy="4401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38603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764704"/>
            <a:ext cx="9735909" cy="5048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15480" y="6093296"/>
            <a:ext cx="8474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Add an additional step of null transition removal to obtain the final Productions in GNF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506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344" y="235378"/>
            <a:ext cx="10515600" cy="435133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Problem 2 - 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3" y="764704"/>
            <a:ext cx="9505056" cy="22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416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344" y="235378"/>
            <a:ext cx="10515600" cy="435133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Problem 2 - 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3" y="764704"/>
            <a:ext cx="9505056" cy="22482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84" y="3520876"/>
            <a:ext cx="9812119" cy="154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965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344" y="235378"/>
            <a:ext cx="10515600" cy="435133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Problem 2 - 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3" y="764704"/>
            <a:ext cx="9505056" cy="22482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8" y="1844824"/>
            <a:ext cx="8193840" cy="4536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3679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344" y="235378"/>
            <a:ext cx="10515600" cy="435133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Problem 2 - 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5159"/>
          <a:stretch/>
        </p:blipFill>
        <p:spPr>
          <a:xfrm>
            <a:off x="263353" y="764704"/>
            <a:ext cx="9505056" cy="10081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656" y="1916832"/>
            <a:ext cx="8757627" cy="4464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76" y="1916832"/>
            <a:ext cx="2381582" cy="6001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63258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344" y="235378"/>
            <a:ext cx="10515600" cy="435133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Problem 2 - 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5159"/>
          <a:stretch/>
        </p:blipFill>
        <p:spPr>
          <a:xfrm>
            <a:off x="263353" y="764704"/>
            <a:ext cx="9505056" cy="10081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1916832"/>
            <a:ext cx="2381582" cy="6001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990" y="1848511"/>
            <a:ext cx="8369756" cy="3884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15480" y="6093296"/>
            <a:ext cx="8474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Add an additional step of null transition removal to obtain the final Productions in GNF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562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320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</TotalTime>
  <Words>180</Words>
  <Application>Microsoft Office PowerPoint</Application>
  <PresentationFormat>Widescreen</PresentationFormat>
  <Paragraphs>20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Calibri</vt:lpstr>
      <vt:lpstr>Calibri Light</vt:lpstr>
      <vt:lpstr>Arial</vt:lpstr>
      <vt:lpstr>Office Theme</vt:lpstr>
      <vt:lpstr>PowerPoint Presentation</vt:lpstr>
      <vt:lpstr>Normal Form</vt:lpstr>
      <vt:lpstr>Chomsky’s Normal 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Greibach’s Normal 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GNF Problems involving Recursion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68</cp:revision>
  <dcterms:created xsi:type="dcterms:W3CDTF">2024-07-28T05:34:45Z</dcterms:created>
  <dcterms:modified xsi:type="dcterms:W3CDTF">2024-10-03T05:35:21Z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