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54" r:id="rId1"/>
  </p:sldMasterIdLst>
  <p:notesMasterIdLst>
    <p:notesMasterId r:id="rId43"/>
  </p:notesMasterIdLst>
  <p:sldIdLst>
    <p:sldId id="256" r:id="rId2"/>
    <p:sldId id="605" r:id="rId3"/>
    <p:sldId id="606" r:id="rId4"/>
    <p:sldId id="607" r:id="rId5"/>
    <p:sldId id="608" r:id="rId6"/>
    <p:sldId id="609" r:id="rId7"/>
    <p:sldId id="610" r:id="rId8"/>
    <p:sldId id="611" r:id="rId9"/>
    <p:sldId id="612" r:id="rId10"/>
    <p:sldId id="613" r:id="rId11"/>
    <p:sldId id="614" r:id="rId12"/>
    <p:sldId id="615" r:id="rId13"/>
    <p:sldId id="616" r:id="rId14"/>
    <p:sldId id="617" r:id="rId15"/>
    <p:sldId id="618" r:id="rId16"/>
    <p:sldId id="619" r:id="rId17"/>
    <p:sldId id="620" r:id="rId18"/>
    <p:sldId id="621" r:id="rId19"/>
    <p:sldId id="622" r:id="rId20"/>
    <p:sldId id="623" r:id="rId21"/>
    <p:sldId id="624" r:id="rId22"/>
    <p:sldId id="625" r:id="rId23"/>
    <p:sldId id="626" r:id="rId24"/>
    <p:sldId id="627" r:id="rId25"/>
    <p:sldId id="628" r:id="rId26"/>
    <p:sldId id="629" r:id="rId27"/>
    <p:sldId id="630" r:id="rId28"/>
    <p:sldId id="631" r:id="rId29"/>
    <p:sldId id="632" r:id="rId30"/>
    <p:sldId id="633" r:id="rId31"/>
    <p:sldId id="634" r:id="rId32"/>
    <p:sldId id="635" r:id="rId33"/>
    <p:sldId id="636" r:id="rId34"/>
    <p:sldId id="637" r:id="rId35"/>
    <p:sldId id="638" r:id="rId36"/>
    <p:sldId id="639" r:id="rId37"/>
    <p:sldId id="640" r:id="rId38"/>
    <p:sldId id="641" r:id="rId39"/>
    <p:sldId id="642" r:id="rId40"/>
    <p:sldId id="643" r:id="rId41"/>
    <p:sldId id="644" r:id="rId42"/>
  </p:sldIdLst>
  <p:sldSz cx="12192000" cy="6858000"/>
  <p:notesSz cx="12192000" cy="6858000"/>
  <p:embeddedFontLst>
    <p:embeddedFont>
      <p:font typeface="Calibri" panose="020F0502020204030204" pitchFamily="34" charset="0"/>
      <p:regular r:id="rId44"/>
      <p:bold r:id="rId45"/>
      <p:italic r:id="rId46"/>
      <p:boldItalic r:id="rId47"/>
    </p:embeddedFont>
    <p:embeddedFont>
      <p:font typeface="Calibri Light" panose="020F0302020204030204" pitchFamily="34" charset="0"/>
      <p:regular r:id="rId48"/>
      <p:italic r:id="rId49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54">
          <p15:clr>
            <a:srgbClr val="A4A3A4"/>
          </p15:clr>
        </p15:guide>
        <p15:guide id="2" pos="248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01B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636" y="108"/>
      </p:cViewPr>
      <p:guideLst>
        <p:guide orient="horz" pos="3154"/>
        <p:guide pos="248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4.fntdata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2.fntdata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1.fntdata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font" Target="fonts/font5.fntdata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6905979" y="0"/>
            <a:ext cx="52832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52832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6905979" y="6513910"/>
            <a:ext cx="52832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496198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675647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579321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466158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52493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181803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522682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58013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456325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802841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42140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42228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1502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7" r:id="rId3"/>
    <p:sldLayoutId id="2147483658" r:id="rId4"/>
    <p:sldLayoutId id="2147483659" r:id="rId5"/>
    <p:sldLayoutId id="2147483660" r:id="rId6"/>
    <p:sldLayoutId id="2147483661" r:id="rId7"/>
    <p:sldLayoutId id="2147483662" r:id="rId8"/>
    <p:sldLayoutId id="2147483663" r:id="rId9"/>
    <p:sldLayoutId id="2147483664" r:id="rId10"/>
    <p:sldLayoutId id="2147483665" r:id="rId11"/>
    <p:sldLayoutId id="214748366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/>
          <p:cNvSpPr/>
          <p:nvPr/>
        </p:nvSpPr>
        <p:spPr>
          <a:xfrm>
            <a:off x="0" y="0"/>
            <a:ext cx="3863339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223792" y="1196752"/>
            <a:ext cx="7458270" cy="103874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0" algn="ctr">
              <a:lnSpc>
                <a:spcPts val="4220"/>
              </a:lnSpc>
              <a:spcBef>
                <a:spcPts val="0"/>
              </a:spcBef>
              <a:spcAft>
                <a:spcPts val="0"/>
              </a:spcAft>
            </a:pPr>
            <a:r>
              <a:rPr sz="4800" b="1" dirty="0"/>
              <a:t>FORMAL LANGUAGES AND</a:t>
            </a:r>
          </a:p>
          <a:p>
            <a:pPr marR="0" algn="ctr">
              <a:lnSpc>
                <a:spcPts val="3840"/>
              </a:lnSpc>
              <a:spcBef>
                <a:spcPts val="50"/>
              </a:spcBef>
              <a:spcAft>
                <a:spcPts val="0"/>
              </a:spcAft>
            </a:pPr>
            <a:r>
              <a:rPr sz="4800" b="1" dirty="0"/>
              <a:t>AUTOMATA THEORY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27848" y="3284984"/>
            <a:ext cx="6264696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FF0000"/>
                </a:solidFill>
              </a:rPr>
              <a:t>Lecture 14</a:t>
            </a:r>
            <a:r>
              <a:rPr lang="en-US" sz="3600" b="1" dirty="0" smtClean="0">
                <a:solidFill>
                  <a:srgbClr val="FF0000"/>
                </a:solidFill>
              </a:rPr>
              <a:t>: Module 3 </a:t>
            </a:r>
            <a:endParaRPr lang="en-US" sz="3600" b="1" dirty="0" smtClean="0">
              <a:solidFill>
                <a:srgbClr val="FF0000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800" b="1" dirty="0" smtClean="0"/>
              <a:t>Regular Grammars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IN" sz="28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4820579" y="5517232"/>
            <a:ext cx="6264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Prepared By: Sridhar Iyer</a:t>
            </a:r>
            <a:endParaRPr lang="en-IN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35360" y="1963782"/>
            <a:ext cx="11478974" cy="20313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6600" b="1" dirty="0" smtClean="0">
                <a:solidFill>
                  <a:srgbClr val="002060"/>
                </a:solidFill>
              </a:rPr>
              <a:t>Pumping Lemma for Regular Languages</a:t>
            </a:r>
            <a:endParaRPr lang="en-US" sz="6600" b="1" dirty="0">
              <a:solidFill>
                <a:srgbClr val="00206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2" y="0"/>
            <a:ext cx="1220114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818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88" y="44624"/>
            <a:ext cx="12179012" cy="6768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88240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-15770"/>
            <a:ext cx="12192000" cy="6873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14893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84994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56214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66233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645" y="5934"/>
            <a:ext cx="12196646" cy="6857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45261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5499"/>
            <a:ext cx="12192000" cy="6873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3183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446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44531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25532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871187" cy="6908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1737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8486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0328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1726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862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4451"/>
            <a:ext cx="12187982" cy="6853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03941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22963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81206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-3902"/>
            <a:ext cx="12192000" cy="6861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9181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848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9003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748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99" y="0"/>
            <a:ext cx="121923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91563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8491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93484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88688" cy="6869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21570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34228" y="-13130"/>
            <a:ext cx="12526228" cy="6871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53308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970209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103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521058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9421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783305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6688" y="0"/>
            <a:ext cx="1228868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18479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3454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064769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4252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7411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663910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08" y="15189"/>
            <a:ext cx="12152150" cy="6842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870834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20793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54488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50247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67257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7124"/>
            <a:ext cx="12240267" cy="6865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090035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38918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950511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4397877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2065827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8667029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5983854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746542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418</TotalTime>
  <Words>22</Words>
  <Application>Microsoft Office PowerPoint</Application>
  <PresentationFormat>Widescreen</PresentationFormat>
  <Paragraphs>6</Paragraphs>
  <Slides>41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5" baseType="lpstr">
      <vt:lpstr>Arial</vt:lpstr>
      <vt:lpstr>Calibri</vt:lpstr>
      <vt:lpstr>Calibri Light</vt:lpstr>
      <vt:lpstr>Office Theme</vt:lpstr>
      <vt:lpstr>PowerPoint Presentation</vt:lpstr>
      <vt:lpstr>Pumping Lemma for Regular Languages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PowerPoint</dc:title>
  <dc:creator>root</dc:creator>
  <cp:lastModifiedBy>Sridhar Iyer</cp:lastModifiedBy>
  <cp:revision>58</cp:revision>
  <dcterms:created xsi:type="dcterms:W3CDTF">2024-07-28T05:34:45Z</dcterms:created>
  <dcterms:modified xsi:type="dcterms:W3CDTF">2024-09-05T03:42:42Z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1033-5.7.3.8096</vt:lpwstr>
  </property>
</Properties>
</file>