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52"/>
  </p:notesMasterIdLst>
  <p:sldIdLst>
    <p:sldId id="256" r:id="rId2"/>
    <p:sldId id="474" r:id="rId3"/>
    <p:sldId id="498" r:id="rId4"/>
    <p:sldId id="436" r:id="rId5"/>
    <p:sldId id="475" r:id="rId6"/>
    <p:sldId id="476" r:id="rId7"/>
    <p:sldId id="477" r:id="rId8"/>
    <p:sldId id="478" r:id="rId9"/>
    <p:sldId id="479" r:id="rId10"/>
    <p:sldId id="480" r:id="rId11"/>
    <p:sldId id="483" r:id="rId12"/>
    <p:sldId id="481" r:id="rId13"/>
    <p:sldId id="482" r:id="rId14"/>
    <p:sldId id="484" r:id="rId15"/>
    <p:sldId id="485" r:id="rId16"/>
    <p:sldId id="486" r:id="rId17"/>
    <p:sldId id="487" r:id="rId18"/>
    <p:sldId id="488" r:id="rId19"/>
    <p:sldId id="491" r:id="rId20"/>
    <p:sldId id="489" r:id="rId21"/>
    <p:sldId id="490" r:id="rId22"/>
    <p:sldId id="492" r:id="rId23"/>
    <p:sldId id="493" r:id="rId24"/>
    <p:sldId id="494" r:id="rId25"/>
    <p:sldId id="495" r:id="rId26"/>
    <p:sldId id="499" r:id="rId27"/>
    <p:sldId id="465" r:id="rId28"/>
    <p:sldId id="466" r:id="rId29"/>
    <p:sldId id="467" r:id="rId30"/>
    <p:sldId id="468" r:id="rId31"/>
    <p:sldId id="469" r:id="rId32"/>
    <p:sldId id="470" r:id="rId33"/>
    <p:sldId id="471" r:id="rId34"/>
    <p:sldId id="472" r:id="rId35"/>
    <p:sldId id="473" r:id="rId36"/>
    <p:sldId id="501" r:id="rId37"/>
    <p:sldId id="500" r:id="rId38"/>
    <p:sldId id="508" r:id="rId39"/>
    <p:sldId id="502" r:id="rId40"/>
    <p:sldId id="503" r:id="rId41"/>
    <p:sldId id="504" r:id="rId42"/>
    <p:sldId id="505" r:id="rId43"/>
    <p:sldId id="506" r:id="rId44"/>
    <p:sldId id="507" r:id="rId45"/>
    <p:sldId id="509" r:id="rId46"/>
    <p:sldId id="510" r:id="rId47"/>
    <p:sldId id="511" r:id="rId48"/>
    <p:sldId id="512" r:id="rId49"/>
    <p:sldId id="513" r:id="rId50"/>
    <p:sldId id="514" r:id="rId51"/>
  </p:sldIdLst>
  <p:sldSz cx="12192000" cy="6858000"/>
  <p:notesSz cx="12192000" cy="6858000"/>
  <p:embeddedFontLs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Calibri Light" panose="020F0302020204030204" pitchFamily="34" charset="0"/>
      <p:regular r:id="rId57"/>
      <p:italic r:id="rId5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</a:t>
            </a:r>
            <a:r>
              <a:rPr lang="en-US" sz="3600" b="1" dirty="0" smtClean="0">
                <a:solidFill>
                  <a:srgbClr val="FF0000"/>
                </a:solidFill>
              </a:rPr>
              <a:t>8 &amp; 9: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600" b="1" dirty="0" smtClean="0"/>
              <a:t>DFA </a:t>
            </a:r>
            <a:r>
              <a:rPr lang="en-US" sz="3600" b="1" dirty="0" smtClean="0"/>
              <a:t>Minimization</a:t>
            </a:r>
          </a:p>
          <a:p>
            <a:pPr algn="ctr"/>
            <a:r>
              <a:rPr lang="en-US" sz="3600" b="1" dirty="0" smtClean="0"/>
              <a:t>And DFA to NFA</a:t>
            </a:r>
            <a:endParaRPr lang="en-IN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68" y="260648"/>
            <a:ext cx="11938464" cy="63696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512" y="329548"/>
            <a:ext cx="9650288" cy="733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736" y="469914"/>
            <a:ext cx="4496427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91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457386"/>
            <a:ext cx="11478974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Classical Method</a:t>
            </a:r>
            <a:br>
              <a:rPr lang="en-US" sz="7200" b="1" dirty="0" smtClean="0">
                <a:solidFill>
                  <a:srgbClr val="FF0000"/>
                </a:solidFill>
              </a:rPr>
            </a:b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03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726689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- 1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7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05" y="355888"/>
            <a:ext cx="11587390" cy="622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19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29" y="260648"/>
            <a:ext cx="12053341" cy="622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57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66" y="336298"/>
            <a:ext cx="11559467" cy="615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28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66" y="373582"/>
            <a:ext cx="11702267" cy="601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20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19" y="620688"/>
            <a:ext cx="10973781" cy="515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23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365125"/>
            <a:ext cx="11645755" cy="627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35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726689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- 2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38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5" y="260648"/>
            <a:ext cx="11976570" cy="631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50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8983" y="137653"/>
            <a:ext cx="12469965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57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167" y="113837"/>
            <a:ext cx="12422334" cy="66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888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82" y="260648"/>
            <a:ext cx="11895035" cy="620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3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385713"/>
            <a:ext cx="11794448" cy="603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53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35" y="260648"/>
            <a:ext cx="11616530" cy="605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92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8" y="332656"/>
            <a:ext cx="11727764" cy="620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683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726689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- </a:t>
            </a:r>
            <a:r>
              <a:rPr lang="en-US" sz="7200" b="1" dirty="0">
                <a:solidFill>
                  <a:srgbClr val="FF0000"/>
                </a:solidFill>
              </a:rPr>
              <a:t>3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15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76" y="332656"/>
            <a:ext cx="11794448" cy="622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34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8983" y="161469"/>
            <a:ext cx="12469965" cy="65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257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548680"/>
            <a:ext cx="11655196" cy="582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23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79" y="365125"/>
            <a:ext cx="11842641" cy="622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632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86" y="365125"/>
            <a:ext cx="11943228" cy="632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556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72" y="352658"/>
            <a:ext cx="11746256" cy="618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363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918777"/>
            <a:ext cx="11478974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Box Method</a:t>
            </a:r>
            <a:br>
              <a:rPr lang="en-US" sz="7200" b="1" dirty="0" smtClean="0">
                <a:solidFill>
                  <a:srgbClr val="FF0000"/>
                </a:solidFill>
              </a:rPr>
            </a:br>
            <a:r>
              <a:rPr lang="en-US" sz="7200" b="1" dirty="0" smtClean="0">
                <a:solidFill>
                  <a:srgbClr val="FF0000"/>
                </a:solidFill>
              </a:rPr>
              <a:t/>
            </a:r>
            <a:br>
              <a:rPr lang="en-US" sz="7200" b="1" dirty="0" smtClean="0">
                <a:solidFill>
                  <a:srgbClr val="FF0000"/>
                </a:solidFill>
              </a:rPr>
            </a:br>
            <a:r>
              <a:rPr lang="en-US" sz="7200" b="1" dirty="0" smtClean="0">
                <a:solidFill>
                  <a:srgbClr val="002060"/>
                </a:solidFill>
              </a:rPr>
              <a:t>(</a:t>
            </a:r>
            <a:r>
              <a:rPr lang="en-US" sz="7200" b="1" dirty="0" err="1" smtClean="0">
                <a:solidFill>
                  <a:srgbClr val="002060"/>
                </a:solidFill>
              </a:rPr>
              <a:t>Myhill</a:t>
            </a:r>
            <a:r>
              <a:rPr lang="en-US" sz="7200" b="1" dirty="0" smtClean="0">
                <a:solidFill>
                  <a:srgbClr val="002060"/>
                </a:solidFill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</a:rPr>
              <a:t>Nerode</a:t>
            </a:r>
            <a:r>
              <a:rPr lang="en-US" sz="7200" b="1" dirty="0" smtClean="0">
                <a:solidFill>
                  <a:srgbClr val="002060"/>
                </a:solidFill>
              </a:rPr>
              <a:t> Theorem)</a:t>
            </a:r>
            <a:r>
              <a:rPr lang="en-US" sz="7200" b="1" dirty="0" smtClean="0">
                <a:solidFill>
                  <a:srgbClr val="FF0000"/>
                </a:solidFill>
              </a:rPr>
              <a:t/>
            </a:r>
            <a:br>
              <a:rPr lang="en-US" sz="7200" b="1" dirty="0" smtClean="0">
                <a:solidFill>
                  <a:srgbClr val="FF0000"/>
                </a:solidFill>
              </a:rPr>
            </a:b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29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368128"/>
            <a:ext cx="11928225" cy="585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70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151" y="188640"/>
            <a:ext cx="10292649" cy="655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17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91" y="261495"/>
            <a:ext cx="11946017" cy="633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291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0" y="242443"/>
            <a:ext cx="11860280" cy="63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364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5" y="337706"/>
            <a:ext cx="11993649" cy="618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52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07" y="313890"/>
            <a:ext cx="11898385" cy="62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210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4" y="190048"/>
            <a:ext cx="12088912" cy="647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143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1" y="261495"/>
            <a:ext cx="12098438" cy="633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98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4" y="260648"/>
            <a:ext cx="12087804" cy="644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525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131602"/>
            <a:ext cx="11478974" cy="17248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Direct </a:t>
            </a:r>
            <a:r>
              <a:rPr lang="en-US" sz="7200" b="1" dirty="0" smtClean="0">
                <a:solidFill>
                  <a:srgbClr val="FF0000"/>
                </a:solidFill>
              </a:rPr>
              <a:t>Method</a:t>
            </a:r>
            <a:br>
              <a:rPr lang="en-US" sz="7200" b="1" dirty="0" smtClean="0">
                <a:solidFill>
                  <a:srgbClr val="FF0000"/>
                </a:solidFill>
              </a:rPr>
            </a:br>
            <a:r>
              <a:rPr lang="en-US" sz="7200" b="1" dirty="0">
                <a:solidFill>
                  <a:srgbClr val="002060"/>
                </a:solidFill>
              </a:rPr>
              <a:t/>
            </a:r>
            <a:br>
              <a:rPr lang="en-US" sz="7200" b="1" dirty="0">
                <a:solidFill>
                  <a:srgbClr val="002060"/>
                </a:solidFill>
              </a:rPr>
            </a:br>
            <a:r>
              <a:rPr lang="en-US" sz="7200" b="1" dirty="0" smtClean="0">
                <a:solidFill>
                  <a:srgbClr val="002060"/>
                </a:solidFill>
              </a:rPr>
              <a:t>(Subset Generation Method</a:t>
            </a:r>
            <a:r>
              <a:rPr lang="en-US" sz="7200" b="1" dirty="0" smtClean="0">
                <a:solidFill>
                  <a:srgbClr val="002060"/>
                </a:solidFill>
              </a:rPr>
              <a:t>)</a:t>
            </a:r>
            <a:endParaRPr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4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365124"/>
            <a:ext cx="11888939" cy="623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72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726689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</a:rPr>
              <a:t>Example - </a:t>
            </a:r>
            <a:r>
              <a:rPr lang="en-US" sz="7200" b="1" dirty="0">
                <a:solidFill>
                  <a:srgbClr val="FF0000"/>
                </a:solidFill>
              </a:rPr>
              <a:t>1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70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3" y="373138"/>
            <a:ext cx="11729177" cy="608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3804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260648"/>
            <a:ext cx="1198496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377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260648"/>
            <a:ext cx="11997907" cy="64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686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88640"/>
            <a:ext cx="11809312" cy="651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3464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8" y="260648"/>
            <a:ext cx="12097344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401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23" y="260648"/>
            <a:ext cx="11893354" cy="627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659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06" y="326781"/>
            <a:ext cx="11884388" cy="623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3486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1" y="330736"/>
            <a:ext cx="12109378" cy="631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255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6" y="260648"/>
            <a:ext cx="12032607" cy="634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6214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6" y="330065"/>
            <a:ext cx="12032607" cy="63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779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402850"/>
            <a:ext cx="11478974" cy="1186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b="1" dirty="0">
                <a:solidFill>
                  <a:srgbClr val="FF0000"/>
                </a:solidFill>
              </a:rPr>
              <a:t/>
            </a:r>
            <a:br>
              <a:rPr lang="en-US" sz="7200" b="1" dirty="0">
                <a:solidFill>
                  <a:srgbClr val="FF0000"/>
                </a:solidFill>
              </a:rPr>
            </a:br>
            <a:r>
              <a:rPr lang="en-US" sz="7200" b="1" dirty="0" smtClean="0">
                <a:solidFill>
                  <a:srgbClr val="FF0000"/>
                </a:solidFill>
              </a:rPr>
              <a:t>Practice Questions</a:t>
            </a:r>
            <a:endParaRPr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50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44624"/>
            <a:ext cx="11927550" cy="663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76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</TotalTime>
  <Words>39</Words>
  <Application>Microsoft Office PowerPoint</Application>
  <PresentationFormat>Widescreen</PresentationFormat>
  <Paragraphs>14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Classical Method </vt:lpstr>
      <vt:lpstr>Example - 1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- 2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- 3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Box Method  (Myhill Nerode Theorem)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Direct Method  (Subset Generation Method)</vt:lpstr>
      <vt:lpstr>PowerPoint Presentation</vt:lpstr>
      <vt:lpstr>Example - 1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Practice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35</cp:revision>
  <dcterms:created xsi:type="dcterms:W3CDTF">2024-07-28T05:34:45Z</dcterms:created>
  <dcterms:modified xsi:type="dcterms:W3CDTF">2024-08-08T05:00:08Z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