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4" r:id="rId1"/>
  </p:sldMasterIdLst>
  <p:notesMasterIdLst>
    <p:notesMasterId r:id="rId29"/>
  </p:notesMasterIdLst>
  <p:sldIdLst>
    <p:sldId id="256" r:id="rId2"/>
    <p:sldId id="437" r:id="rId3"/>
    <p:sldId id="438" r:id="rId4"/>
    <p:sldId id="436" r:id="rId5"/>
    <p:sldId id="439" r:id="rId6"/>
    <p:sldId id="440" r:id="rId7"/>
    <p:sldId id="441" r:id="rId8"/>
    <p:sldId id="442" r:id="rId9"/>
    <p:sldId id="443" r:id="rId10"/>
    <p:sldId id="445" r:id="rId11"/>
    <p:sldId id="444" r:id="rId12"/>
    <p:sldId id="446" r:id="rId13"/>
    <p:sldId id="447" r:id="rId14"/>
    <p:sldId id="448" r:id="rId15"/>
    <p:sldId id="449" r:id="rId16"/>
    <p:sldId id="450" r:id="rId17"/>
    <p:sldId id="451" r:id="rId18"/>
    <p:sldId id="452" r:id="rId19"/>
    <p:sldId id="453" r:id="rId20"/>
    <p:sldId id="454" r:id="rId21"/>
    <p:sldId id="455" r:id="rId22"/>
    <p:sldId id="456" r:id="rId23"/>
    <p:sldId id="457" r:id="rId24"/>
    <p:sldId id="462" r:id="rId25"/>
    <p:sldId id="458" r:id="rId26"/>
    <p:sldId id="464" r:id="rId27"/>
    <p:sldId id="463" r:id="rId28"/>
  </p:sldIdLst>
  <p:sldSz cx="12192000" cy="6858000"/>
  <p:notesSz cx="12192000" cy="6858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alibri Light" panose="020F0302020204030204" pitchFamily="34" charset="0"/>
      <p:regular r:id="rId34"/>
      <p:italic r:id="rId3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4">
          <p15:clr>
            <a:srgbClr val="A4A3A4"/>
          </p15:clr>
        </p15:guide>
        <p15:guide id="2" pos="24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1B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8"/>
      </p:cViewPr>
      <p:guideLst>
        <p:guide orient="horz" pos="3154"/>
        <p:guide pos="24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979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979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9619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7564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7932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6615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24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8180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2268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801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5632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0284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214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222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50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0" y="0"/>
            <a:ext cx="386333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223792" y="1196752"/>
            <a:ext cx="7458270" cy="1038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sz="4800" b="1" dirty="0"/>
              <a:t>FORMAL LANGUAGES AND</a:t>
            </a:r>
          </a:p>
          <a:p>
            <a:pPr marR="0" algn="ctr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4800" b="1" dirty="0"/>
              <a:t>AUTOMATA THEORY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7848" y="3284984"/>
            <a:ext cx="6264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Lecture </a:t>
            </a:r>
            <a:r>
              <a:rPr lang="en-US" sz="3600" b="1" dirty="0" smtClean="0">
                <a:solidFill>
                  <a:srgbClr val="FF0000"/>
                </a:solidFill>
              </a:rPr>
              <a:t>7: 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3600" b="1" dirty="0" smtClean="0"/>
              <a:t>Arden’s Theorem (FA to RE)</a:t>
            </a:r>
            <a:endParaRPr lang="en-IN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820579" y="5517232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Prepared By: Sridhar Iyer</a:t>
            </a:r>
            <a:endParaRPr lang="en-IN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39" y="194811"/>
            <a:ext cx="11984122" cy="646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851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96" y="204337"/>
            <a:ext cx="12050807" cy="644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765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726689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Example - </a:t>
            </a:r>
            <a:r>
              <a:rPr lang="en-US" sz="7200" b="1" dirty="0" smtClean="0">
                <a:solidFill>
                  <a:srgbClr val="FF0000"/>
                </a:solidFill>
              </a:rPr>
              <a:t>1</a:t>
            </a:r>
            <a:endParaRPr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17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5" y="209100"/>
            <a:ext cx="12146070" cy="643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429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1" y="213864"/>
            <a:ext cx="12127017" cy="643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010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44" y="137653"/>
            <a:ext cx="12088912" cy="658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363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8" y="51916"/>
            <a:ext cx="12165123" cy="675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48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260648"/>
            <a:ext cx="11982769" cy="6295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537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726689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Example - </a:t>
            </a:r>
            <a:r>
              <a:rPr lang="en-US" sz="7200" b="1" dirty="0">
                <a:solidFill>
                  <a:srgbClr val="FF0000"/>
                </a:solidFill>
              </a:rPr>
              <a:t>2</a:t>
            </a:r>
            <a:endParaRPr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42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60" y="94784"/>
            <a:ext cx="12041280" cy="666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615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54" y="204337"/>
            <a:ext cx="12117491" cy="644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206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377" y="232916"/>
            <a:ext cx="12212754" cy="639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7008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54" y="204337"/>
            <a:ext cx="12117491" cy="644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57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2" y="194811"/>
            <a:ext cx="12184175" cy="646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216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8" y="271022"/>
            <a:ext cx="12165123" cy="631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457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726689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Example - </a:t>
            </a:r>
            <a:r>
              <a:rPr lang="en-US" sz="7200" b="1" dirty="0" smtClean="0">
                <a:solidFill>
                  <a:srgbClr val="FF0000"/>
                </a:solidFill>
              </a:rPr>
              <a:t>3</a:t>
            </a:r>
            <a:endParaRPr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4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920" y="365125"/>
            <a:ext cx="11780159" cy="619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075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330065"/>
            <a:ext cx="11895596" cy="639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7515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8" y="199574"/>
            <a:ext cx="12165123" cy="645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6648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483" y="180521"/>
            <a:ext cx="12288965" cy="649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4753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8" y="194811"/>
            <a:ext cx="12165123" cy="646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071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141" y="213864"/>
            <a:ext cx="12222281" cy="643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1397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133547"/>
            <a:ext cx="11478974" cy="17248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Example </a:t>
            </a:r>
            <a:r>
              <a:rPr lang="en-US" sz="7200" b="1" dirty="0" smtClean="0">
                <a:solidFill>
                  <a:srgbClr val="FF0000"/>
                </a:solidFill>
              </a:rPr>
              <a:t>– </a:t>
            </a:r>
            <a:r>
              <a:rPr lang="en-US" sz="7200" b="1" dirty="0" smtClean="0">
                <a:solidFill>
                  <a:srgbClr val="FF0000"/>
                </a:solidFill>
              </a:rPr>
              <a:t>4 – </a:t>
            </a:r>
            <a:br>
              <a:rPr lang="en-US" sz="7200" b="1" dirty="0" smtClean="0">
                <a:solidFill>
                  <a:srgbClr val="FF0000"/>
                </a:solidFill>
              </a:rPr>
            </a:br>
            <a:r>
              <a:rPr lang="en-US" sz="7200" b="1" dirty="0">
                <a:solidFill>
                  <a:srgbClr val="FF0000"/>
                </a:solidFill>
              </a:rPr>
              <a:t/>
            </a:r>
            <a:br>
              <a:rPr lang="en-US" sz="7200" b="1" dirty="0">
                <a:solidFill>
                  <a:srgbClr val="FF0000"/>
                </a:solidFill>
              </a:rPr>
            </a:br>
            <a:r>
              <a:rPr lang="en-US" sz="7200" b="1" dirty="0" smtClean="0"/>
              <a:t>Practice Question</a:t>
            </a:r>
            <a:endParaRPr sz="7200" b="1" dirty="0"/>
          </a:p>
        </p:txBody>
      </p:sp>
    </p:spTree>
    <p:extLst>
      <p:ext uri="{BB962C8B-B14F-4D97-AF65-F5344CB8AC3E}">
        <p14:creationId xmlns:p14="http://schemas.microsoft.com/office/powerpoint/2010/main" val="377170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14" y="185285"/>
            <a:ext cx="12203228" cy="648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2614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133547"/>
            <a:ext cx="11478974" cy="17248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Example </a:t>
            </a:r>
            <a:r>
              <a:rPr lang="en-US" sz="7200" b="1" dirty="0" smtClean="0">
                <a:solidFill>
                  <a:srgbClr val="FF0000"/>
                </a:solidFill>
              </a:rPr>
              <a:t>– </a:t>
            </a:r>
            <a:r>
              <a:rPr lang="en-US" sz="7200" b="1" dirty="0">
                <a:solidFill>
                  <a:srgbClr val="FF0000"/>
                </a:solidFill>
              </a:rPr>
              <a:t>5</a:t>
            </a:r>
            <a:r>
              <a:rPr lang="en-US" sz="7200" b="1" dirty="0" smtClean="0">
                <a:solidFill>
                  <a:srgbClr val="FF0000"/>
                </a:solidFill>
              </a:rPr>
              <a:t> – </a:t>
            </a:r>
            <a:br>
              <a:rPr lang="en-US" sz="7200" b="1" dirty="0" smtClean="0">
                <a:solidFill>
                  <a:srgbClr val="FF0000"/>
                </a:solidFill>
              </a:rPr>
            </a:br>
            <a:r>
              <a:rPr lang="en-US" sz="7200" b="1" dirty="0">
                <a:solidFill>
                  <a:srgbClr val="FF0000"/>
                </a:solidFill>
              </a:rPr>
              <a:t/>
            </a:r>
            <a:br>
              <a:rPr lang="en-US" sz="7200" b="1" dirty="0">
                <a:solidFill>
                  <a:srgbClr val="FF0000"/>
                </a:solidFill>
              </a:rPr>
            </a:br>
            <a:r>
              <a:rPr lang="en-US" sz="7200" b="1" dirty="0" smtClean="0"/>
              <a:t>Practice Question</a:t>
            </a:r>
            <a:endParaRPr sz="7200" b="1" dirty="0"/>
          </a:p>
        </p:txBody>
      </p:sp>
    </p:spTree>
    <p:extLst>
      <p:ext uri="{BB962C8B-B14F-4D97-AF65-F5344CB8AC3E}">
        <p14:creationId xmlns:p14="http://schemas.microsoft.com/office/powerpoint/2010/main" val="303157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377" y="142416"/>
            <a:ext cx="12212754" cy="657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532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</TotalTime>
  <Words>37</Words>
  <Application>Microsoft Office PowerPoint</Application>
  <PresentationFormat>Widescreen</PresentationFormat>
  <Paragraphs>10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Calibri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Example - 1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- 2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- 3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– 4 –   Practice Question</vt:lpstr>
      <vt:lpstr>PowerPoint Presentation</vt:lpstr>
      <vt:lpstr>Example – 5 –   Practice Question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root</dc:creator>
  <cp:lastModifiedBy>Sridhar Iyer</cp:lastModifiedBy>
  <cp:revision>30</cp:revision>
  <dcterms:created xsi:type="dcterms:W3CDTF">2024-07-28T05:34:45Z</dcterms:created>
  <dcterms:modified xsi:type="dcterms:W3CDTF">2024-08-08T04:00:25Z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1033-5.7.3.8096</vt:lpwstr>
  </property>
</Properties>
</file>