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4" r:id="rId1"/>
    <p:sldMasterId id="2147483667" r:id="rId2"/>
  </p:sldMasterIdLst>
  <p:notesMasterIdLst>
    <p:notesMasterId r:id="rId68"/>
  </p:notesMasterIdLst>
  <p:sldIdLst>
    <p:sldId id="256" r:id="rId3"/>
    <p:sldId id="438" r:id="rId4"/>
    <p:sldId id="439" r:id="rId5"/>
    <p:sldId id="440" r:id="rId6"/>
    <p:sldId id="441" r:id="rId7"/>
    <p:sldId id="442" r:id="rId8"/>
    <p:sldId id="443" r:id="rId9"/>
    <p:sldId id="444" r:id="rId10"/>
    <p:sldId id="445" r:id="rId11"/>
    <p:sldId id="446" r:id="rId12"/>
    <p:sldId id="447" r:id="rId13"/>
    <p:sldId id="448" r:id="rId14"/>
    <p:sldId id="449" r:id="rId15"/>
    <p:sldId id="450" r:id="rId16"/>
    <p:sldId id="451" r:id="rId17"/>
    <p:sldId id="452" r:id="rId18"/>
    <p:sldId id="453" r:id="rId19"/>
    <p:sldId id="454" r:id="rId20"/>
    <p:sldId id="455" r:id="rId21"/>
    <p:sldId id="456" r:id="rId22"/>
    <p:sldId id="457" r:id="rId23"/>
    <p:sldId id="458" r:id="rId24"/>
    <p:sldId id="459" r:id="rId25"/>
    <p:sldId id="464" r:id="rId26"/>
    <p:sldId id="465" r:id="rId27"/>
    <p:sldId id="466" r:id="rId28"/>
    <p:sldId id="467" r:id="rId29"/>
    <p:sldId id="468" r:id="rId30"/>
    <p:sldId id="469" r:id="rId31"/>
    <p:sldId id="322" r:id="rId32"/>
    <p:sldId id="397" r:id="rId33"/>
    <p:sldId id="399" r:id="rId34"/>
    <p:sldId id="398" r:id="rId35"/>
    <p:sldId id="400" r:id="rId36"/>
    <p:sldId id="401" r:id="rId37"/>
    <p:sldId id="402" r:id="rId38"/>
    <p:sldId id="406" r:id="rId39"/>
    <p:sldId id="403" r:id="rId40"/>
    <p:sldId id="407" r:id="rId41"/>
    <p:sldId id="404" r:id="rId42"/>
    <p:sldId id="429" r:id="rId43"/>
    <p:sldId id="409" r:id="rId44"/>
    <p:sldId id="430" r:id="rId45"/>
    <p:sldId id="410" r:id="rId46"/>
    <p:sldId id="431" r:id="rId47"/>
    <p:sldId id="432" r:id="rId48"/>
    <p:sldId id="411" r:id="rId49"/>
    <p:sldId id="412" r:id="rId50"/>
    <p:sldId id="433" r:id="rId51"/>
    <p:sldId id="434" r:id="rId52"/>
    <p:sldId id="435" r:id="rId53"/>
    <p:sldId id="413" r:id="rId54"/>
    <p:sldId id="414" r:id="rId55"/>
    <p:sldId id="415" r:id="rId56"/>
    <p:sldId id="416" r:id="rId57"/>
    <p:sldId id="417" r:id="rId58"/>
    <p:sldId id="436" r:id="rId59"/>
    <p:sldId id="418" r:id="rId60"/>
    <p:sldId id="419" r:id="rId61"/>
    <p:sldId id="420" r:id="rId62"/>
    <p:sldId id="421" r:id="rId63"/>
    <p:sldId id="437" r:id="rId64"/>
    <p:sldId id="422" r:id="rId65"/>
    <p:sldId id="423" r:id="rId66"/>
    <p:sldId id="424" r:id="rId67"/>
  </p:sldIdLst>
  <p:sldSz cx="12192000" cy="6858000"/>
  <p:notesSz cx="12192000" cy="6858000"/>
  <p:embeddedFontLst>
    <p:embeddedFont>
      <p:font typeface="Calibri" panose="020F0502020204030204" pitchFamily="34" charset="0"/>
      <p:regular r:id="rId69"/>
      <p:bold r:id="rId70"/>
      <p:italic r:id="rId71"/>
      <p:boldItalic r:id="rId72"/>
    </p:embeddedFont>
    <p:embeddedFont>
      <p:font typeface="Calibri Light" panose="020F0302020204030204" pitchFamily="34" charset="0"/>
      <p:regular r:id="rId73"/>
      <p:italic r:id="rId7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pos="24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8"/>
      </p:cViewPr>
      <p:guideLst>
        <p:guide orient="horz" pos="3154"/>
        <p:guide pos="24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5.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1.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2.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344091"/>
          </a:xfrm>
          <a:prstGeom prst="rect">
            <a:avLst/>
          </a:prstGeom>
        </p:spPr>
        <p:txBody>
          <a:bodyPr vert="horz" lIns="91440" tIns="45720" rIns="91440" bIns="45720" rtlCol="0"/>
          <a:lstStyle>
            <a:lvl1pPr algn="r">
              <a:defRPr sz="1200"/>
            </a:lvl1pPr>
          </a:lstStyle>
          <a:p>
            <a:fld id="{3EFD42F7-718C-4B98-AAEC-167E6DDD60A7}" type="datetimeFigureOut">
              <a:rPr lang="en-US" smtClean="0"/>
              <a:t>8/10/2024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52832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6513910"/>
            <a:ext cx="5283200" cy="344090"/>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8/10/2024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496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8/10/2024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367564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8/10/2024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55793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t>8/10/2024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466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t>8/10/2024</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24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t>8/10/2024</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71818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8/10/2024</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852268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8/10/2024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801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8/10/2024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245632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8/10/2024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080284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8/10/2024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64214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8/10/2024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2284222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8/10/2024</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7991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8/10/2024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361502974"/>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8/10/2024</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37832069"/>
      </p:ext>
    </p:extLst>
  </p:cSld>
  <p:clrMap bg1="lt1" tx1="dk1" bg2="lt2" tx2="dk2" accent1="accent1" accent2="accent2" accent3="accent3" accent4="accent4" accent5="accent5" accent6="accent6" hlink="hlink" folHlink="folHlink"/>
  <p:sldLayoutIdLst>
    <p:sldLayoutId id="2147483668"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196752"/>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t>FORMAL LANGUAGES AND</a:t>
            </a:r>
          </a:p>
          <a:p>
            <a:pPr marR="0" algn="ctr">
              <a:lnSpc>
                <a:spcPts val="3840"/>
              </a:lnSpc>
              <a:spcBef>
                <a:spcPts val="50"/>
              </a:spcBef>
              <a:spcAft>
                <a:spcPts val="0"/>
              </a:spcAft>
            </a:pPr>
            <a:r>
              <a:rPr sz="4800" b="1" dirty="0"/>
              <a:t>AUTOMATA THEORY</a:t>
            </a:r>
          </a:p>
        </p:txBody>
      </p:sp>
      <p:sp>
        <p:nvSpPr>
          <p:cNvPr id="5" name="TextBox 4"/>
          <p:cNvSpPr txBox="1"/>
          <p:nvPr/>
        </p:nvSpPr>
        <p:spPr>
          <a:xfrm>
            <a:off x="4727848" y="3284984"/>
            <a:ext cx="6264696" cy="1508105"/>
          </a:xfrm>
          <a:prstGeom prst="rect">
            <a:avLst/>
          </a:prstGeom>
          <a:noFill/>
        </p:spPr>
        <p:txBody>
          <a:bodyPr wrap="square" rtlCol="0">
            <a:spAutoFit/>
          </a:bodyPr>
          <a:lstStyle/>
          <a:p>
            <a:pPr algn="ctr"/>
            <a:r>
              <a:rPr lang="en-US" sz="3600" b="1" dirty="0" smtClean="0">
                <a:solidFill>
                  <a:srgbClr val="FF0000"/>
                </a:solidFill>
              </a:rPr>
              <a:t>Lecture 5: </a:t>
            </a:r>
          </a:p>
          <a:p>
            <a:pPr marL="571500" indent="-571500">
              <a:buFont typeface="Arial" panose="020B0604020202020204" pitchFamily="34" charset="0"/>
              <a:buChar char="•"/>
            </a:pPr>
            <a:r>
              <a:rPr lang="en-US" sz="2800" b="1" dirty="0" smtClean="0">
                <a:solidFill>
                  <a:srgbClr val="FF0000"/>
                </a:solidFill>
              </a:rPr>
              <a:t>More Problems on FSM</a:t>
            </a:r>
          </a:p>
          <a:p>
            <a:pPr marL="571500" indent="-571500">
              <a:buFont typeface="Arial" panose="020B0604020202020204" pitchFamily="34" charset="0"/>
              <a:buChar char="•"/>
            </a:pPr>
            <a:r>
              <a:rPr lang="en-US" sz="2800" b="1" dirty="0" smtClean="0">
                <a:solidFill>
                  <a:srgbClr val="FF0000"/>
                </a:solidFill>
              </a:rPr>
              <a:t>Regular Languages and Expressions</a:t>
            </a:r>
            <a:endParaRPr lang="en-IN" sz="2800" b="1" dirty="0">
              <a:solidFill>
                <a:srgbClr val="FF0000"/>
              </a:solidFill>
            </a:endParaRPr>
          </a:p>
        </p:txBody>
      </p:sp>
      <p:sp>
        <p:nvSpPr>
          <p:cNvPr id="6" name="TextBox 5"/>
          <p:cNvSpPr txBox="1"/>
          <p:nvPr/>
        </p:nvSpPr>
        <p:spPr>
          <a:xfrm>
            <a:off x="4820579" y="5517232"/>
            <a:ext cx="6264696" cy="369332"/>
          </a:xfrm>
          <a:prstGeom prst="rect">
            <a:avLst/>
          </a:prstGeom>
          <a:noFill/>
        </p:spPr>
        <p:txBody>
          <a:bodyPr wrap="square" rtlCol="0">
            <a:spAutoFit/>
          </a:bodyPr>
          <a:lstStyle/>
          <a:p>
            <a:pPr algn="ctr"/>
            <a:r>
              <a:rPr lang="en-US" b="1" dirty="0" smtClean="0">
                <a:solidFill>
                  <a:srgbClr val="FF0000"/>
                </a:solidFill>
              </a:rPr>
              <a:t>Prepared By: Sridhar Iyer</a:t>
            </a:r>
            <a:endParaRPr lang="en-IN"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77026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5 – </a:t>
            </a:r>
            <a:r>
              <a:rPr lang="en-US" sz="4000" b="1" dirty="0" smtClean="0">
                <a:solidFill>
                  <a:schemeClr val="bg1"/>
                </a:solidFill>
              </a:rPr>
              <a:t>STRINGS </a:t>
            </a:r>
            <a:r>
              <a:rPr lang="en-US" sz="4000" b="1" dirty="0" smtClean="0">
                <a:solidFill>
                  <a:srgbClr val="FFFF00"/>
                </a:solidFill>
              </a:rPr>
              <a:t>CONTAINING </a:t>
            </a:r>
            <a:br>
              <a:rPr lang="en-US" sz="4000" b="1" dirty="0" smtClean="0">
                <a:solidFill>
                  <a:srgbClr val="FFFF00"/>
                </a:solidFill>
              </a:rPr>
            </a:br>
            <a:r>
              <a:rPr lang="en-US" sz="4000" b="1" dirty="0" smtClean="0">
                <a:solidFill>
                  <a:schemeClr val="bg1"/>
                </a:solidFill>
              </a:rPr>
              <a:t>ODD /EVEN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129905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5 - </a:t>
            </a:r>
            <a:r>
              <a:rPr lang="en-US" sz="4000" b="1" dirty="0" smtClean="0">
                <a:solidFill>
                  <a:srgbClr val="FFFF00"/>
                </a:solidFill>
              </a:rPr>
              <a:t>PROBLEM 1</a:t>
            </a:r>
            <a:endParaRPr sz="4000" b="1" dirty="0">
              <a:solidFill>
                <a:schemeClr val="bg1"/>
              </a:solidFill>
            </a:endParaRPr>
          </a:p>
        </p:txBody>
      </p:sp>
    </p:spTree>
    <p:extLst>
      <p:ext uri="{BB962C8B-B14F-4D97-AF65-F5344CB8AC3E}">
        <p14:creationId xmlns:p14="http://schemas.microsoft.com/office/powerpoint/2010/main" val="4121127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723800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 FSM </a:t>
            </a:r>
            <a:r>
              <a:rPr kumimoji="0" lang="en-US" sz="2400" b="1" i="0" u="none" strike="noStrike" kern="1200" cap="none" spc="0" normalizeH="0" baseline="0" noProof="0" dirty="0">
                <a:ln>
                  <a:noFill/>
                </a:ln>
                <a:solidFill>
                  <a:prstClr val="black"/>
                </a:solidFill>
                <a:effectLst/>
                <a:uLnTx/>
                <a:uFillTx/>
                <a:latin typeface="Calibri"/>
                <a:ea typeface="+mn-ea"/>
                <a:cs typeface="+mn-cs"/>
              </a:rPr>
              <a:t>to accept strings containing ODD number of a's.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7533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3421344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2839328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1988774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77026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a:t>
            </a:r>
            <a:r>
              <a:rPr lang="en-US" sz="4000" b="1" dirty="0">
                <a:solidFill>
                  <a:srgbClr val="FFFF00"/>
                </a:solidFill>
              </a:rPr>
              <a:t>6</a:t>
            </a:r>
            <a:r>
              <a:rPr lang="en-US" sz="4000" b="1" dirty="0" smtClean="0">
                <a:solidFill>
                  <a:srgbClr val="FFFF00"/>
                </a:solidFill>
              </a:rPr>
              <a:t> – </a:t>
            </a:r>
            <a:r>
              <a:rPr lang="en-US" sz="4000" b="1" dirty="0" smtClean="0">
                <a:solidFill>
                  <a:schemeClr val="bg1"/>
                </a:solidFill>
              </a:rPr>
              <a:t>STRINGS </a:t>
            </a:r>
            <a:r>
              <a:rPr lang="en-US" sz="4000" b="1" dirty="0" smtClean="0">
                <a:solidFill>
                  <a:srgbClr val="FFFF00"/>
                </a:solidFill>
              </a:rPr>
              <a:t>CONTAINING </a:t>
            </a:r>
            <a:br>
              <a:rPr lang="en-US" sz="4000" b="1" dirty="0" smtClean="0">
                <a:solidFill>
                  <a:srgbClr val="FFFF00"/>
                </a:solidFill>
              </a:rPr>
            </a:br>
            <a:r>
              <a:rPr lang="en-US" sz="4000" b="1" dirty="0" smtClean="0">
                <a:solidFill>
                  <a:schemeClr val="bg1"/>
                </a:solidFill>
              </a:rPr>
              <a:t>ODD AND EVEN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4090730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a:t>
            </a:r>
            <a:r>
              <a:rPr lang="en-US" sz="4000" b="1" dirty="0">
                <a:solidFill>
                  <a:schemeClr val="bg1"/>
                </a:solidFill>
              </a:rPr>
              <a:t>6</a:t>
            </a:r>
            <a:r>
              <a:rPr lang="en-US" sz="4000" b="1" dirty="0" smtClean="0">
                <a:solidFill>
                  <a:schemeClr val="bg1"/>
                </a:solidFill>
              </a:rPr>
              <a:t> - </a:t>
            </a:r>
            <a:r>
              <a:rPr lang="en-US" sz="4000" b="1" dirty="0" smtClean="0">
                <a:solidFill>
                  <a:srgbClr val="FFFF00"/>
                </a:solidFill>
              </a:rPr>
              <a:t>PROBLEM </a:t>
            </a:r>
            <a:endParaRPr sz="4000" b="1" dirty="0">
              <a:solidFill>
                <a:schemeClr val="bg1"/>
              </a:solidFill>
            </a:endParaRPr>
          </a:p>
        </p:txBody>
      </p:sp>
    </p:spTree>
    <p:extLst>
      <p:ext uri="{BB962C8B-B14F-4D97-AF65-F5344CB8AC3E}">
        <p14:creationId xmlns:p14="http://schemas.microsoft.com/office/powerpoint/2010/main" val="3138594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1027313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FSM to accept Strings containing </a:t>
            </a:r>
            <a:r>
              <a:rPr kumimoji="0" lang="en-US" sz="2400" b="1" i="0" u="none" strike="noStrike" kern="1200" cap="none" spc="0" normalizeH="0" baseline="0" noProof="0" dirty="0">
                <a:ln>
                  <a:noFill/>
                </a:ln>
                <a:solidFill>
                  <a:srgbClr val="FF0000"/>
                </a:solidFill>
                <a:effectLst/>
                <a:uLnTx/>
                <a:uFillTx/>
                <a:latin typeface="Calibri"/>
                <a:ea typeface="+mn-ea"/>
                <a:cs typeface="+mn-cs"/>
              </a:rPr>
              <a:t>Even</a:t>
            </a:r>
            <a:r>
              <a:rPr kumimoji="0" lang="en-US" sz="2400" b="1" i="0" u="none" strike="noStrike" kern="1200" cap="none" spc="0" normalizeH="0" baseline="0" noProof="0" dirty="0">
                <a:ln>
                  <a:noFill/>
                </a:ln>
                <a:solidFill>
                  <a:prstClr val="black"/>
                </a:solidFill>
                <a:effectLst/>
                <a:uLnTx/>
                <a:uFillTx/>
                <a:latin typeface="Calibri"/>
                <a:ea typeface="+mn-ea"/>
                <a:cs typeface="+mn-cs"/>
              </a:rPr>
              <a:t> number of a's and </a:t>
            </a:r>
            <a:r>
              <a:rPr kumimoji="0" lang="en-US" sz="2400" b="1" i="0" u="none" strike="noStrike" kern="1200" cap="none" spc="0" normalizeH="0" baseline="0" noProof="0" dirty="0">
                <a:ln>
                  <a:noFill/>
                </a:ln>
                <a:solidFill>
                  <a:srgbClr val="FF0000"/>
                </a:solidFill>
                <a:effectLst/>
                <a:uLnTx/>
                <a:uFillTx/>
                <a:latin typeface="Calibri"/>
                <a:ea typeface="+mn-ea"/>
                <a:cs typeface="+mn-cs"/>
              </a:rPr>
              <a:t>Odd</a:t>
            </a:r>
            <a:r>
              <a:rPr kumimoji="0" lang="en-US" sz="2400" b="1" i="0" u="none" strike="noStrike" kern="1200" cap="none" spc="0" normalizeH="0" baseline="0" noProof="0" dirty="0">
                <a:ln>
                  <a:noFill/>
                </a:ln>
                <a:solidFill>
                  <a:prstClr val="black"/>
                </a:solidFill>
                <a:effectLst/>
                <a:uLnTx/>
                <a:uFillTx/>
                <a:latin typeface="Calibri"/>
                <a:ea typeface="+mn-ea"/>
                <a:cs typeface="+mn-cs"/>
              </a:rPr>
              <a:t> number of b's.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6368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1511778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108645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2260889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23242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7 – </a:t>
            </a:r>
            <a:r>
              <a:rPr lang="en-US" sz="4000" b="1" dirty="0" smtClean="0">
                <a:solidFill>
                  <a:schemeClr val="bg1"/>
                </a:solidFill>
              </a:rPr>
              <a:t>STRINGS </a:t>
            </a:r>
            <a:r>
              <a:rPr lang="en-US" sz="4000" b="1" dirty="0" smtClean="0">
                <a:solidFill>
                  <a:srgbClr val="FFFF00"/>
                </a:solidFill>
              </a:rPr>
              <a:t>CONTAINING </a:t>
            </a:r>
            <a:r>
              <a:rPr lang="en-US" sz="4000" b="1" dirty="0" smtClean="0">
                <a:solidFill>
                  <a:schemeClr val="bg1"/>
                </a:solidFill>
              </a:rPr>
              <a:t>MIXED SEQUENCE</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2352456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chemeClr val="bg1"/>
                </a:solidFill>
              </a:rPr>
              <a:t>Type 7 - </a:t>
            </a:r>
            <a:r>
              <a:rPr lang="en-US" sz="4000" b="1" dirty="0" smtClean="0">
                <a:solidFill>
                  <a:srgbClr val="FFFF00"/>
                </a:solidFill>
              </a:rPr>
              <a:t>PROBLEM </a:t>
            </a:r>
            <a:endParaRPr sz="4000" b="1" dirty="0">
              <a:solidFill>
                <a:schemeClr val="bg1"/>
              </a:solidFill>
            </a:endParaRPr>
          </a:p>
        </p:txBody>
      </p:sp>
    </p:spTree>
    <p:extLst>
      <p:ext uri="{BB962C8B-B14F-4D97-AF65-F5344CB8AC3E}">
        <p14:creationId xmlns:p14="http://schemas.microsoft.com/office/powerpoint/2010/main" val="335521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4663584"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FSM to accept strings containing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a) </a:t>
            </a:r>
            <a:r>
              <a:rPr kumimoji="0" lang="en-US" sz="2400" b="1" i="0" u="none" strike="noStrike" kern="1200" cap="none" spc="0" normalizeH="0" baseline="0" noProof="0" dirty="0" err="1">
                <a:ln>
                  <a:noFill/>
                </a:ln>
                <a:solidFill>
                  <a:prstClr val="black"/>
                </a:solidFill>
                <a:effectLst/>
                <a:uLnTx/>
                <a:uFillTx/>
                <a:latin typeface="Calibri"/>
                <a:ea typeface="+mn-ea"/>
                <a:cs typeface="+mn-cs"/>
              </a:rPr>
              <a:t>Atleast</a:t>
            </a:r>
            <a:r>
              <a:rPr kumimoji="0" lang="en-US" sz="2400" b="1" i="0" u="none" strike="noStrike" kern="1200" cap="none" spc="0" normalizeH="0" baseline="0" noProof="0" dirty="0">
                <a:ln>
                  <a:noFill/>
                </a:ln>
                <a:solidFill>
                  <a:prstClr val="black"/>
                </a:solidFill>
                <a:effectLst/>
                <a:uLnTx/>
                <a:uFillTx/>
                <a:latin typeface="Calibri"/>
                <a:ea typeface="+mn-ea"/>
                <a:cs typeface="+mn-cs"/>
              </a:rPr>
              <a:t> 3a's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b) Exactly 3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c) </a:t>
            </a:r>
            <a:r>
              <a:rPr kumimoji="0" lang="en-US" sz="2400" b="1" i="0" u="none" strike="noStrike" kern="1200" cap="none" spc="0" normalizeH="0" baseline="0" noProof="0" dirty="0" err="1">
                <a:ln>
                  <a:noFill/>
                </a:ln>
                <a:solidFill>
                  <a:prstClr val="black"/>
                </a:solidFill>
                <a:effectLst/>
                <a:uLnTx/>
                <a:uFillTx/>
                <a:latin typeface="Calibri"/>
                <a:ea typeface="+mn-ea"/>
                <a:cs typeface="+mn-cs"/>
              </a:rPr>
              <a:t>Atmost</a:t>
            </a:r>
            <a:r>
              <a:rPr kumimoji="0" lang="en-US" sz="2400" b="1" i="0" u="none" strike="noStrike" kern="1200" cap="none" spc="0" normalizeH="0" baseline="0" noProof="0" dirty="0">
                <a:ln>
                  <a:noFill/>
                </a:ln>
                <a:solidFill>
                  <a:prstClr val="black"/>
                </a:solidFill>
                <a:effectLst/>
                <a:uLnTx/>
                <a:uFillTx/>
                <a:latin typeface="Calibri"/>
                <a:ea typeface="+mn-ea"/>
                <a:cs typeface="+mn-cs"/>
              </a:rPr>
              <a:t> 3 a's</a:t>
            </a:r>
            <a:endParaRPr kumimoji="0" lang="en-IN" sz="2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58381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spTree>
    <p:extLst>
      <p:ext uri="{BB962C8B-B14F-4D97-AF65-F5344CB8AC3E}">
        <p14:creationId xmlns:p14="http://schemas.microsoft.com/office/powerpoint/2010/main" val="9268656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871594" y="799257"/>
            <a:ext cx="10459360" cy="5852998"/>
          </a:xfrm>
          <a:prstGeom prst="rect">
            <a:avLst/>
          </a:prstGeom>
        </p:spPr>
      </p:pic>
      <p:pic>
        <p:nvPicPr>
          <p:cNvPr id="5" name="Picture 4"/>
          <p:cNvPicPr>
            <a:picLocks noChangeAspect="1"/>
          </p:cNvPicPr>
          <p:nvPr/>
        </p:nvPicPr>
        <p:blipFill>
          <a:blip r:embed="rId3"/>
          <a:stretch>
            <a:fillRect/>
          </a:stretch>
        </p:blipFill>
        <p:spPr>
          <a:xfrm>
            <a:off x="2567608" y="2217351"/>
            <a:ext cx="7072184" cy="3765709"/>
          </a:xfrm>
          <a:prstGeom prst="rect">
            <a:avLst/>
          </a:prstGeom>
        </p:spPr>
      </p:pic>
    </p:spTree>
    <p:extLst>
      <p:ext uri="{BB962C8B-B14F-4D97-AF65-F5344CB8AC3E}">
        <p14:creationId xmlns:p14="http://schemas.microsoft.com/office/powerpoint/2010/main" val="2103005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7" name="Picture 6"/>
          <p:cNvPicPr>
            <a:picLocks noChangeAspect="1"/>
          </p:cNvPicPr>
          <p:nvPr/>
        </p:nvPicPr>
        <p:blipFill>
          <a:blip r:embed="rId2"/>
          <a:stretch>
            <a:fillRect/>
          </a:stretch>
        </p:blipFill>
        <p:spPr>
          <a:xfrm>
            <a:off x="622002" y="908720"/>
            <a:ext cx="10659963" cy="5591955"/>
          </a:xfrm>
          <a:prstGeom prst="rect">
            <a:avLst/>
          </a:prstGeom>
        </p:spPr>
      </p:pic>
    </p:spTree>
    <p:extLst>
      <p:ext uri="{BB962C8B-B14F-4D97-AF65-F5344CB8AC3E}">
        <p14:creationId xmlns:p14="http://schemas.microsoft.com/office/powerpoint/2010/main" val="1710253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569627" y="980728"/>
            <a:ext cx="10764713" cy="5615621"/>
          </a:xfrm>
          <a:prstGeom prst="rect">
            <a:avLst/>
          </a:prstGeom>
        </p:spPr>
      </p:pic>
    </p:spTree>
    <p:extLst>
      <p:ext uri="{BB962C8B-B14F-4D97-AF65-F5344CB8AC3E}">
        <p14:creationId xmlns:p14="http://schemas.microsoft.com/office/powerpoint/2010/main" val="3203574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Tree>
    <p:extLst>
      <p:ext uri="{BB962C8B-B14F-4D97-AF65-F5344CB8AC3E}">
        <p14:creationId xmlns:p14="http://schemas.microsoft.com/office/powerpoint/2010/main" val="26483360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1649471"/>
            <a:ext cx="11478974" cy="3232423"/>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chemeClr val="bg1"/>
                </a:solidFill>
              </a:rPr>
              <a:t/>
            </a:r>
            <a:br>
              <a:rPr lang="en-US" sz="4000" b="1" dirty="0" smtClean="0">
                <a:solidFill>
                  <a:schemeClr val="bg1"/>
                </a:solidFill>
              </a:rPr>
            </a:br>
            <a:r>
              <a:rPr lang="en-US" sz="4000" b="1" dirty="0">
                <a:solidFill>
                  <a:schemeClr val="bg1"/>
                </a:solidFill>
              </a:rPr>
              <a:t/>
            </a:r>
            <a:br>
              <a:rPr lang="en-US" sz="4000" b="1" dirty="0">
                <a:solidFill>
                  <a:schemeClr val="bg1"/>
                </a:solidFill>
              </a:rPr>
            </a:br>
            <a:r>
              <a:rPr lang="en-US" sz="4000" b="1" dirty="0" smtClean="0">
                <a:solidFill>
                  <a:srgbClr val="FFFF00"/>
                </a:solidFill>
              </a:rPr>
              <a:t>PROBLEMS</a:t>
            </a:r>
            <a:br>
              <a:rPr lang="en-US" sz="4000" b="1" dirty="0" smtClean="0">
                <a:solidFill>
                  <a:srgbClr val="FFFF00"/>
                </a:solidFill>
              </a:rPr>
            </a:br>
            <a:r>
              <a:rPr lang="en-US" sz="4000" b="1" dirty="0">
                <a:solidFill>
                  <a:srgbClr val="FFFF00"/>
                </a:solidFill>
              </a:rPr>
              <a:t/>
            </a:r>
            <a:br>
              <a:rPr lang="en-US" sz="4000" b="1" dirty="0">
                <a:solidFill>
                  <a:srgbClr val="FFFF00"/>
                </a:solidFill>
              </a:rPr>
            </a:br>
            <a:r>
              <a:rPr lang="en-US" sz="4000" b="1" dirty="0" smtClean="0">
                <a:solidFill>
                  <a:srgbClr val="FFFF00"/>
                </a:solidFill>
              </a:rPr>
              <a:t>TYPE 8 – </a:t>
            </a:r>
            <a:r>
              <a:rPr lang="en-US" sz="4000" b="1" dirty="0" smtClean="0">
                <a:solidFill>
                  <a:schemeClr val="bg1"/>
                </a:solidFill>
              </a:rPr>
              <a:t>Misc. Examples</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1248557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solidFill>
                  <a:srgbClr val="273239"/>
                </a:solidFill>
                <a:latin typeface="Nunito"/>
              </a:rPr>
              <a:t>Step-1: </a:t>
            </a:r>
            <a:r>
              <a:rPr lang="en-US" dirty="0">
                <a:solidFill>
                  <a:srgbClr val="273239"/>
                </a:solidFill>
                <a:latin typeface="Nunito"/>
              </a:rPr>
              <a:t>Take initial state </a:t>
            </a:r>
            <a:r>
              <a:rPr lang="en-US" b="1" dirty="0" err="1">
                <a:solidFill>
                  <a:srgbClr val="273239"/>
                </a:solidFill>
                <a:latin typeface="Nunito"/>
              </a:rPr>
              <a:t>qo</a:t>
            </a:r>
            <a:r>
              <a:rPr lang="en-US" dirty="0">
                <a:solidFill>
                  <a:srgbClr val="273239"/>
                </a:solidFill>
                <a:latin typeface="Nunito"/>
              </a:rPr>
              <a:t>, and smallest possible string are aa and bb if </a:t>
            </a:r>
            <a:r>
              <a:rPr lang="en-US" b="1" dirty="0" err="1">
                <a:solidFill>
                  <a:srgbClr val="273239"/>
                </a:solidFill>
                <a:latin typeface="Nunito"/>
              </a:rPr>
              <a:t>qo</a:t>
            </a:r>
            <a:r>
              <a:rPr lang="en-US" dirty="0">
                <a:solidFill>
                  <a:srgbClr val="273239"/>
                </a:solidFill>
                <a:latin typeface="Nunito"/>
              </a:rPr>
              <a:t> takes ‘a’ as the first input alphabet it goes to state</a:t>
            </a:r>
            <a:r>
              <a:rPr lang="en-US" b="1" dirty="0">
                <a:solidFill>
                  <a:srgbClr val="273239"/>
                </a:solidFill>
                <a:latin typeface="Nunito"/>
              </a:rPr>
              <a:t> q1</a:t>
            </a:r>
            <a:r>
              <a:rPr lang="en-US" dirty="0">
                <a:solidFill>
                  <a:srgbClr val="273239"/>
                </a:solidFill>
                <a:latin typeface="Nunito"/>
              </a:rPr>
              <a:t> and if </a:t>
            </a:r>
            <a:r>
              <a:rPr lang="en-US" b="1" dirty="0" err="1">
                <a:solidFill>
                  <a:srgbClr val="273239"/>
                </a:solidFill>
                <a:latin typeface="Nunito"/>
              </a:rPr>
              <a:t>qo</a:t>
            </a:r>
            <a:r>
              <a:rPr lang="en-US" dirty="0">
                <a:solidFill>
                  <a:srgbClr val="273239"/>
                </a:solidFill>
                <a:latin typeface="Nunito"/>
              </a:rPr>
              <a:t> takes ‘b’ as the first input alphabet it goes to state </a:t>
            </a:r>
            <a:r>
              <a:rPr lang="en-US" b="1" dirty="0">
                <a:solidFill>
                  <a:srgbClr val="273239"/>
                </a:solidFill>
                <a:latin typeface="Nunito"/>
              </a:rPr>
              <a:t>q3</a:t>
            </a:r>
            <a:r>
              <a:rPr lang="en-US" dirty="0">
                <a:solidFill>
                  <a:srgbClr val="273239"/>
                </a:solidFill>
                <a:latin typeface="Nunito"/>
              </a:rPr>
              <a:t>.</a:t>
            </a:r>
            <a:endParaRPr lang="en-IN" dirty="0"/>
          </a:p>
        </p:txBody>
      </p:sp>
      <p:pic>
        <p:nvPicPr>
          <p:cNvPr id="1028" name="Picture 4"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174603" y="3138404"/>
            <a:ext cx="3548952" cy="230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7555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Step-2: </a:t>
            </a:r>
            <a:r>
              <a:rPr lang="en-US" dirty="0"/>
              <a:t>Now think about state </a:t>
            </a:r>
            <a:r>
              <a:rPr lang="en-US" b="1" dirty="0"/>
              <a:t>q1</a:t>
            </a:r>
            <a:r>
              <a:rPr lang="en-US" dirty="0"/>
              <a:t>, if it takes input alphabet ‘b’, it breaks our condition of  ‘aa’ but if takes input alphabet ‘a’ it makes an acceptable string, and now it goes to state </a:t>
            </a:r>
            <a:r>
              <a:rPr lang="en-US" b="1" dirty="0"/>
              <a:t>q2 </a:t>
            </a:r>
            <a:r>
              <a:rPr lang="en-US" dirty="0"/>
              <a:t>which is set to the final state.</a:t>
            </a:r>
            <a:endParaRPr lang="en-IN" dirty="0"/>
          </a:p>
        </p:txBody>
      </p:sp>
      <p:pic>
        <p:nvPicPr>
          <p:cNvPr id="2050"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655210" y="3140968"/>
            <a:ext cx="4589301" cy="226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226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Step-3: </a:t>
            </a:r>
            <a:r>
              <a:rPr lang="en-US" dirty="0"/>
              <a:t>On state </a:t>
            </a:r>
            <a:r>
              <a:rPr lang="en-US" b="1" dirty="0"/>
              <a:t>q3</a:t>
            </a:r>
            <a:r>
              <a:rPr lang="en-US" dirty="0"/>
              <a:t> if it takes input alphabet ‘a’, it breaks our condition of  ‘bb’ but if takes input alphabet ‘b’ it makes an acceptable string, and now it goes to state </a:t>
            </a:r>
            <a:r>
              <a:rPr lang="en-US" b="1" dirty="0"/>
              <a:t>q2</a:t>
            </a:r>
            <a:r>
              <a:rPr lang="en-US" dirty="0"/>
              <a:t> which is set to the final state.</a:t>
            </a:r>
            <a:endParaRPr lang="en-IN" dirty="0"/>
          </a:p>
        </p:txBody>
      </p:sp>
      <p:pic>
        <p:nvPicPr>
          <p:cNvPr id="3074"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791744" y="3140968"/>
            <a:ext cx="4608512" cy="2043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836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646331"/>
          </a:xfrm>
          <a:prstGeom prst="rect">
            <a:avLst/>
          </a:prstGeom>
        </p:spPr>
        <p:txBody>
          <a:bodyPr wrap="square">
            <a:spAutoFit/>
          </a:bodyPr>
          <a:lstStyle/>
          <a:p>
            <a:pPr algn="just"/>
            <a:r>
              <a:rPr lang="en-US" b="1" dirty="0"/>
              <a:t>Step-4: </a:t>
            </a:r>
            <a:r>
              <a:rPr lang="en-US" dirty="0"/>
              <a:t>If input alphabet ‘a’ of state </a:t>
            </a:r>
            <a:r>
              <a:rPr lang="en-US" b="1" dirty="0"/>
              <a:t>q3</a:t>
            </a:r>
            <a:r>
              <a:rPr lang="en-US" dirty="0"/>
              <a:t> breaks the condition and Input alphabet ‘b’ of state </a:t>
            </a:r>
            <a:r>
              <a:rPr lang="en-US" b="1" dirty="0"/>
              <a:t>q1</a:t>
            </a:r>
            <a:r>
              <a:rPr lang="en-US" dirty="0"/>
              <a:t> breaks the condition so they go to some dead state(</a:t>
            </a:r>
            <a:r>
              <a:rPr lang="en-US" b="1" dirty="0"/>
              <a:t>D</a:t>
            </a:r>
            <a:r>
              <a:rPr lang="en-US" dirty="0"/>
              <a:t>).</a:t>
            </a:r>
            <a:endParaRPr lang="en-IN" dirty="0"/>
          </a:p>
        </p:txBody>
      </p:sp>
      <p:pic>
        <p:nvPicPr>
          <p:cNvPr id="4098"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431704" y="3140968"/>
            <a:ext cx="5009116" cy="225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7840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923330"/>
          </a:xfrm>
          <a:prstGeom prst="rect">
            <a:avLst/>
          </a:prstGeom>
        </p:spPr>
        <p:txBody>
          <a:bodyPr wrap="square">
            <a:spAutoFit/>
          </a:bodyPr>
          <a:lstStyle/>
          <a:p>
            <a:pPr algn="just"/>
            <a:r>
              <a:rPr lang="en-US" b="1" dirty="0"/>
              <a:t>Step-5: </a:t>
            </a:r>
            <a:r>
              <a:rPr lang="en-US" dirty="0"/>
              <a:t>Till now, our machine accepts strings that starts from ‘aa’ or from ‘bb’ but we also have to take care of all the symbols after the string has begun from ‘aa’ or ‘bb’ and hence we introduce ourselves loops in</a:t>
            </a:r>
            <a:r>
              <a:rPr lang="en-US" b="1" dirty="0"/>
              <a:t> q2</a:t>
            </a:r>
            <a:r>
              <a:rPr lang="en-US" dirty="0"/>
              <a:t>(final state) and </a:t>
            </a:r>
            <a:r>
              <a:rPr lang="en-US" b="1" dirty="0"/>
              <a:t>D</a:t>
            </a:r>
            <a:r>
              <a:rPr lang="en-US" dirty="0"/>
              <a:t>(dead state).</a:t>
            </a:r>
            <a:endParaRPr lang="en-IN" dirty="0"/>
          </a:p>
        </p:txBody>
      </p:sp>
      <p:pic>
        <p:nvPicPr>
          <p:cNvPr id="5122" name="Picture 2" descr="DFA for aa or bb"/>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143672" y="3256494"/>
            <a:ext cx="5112568" cy="224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402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Practice Problems</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551384" y="1142773"/>
            <a:ext cx="11017224" cy="5382571"/>
          </a:xfrm>
          <a:prstGeom prst="rect">
            <a:avLst/>
          </a:prstGeom>
        </p:spPr>
      </p:pic>
      <p:sp>
        <p:nvSpPr>
          <p:cNvPr id="2" name="TextBox 1"/>
          <p:cNvSpPr txBox="1"/>
          <p:nvPr/>
        </p:nvSpPr>
        <p:spPr>
          <a:xfrm>
            <a:off x="763163" y="1244452"/>
            <a:ext cx="8166275" cy="461665"/>
          </a:xfrm>
          <a:prstGeom prst="rect">
            <a:avLst/>
          </a:prstGeom>
          <a:noFill/>
        </p:spPr>
        <p:txBody>
          <a:bodyPr wrap="none" rtlCol="0">
            <a:spAutoFit/>
          </a:bodyPr>
          <a:lstStyle/>
          <a:p>
            <a:pPr fontAlgn="base"/>
            <a:r>
              <a:rPr kumimoji="0" lang="en-US" sz="2400" b="1" i="0" u="none" strike="noStrike" kern="1200" cap="none" spc="0" normalizeH="0" baseline="0" noProof="0" dirty="0" smtClean="0">
                <a:ln>
                  <a:noFill/>
                </a:ln>
                <a:solidFill>
                  <a:prstClr val="black"/>
                </a:solidFill>
                <a:effectLst/>
                <a:uLnTx/>
                <a:uFillTx/>
                <a:latin typeface="Calibri"/>
                <a:ea typeface="+mn-ea"/>
                <a:cs typeface="+mn-cs"/>
              </a:rPr>
              <a:t>Q</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lang="en-US" b="1" dirty="0"/>
              <a:t>Construct a DFA that either starts with </a:t>
            </a:r>
            <a:r>
              <a:rPr lang="en-US" b="1" dirty="0">
                <a:solidFill>
                  <a:srgbClr val="FF0000"/>
                </a:solidFill>
              </a:rPr>
              <a:t>aa</a:t>
            </a:r>
            <a:r>
              <a:rPr lang="en-US" b="1" dirty="0"/>
              <a:t> or with </a:t>
            </a:r>
            <a:r>
              <a:rPr lang="en-US" b="1" dirty="0">
                <a:solidFill>
                  <a:srgbClr val="FF0000"/>
                </a:solidFill>
              </a:rPr>
              <a:t>bb</a:t>
            </a:r>
            <a:r>
              <a:rPr lang="en-US" b="1" dirty="0"/>
              <a:t> from input (</a:t>
            </a:r>
            <a:r>
              <a:rPr lang="en-US" b="1" dirty="0" err="1"/>
              <a:t>a,b</a:t>
            </a:r>
            <a:r>
              <a:rPr lang="en-US" b="1" dirty="0"/>
              <a:t>).                   </a:t>
            </a:r>
            <a:endParaRPr lang="en-US" dirty="0"/>
          </a:p>
        </p:txBody>
      </p:sp>
      <p:sp>
        <p:nvSpPr>
          <p:cNvPr id="6" name="Rectangle 5"/>
          <p:cNvSpPr/>
          <p:nvPr/>
        </p:nvSpPr>
        <p:spPr>
          <a:xfrm>
            <a:off x="763162" y="1989648"/>
            <a:ext cx="10373398" cy="1200329"/>
          </a:xfrm>
          <a:prstGeom prst="rect">
            <a:avLst/>
          </a:prstGeom>
        </p:spPr>
        <p:txBody>
          <a:bodyPr wrap="square">
            <a:spAutoFit/>
          </a:bodyPr>
          <a:lstStyle/>
          <a:p>
            <a:pPr fontAlgn="base"/>
            <a:r>
              <a:rPr lang="en-US" b="1" dirty="0"/>
              <a:t>Transition table and transition rules for </a:t>
            </a:r>
            <a:r>
              <a:rPr lang="en-US" b="1" dirty="0" smtClean="0"/>
              <a:t>the diagram</a:t>
            </a:r>
            <a:r>
              <a:rPr lang="en-US" b="1" dirty="0"/>
              <a:t>:</a:t>
            </a:r>
          </a:p>
          <a:p>
            <a:pPr fontAlgn="base"/>
            <a:r>
              <a:rPr lang="en-US" b="1" dirty="0"/>
              <a:t>The Finite set of states = {</a:t>
            </a:r>
            <a:r>
              <a:rPr lang="en-US" dirty="0" err="1"/>
              <a:t>qo</a:t>
            </a:r>
            <a:r>
              <a:rPr lang="en-US" dirty="0"/>
              <a:t>, q1, q2, q3, D</a:t>
            </a:r>
            <a:r>
              <a:rPr lang="en-US" b="1" dirty="0"/>
              <a:t>}  </a:t>
            </a:r>
            <a:endParaRPr lang="en-US" dirty="0"/>
          </a:p>
          <a:p>
            <a:pPr fontAlgn="base"/>
            <a:r>
              <a:rPr lang="en-US" dirty="0"/>
              <a:t>In the transition table, the </a:t>
            </a:r>
            <a:r>
              <a:rPr lang="en-US" b="1" dirty="0"/>
              <a:t>initial state(</a:t>
            </a:r>
            <a:r>
              <a:rPr lang="en-US" b="1" dirty="0" err="1"/>
              <a:t>qo</a:t>
            </a:r>
            <a:r>
              <a:rPr lang="en-US" b="1" dirty="0"/>
              <a:t>) </a:t>
            </a:r>
            <a:r>
              <a:rPr lang="en-US" dirty="0"/>
              <a:t>is represented by</a:t>
            </a:r>
            <a:r>
              <a:rPr lang="en-US" b="1" dirty="0"/>
              <a:t> → </a:t>
            </a:r>
            <a:r>
              <a:rPr lang="en-US" dirty="0"/>
              <a:t>and the</a:t>
            </a:r>
            <a:r>
              <a:rPr lang="en-US" b="1" dirty="0"/>
              <a:t> final state is q2</a:t>
            </a:r>
            <a:r>
              <a:rPr lang="en-US" dirty="0"/>
              <a:t> and has</a:t>
            </a:r>
            <a:r>
              <a:rPr lang="en-US" b="1" dirty="0"/>
              <a:t> two circles.</a:t>
            </a:r>
            <a:endParaRPr lang="en-US" dirty="0"/>
          </a:p>
          <a:p>
            <a:pPr fontAlgn="base"/>
            <a:r>
              <a:rPr lang="en-US" b="1" dirty="0"/>
              <a:t>Set of input alphabets = {a, b}  </a:t>
            </a:r>
            <a:endParaRPr lang="en-US" dirty="0"/>
          </a:p>
        </p:txBody>
      </p:sp>
      <p:pic>
        <p:nvPicPr>
          <p:cNvPr id="7" name="Picture 6"/>
          <p:cNvPicPr>
            <a:picLocks noChangeAspect="1"/>
          </p:cNvPicPr>
          <p:nvPr/>
        </p:nvPicPr>
        <p:blipFill>
          <a:blip r:embed="rId3"/>
          <a:stretch>
            <a:fillRect/>
          </a:stretch>
        </p:blipFill>
        <p:spPr>
          <a:xfrm>
            <a:off x="4846300" y="3185640"/>
            <a:ext cx="2169335" cy="2887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935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35360" y="2132856"/>
            <a:ext cx="11478974" cy="2155205"/>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5400" b="1" dirty="0" smtClean="0">
                <a:solidFill>
                  <a:srgbClr val="FFFF00"/>
                </a:solidFill>
              </a:rPr>
              <a:t>Module 2 </a:t>
            </a:r>
            <a:br>
              <a:rPr lang="en-US" sz="5400" b="1" dirty="0" smtClean="0">
                <a:solidFill>
                  <a:srgbClr val="FFFF00"/>
                </a:solidFill>
              </a:rPr>
            </a:br>
            <a:r>
              <a:rPr lang="en-US" sz="5400" b="1" dirty="0" smtClean="0">
                <a:solidFill>
                  <a:srgbClr val="FFFF00"/>
                </a:solidFill>
              </a:rPr>
              <a:t/>
            </a:r>
            <a:br>
              <a:rPr lang="en-US" sz="5400" b="1" dirty="0" smtClean="0">
                <a:solidFill>
                  <a:srgbClr val="FFFF00"/>
                </a:solidFill>
              </a:rPr>
            </a:br>
            <a:r>
              <a:rPr lang="en-US" sz="5400" b="1" dirty="0" smtClean="0">
                <a:solidFill>
                  <a:schemeClr val="bg1"/>
                </a:solidFill>
              </a:rPr>
              <a:t>Regular Languages and Expressions</a:t>
            </a:r>
            <a:r>
              <a:rPr lang="en-US" sz="4000" b="1" dirty="0" smtClean="0">
                <a:solidFill>
                  <a:schemeClr val="bg1"/>
                </a:solidFill>
              </a:rPr>
              <a:t/>
            </a:r>
            <a:br>
              <a:rPr lang="en-US" sz="4000" b="1" dirty="0" smtClean="0">
                <a:solidFill>
                  <a:schemeClr val="bg1"/>
                </a:solidFill>
              </a:rPr>
            </a:br>
            <a:endParaRPr sz="4000" b="1" dirty="0">
              <a:solidFill>
                <a:schemeClr val="bg1"/>
              </a:solidFill>
            </a:endParaRPr>
          </a:p>
        </p:txBody>
      </p:sp>
    </p:spTree>
    <p:extLst>
      <p:ext uri="{BB962C8B-B14F-4D97-AF65-F5344CB8AC3E}">
        <p14:creationId xmlns:p14="http://schemas.microsoft.com/office/powerpoint/2010/main" val="2838959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479376" y="1124744"/>
            <a:ext cx="10945216" cy="553998"/>
          </a:xfrm>
        </p:spPr>
        <p:txBody>
          <a:bodyPr>
            <a:normAutofit fontScale="85000" lnSpcReduction="20000"/>
          </a:bodyPr>
          <a:lstStyle/>
          <a:p>
            <a:pPr lvl="1"/>
            <a:r>
              <a:rPr lang="en-IN" dirty="0" smtClean="0"/>
              <a:t/>
            </a:r>
            <a:br>
              <a:rPr lang="en-IN" dirty="0" smtClean="0"/>
            </a:br>
            <a:endParaRPr lang="en-US" dirty="0" smtClean="0">
              <a:solidFill>
                <a:schemeClr val="bg1"/>
              </a:solidFill>
            </a:endParaRPr>
          </a:p>
        </p:txBody>
      </p:sp>
      <p:pic>
        <p:nvPicPr>
          <p:cNvPr id="5" name="Picture 4"/>
          <p:cNvPicPr>
            <a:picLocks noChangeAspect="1"/>
          </p:cNvPicPr>
          <p:nvPr/>
        </p:nvPicPr>
        <p:blipFill>
          <a:blip r:embed="rId2"/>
          <a:stretch>
            <a:fillRect/>
          </a:stretch>
        </p:blipFill>
        <p:spPr>
          <a:xfrm>
            <a:off x="263352" y="260648"/>
            <a:ext cx="11671167" cy="6346662"/>
          </a:xfrm>
          <a:prstGeom prst="rect">
            <a:avLst/>
          </a:prstGeom>
        </p:spPr>
      </p:pic>
    </p:spTree>
    <p:extLst>
      <p:ext uri="{BB962C8B-B14F-4D97-AF65-F5344CB8AC3E}">
        <p14:creationId xmlns:p14="http://schemas.microsoft.com/office/powerpoint/2010/main" val="41624092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normAutofit fontScale="85000" lnSpcReduction="20000"/>
          </a:bodyPr>
          <a:lstStyle/>
          <a:p>
            <a:pPr lvl="1"/>
            <a:r>
              <a:rPr lang="en-IN" dirty="0" smtClean="0"/>
              <a:t/>
            </a:r>
            <a:br>
              <a:rPr lang="en-IN" dirty="0" smtClean="0"/>
            </a:br>
            <a:endParaRPr lang="en-US" dirty="0" smtClean="0">
              <a:solidFill>
                <a:schemeClr val="bg1"/>
              </a:solidFill>
            </a:endParaRPr>
          </a:p>
        </p:txBody>
      </p:sp>
      <p:pic>
        <p:nvPicPr>
          <p:cNvPr id="4" name="Picture 3"/>
          <p:cNvPicPr>
            <a:picLocks noChangeAspect="1"/>
          </p:cNvPicPr>
          <p:nvPr/>
        </p:nvPicPr>
        <p:blipFill>
          <a:blip r:embed="rId2"/>
          <a:stretch>
            <a:fillRect/>
          </a:stretch>
        </p:blipFill>
        <p:spPr>
          <a:xfrm>
            <a:off x="191344" y="476672"/>
            <a:ext cx="11812128" cy="5943035"/>
          </a:xfrm>
          <a:prstGeom prst="rect">
            <a:avLst/>
          </a:prstGeom>
        </p:spPr>
      </p:pic>
    </p:spTree>
    <p:extLst>
      <p:ext uri="{BB962C8B-B14F-4D97-AF65-F5344CB8AC3E}">
        <p14:creationId xmlns:p14="http://schemas.microsoft.com/office/powerpoint/2010/main" val="2353836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40605" cy="6147117"/>
          </a:xfrm>
          <a:prstGeom prst="rect">
            <a:avLst/>
          </a:prstGeom>
        </p:spPr>
      </p:pic>
    </p:spTree>
    <p:extLst>
      <p:ext uri="{BB962C8B-B14F-4D97-AF65-F5344CB8AC3E}">
        <p14:creationId xmlns:p14="http://schemas.microsoft.com/office/powerpoint/2010/main" val="1903647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811254" cy="6459137"/>
          </a:xfrm>
          <a:prstGeom prst="rect">
            <a:avLst/>
          </a:prstGeom>
        </p:spPr>
      </p:pic>
    </p:spTree>
    <p:extLst>
      <p:ext uri="{BB962C8B-B14F-4D97-AF65-F5344CB8AC3E}">
        <p14:creationId xmlns:p14="http://schemas.microsoft.com/office/powerpoint/2010/main" val="2563685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188640"/>
            <a:ext cx="11914649" cy="6326199"/>
          </a:xfrm>
          <a:prstGeom prst="rect">
            <a:avLst/>
          </a:prstGeom>
        </p:spPr>
      </p:pic>
    </p:spTree>
    <p:extLst>
      <p:ext uri="{BB962C8B-B14F-4D97-AF65-F5344CB8AC3E}">
        <p14:creationId xmlns:p14="http://schemas.microsoft.com/office/powerpoint/2010/main" val="15017390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352" y="260648"/>
            <a:ext cx="11768191" cy="6286115"/>
          </a:xfrm>
          <a:prstGeom prst="rect">
            <a:avLst/>
          </a:prstGeom>
        </p:spPr>
      </p:pic>
    </p:spTree>
    <p:extLst>
      <p:ext uri="{BB962C8B-B14F-4D97-AF65-F5344CB8AC3E}">
        <p14:creationId xmlns:p14="http://schemas.microsoft.com/office/powerpoint/2010/main" val="39298520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766430" cy="6418053"/>
          </a:xfrm>
          <a:prstGeom prst="rect">
            <a:avLst/>
          </a:prstGeom>
        </p:spPr>
      </p:pic>
    </p:spTree>
    <p:extLst>
      <p:ext uri="{BB962C8B-B14F-4D97-AF65-F5344CB8AC3E}">
        <p14:creationId xmlns:p14="http://schemas.microsoft.com/office/powerpoint/2010/main" val="27261855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88640"/>
            <a:ext cx="11766430" cy="6418053"/>
          </a:xfrm>
          <a:prstGeom prst="rect">
            <a:avLst/>
          </a:prstGeom>
        </p:spPr>
      </p:pic>
      <p:pic>
        <p:nvPicPr>
          <p:cNvPr id="3" name="Picture 2"/>
          <p:cNvPicPr>
            <a:picLocks noChangeAspect="1"/>
          </p:cNvPicPr>
          <p:nvPr/>
        </p:nvPicPr>
        <p:blipFill>
          <a:blip r:embed="rId3"/>
          <a:stretch>
            <a:fillRect/>
          </a:stretch>
        </p:blipFill>
        <p:spPr>
          <a:xfrm>
            <a:off x="2279576" y="2996952"/>
            <a:ext cx="7754432" cy="2915057"/>
          </a:xfrm>
          <a:prstGeom prst="rect">
            <a:avLst/>
          </a:prstGeom>
        </p:spPr>
      </p:pic>
    </p:spTree>
    <p:extLst>
      <p:ext uri="{BB962C8B-B14F-4D97-AF65-F5344CB8AC3E}">
        <p14:creationId xmlns:p14="http://schemas.microsoft.com/office/powerpoint/2010/main" val="28323316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260648"/>
            <a:ext cx="11747377" cy="6307750"/>
          </a:xfrm>
          <a:prstGeom prst="rect">
            <a:avLst/>
          </a:prstGeom>
        </p:spPr>
      </p:pic>
    </p:spTree>
    <p:extLst>
      <p:ext uri="{BB962C8B-B14F-4D97-AF65-F5344CB8AC3E}">
        <p14:creationId xmlns:p14="http://schemas.microsoft.com/office/powerpoint/2010/main" val="42321344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260648"/>
            <a:ext cx="11747377" cy="6307750"/>
          </a:xfrm>
          <a:prstGeom prst="rect">
            <a:avLst/>
          </a:prstGeom>
        </p:spPr>
      </p:pic>
      <p:pic>
        <p:nvPicPr>
          <p:cNvPr id="3" name="Picture 2"/>
          <p:cNvPicPr>
            <a:picLocks noChangeAspect="1"/>
          </p:cNvPicPr>
          <p:nvPr/>
        </p:nvPicPr>
        <p:blipFill>
          <a:blip r:embed="rId3"/>
          <a:stretch>
            <a:fillRect/>
          </a:stretch>
        </p:blipFill>
        <p:spPr>
          <a:xfrm>
            <a:off x="2087789" y="1988840"/>
            <a:ext cx="7954485" cy="3210373"/>
          </a:xfrm>
          <a:prstGeom prst="rect">
            <a:avLst/>
          </a:prstGeom>
        </p:spPr>
      </p:pic>
    </p:spTree>
    <p:extLst>
      <p:ext uri="{BB962C8B-B14F-4D97-AF65-F5344CB8AC3E}">
        <p14:creationId xmlns:p14="http://schemas.microsoft.com/office/powerpoint/2010/main" val="29763326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00333" cy="6207273"/>
          </a:xfrm>
          <a:prstGeom prst="rect">
            <a:avLst/>
          </a:prstGeom>
        </p:spPr>
      </p:pic>
    </p:spTree>
    <p:extLst>
      <p:ext uri="{BB962C8B-B14F-4D97-AF65-F5344CB8AC3E}">
        <p14:creationId xmlns:p14="http://schemas.microsoft.com/office/powerpoint/2010/main" val="2904830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332656"/>
            <a:ext cx="11800333" cy="6207273"/>
          </a:xfrm>
          <a:prstGeom prst="rect">
            <a:avLst/>
          </a:prstGeom>
        </p:spPr>
      </p:pic>
      <p:pic>
        <p:nvPicPr>
          <p:cNvPr id="3" name="Picture 2"/>
          <p:cNvPicPr>
            <a:picLocks noChangeAspect="1"/>
          </p:cNvPicPr>
          <p:nvPr/>
        </p:nvPicPr>
        <p:blipFill>
          <a:blip r:embed="rId3"/>
          <a:stretch>
            <a:fillRect/>
          </a:stretch>
        </p:blipFill>
        <p:spPr>
          <a:xfrm>
            <a:off x="1089914" y="2047682"/>
            <a:ext cx="10012172" cy="2762636"/>
          </a:xfrm>
          <a:prstGeom prst="rect">
            <a:avLst/>
          </a:prstGeom>
        </p:spPr>
      </p:pic>
    </p:spTree>
    <p:extLst>
      <p:ext uri="{BB962C8B-B14F-4D97-AF65-F5344CB8AC3E}">
        <p14:creationId xmlns:p14="http://schemas.microsoft.com/office/powerpoint/2010/main" val="24850358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332656"/>
            <a:ext cx="11844625" cy="6264696"/>
          </a:xfrm>
          <a:prstGeom prst="rect">
            <a:avLst/>
          </a:prstGeom>
        </p:spPr>
      </p:pic>
    </p:spTree>
    <p:extLst>
      <p:ext uri="{BB962C8B-B14F-4D97-AF65-F5344CB8AC3E}">
        <p14:creationId xmlns:p14="http://schemas.microsoft.com/office/powerpoint/2010/main" val="2017995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332656"/>
            <a:ext cx="11844625" cy="6264696"/>
          </a:xfrm>
          <a:prstGeom prst="rect">
            <a:avLst/>
          </a:prstGeom>
        </p:spPr>
      </p:pic>
      <p:pic>
        <p:nvPicPr>
          <p:cNvPr id="3" name="Picture 2"/>
          <p:cNvPicPr>
            <a:picLocks noChangeAspect="1"/>
          </p:cNvPicPr>
          <p:nvPr/>
        </p:nvPicPr>
        <p:blipFill>
          <a:blip r:embed="rId3"/>
          <a:stretch>
            <a:fillRect/>
          </a:stretch>
        </p:blipFill>
        <p:spPr>
          <a:xfrm>
            <a:off x="1132782" y="1390365"/>
            <a:ext cx="9926435" cy="4077269"/>
          </a:xfrm>
          <a:prstGeom prst="rect">
            <a:avLst/>
          </a:prstGeom>
        </p:spPr>
      </p:pic>
    </p:spTree>
    <p:extLst>
      <p:ext uri="{BB962C8B-B14F-4D97-AF65-F5344CB8AC3E}">
        <p14:creationId xmlns:p14="http://schemas.microsoft.com/office/powerpoint/2010/main" val="30026232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260648"/>
            <a:ext cx="11934262" cy="6307178"/>
          </a:xfrm>
          <a:prstGeom prst="rect">
            <a:avLst/>
          </a:prstGeom>
        </p:spPr>
      </p:pic>
    </p:spTree>
    <p:extLst>
      <p:ext uri="{BB962C8B-B14F-4D97-AF65-F5344CB8AC3E}">
        <p14:creationId xmlns:p14="http://schemas.microsoft.com/office/powerpoint/2010/main" val="16561461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336" y="260648"/>
            <a:ext cx="11934262" cy="6307178"/>
          </a:xfrm>
          <a:prstGeom prst="rect">
            <a:avLst/>
          </a:prstGeom>
        </p:spPr>
      </p:pic>
      <p:pic>
        <p:nvPicPr>
          <p:cNvPr id="3" name="Picture 2"/>
          <p:cNvPicPr>
            <a:picLocks noChangeAspect="1"/>
          </p:cNvPicPr>
          <p:nvPr/>
        </p:nvPicPr>
        <p:blipFill>
          <a:blip r:embed="rId3"/>
          <a:stretch>
            <a:fillRect/>
          </a:stretch>
        </p:blipFill>
        <p:spPr>
          <a:xfrm>
            <a:off x="827940" y="1695208"/>
            <a:ext cx="10536120" cy="3467584"/>
          </a:xfrm>
          <a:prstGeom prst="rect">
            <a:avLst/>
          </a:prstGeom>
        </p:spPr>
      </p:pic>
    </p:spTree>
    <p:extLst>
      <p:ext uri="{BB962C8B-B14F-4D97-AF65-F5344CB8AC3E}">
        <p14:creationId xmlns:p14="http://schemas.microsoft.com/office/powerpoint/2010/main" val="1277074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33547"/>
            <a:ext cx="11478974" cy="172489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t>R.E to F.A</a:t>
            </a:r>
            <a:br>
              <a:rPr lang="en-US" sz="7200" b="1" dirty="0" smtClean="0"/>
            </a:br>
            <a:r>
              <a:rPr lang="en-US" sz="7200" b="1" dirty="0"/>
              <a:t/>
            </a:r>
            <a:br>
              <a:rPr lang="en-US" sz="7200" b="1" dirty="0"/>
            </a:br>
            <a:r>
              <a:rPr lang="en-US" sz="7200" b="1" dirty="0" smtClean="0">
                <a:solidFill>
                  <a:srgbClr val="FF0000"/>
                </a:solidFill>
              </a:rPr>
              <a:t>Rules of Conversion</a:t>
            </a:r>
            <a:endParaRPr sz="7200" b="1" dirty="0">
              <a:solidFill>
                <a:srgbClr val="FF0000"/>
              </a:solidFill>
            </a:endParaRPr>
          </a:p>
        </p:txBody>
      </p:sp>
    </p:spTree>
    <p:extLst>
      <p:ext uri="{BB962C8B-B14F-4D97-AF65-F5344CB8AC3E}">
        <p14:creationId xmlns:p14="http://schemas.microsoft.com/office/powerpoint/2010/main" val="28119288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675" y="752101"/>
            <a:ext cx="11812649" cy="5353797"/>
          </a:xfrm>
          <a:prstGeom prst="rect">
            <a:avLst/>
          </a:prstGeom>
        </p:spPr>
      </p:pic>
    </p:spTree>
    <p:extLst>
      <p:ext uri="{BB962C8B-B14F-4D97-AF65-F5344CB8AC3E}">
        <p14:creationId xmlns:p14="http://schemas.microsoft.com/office/powerpoint/2010/main" val="29838797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124744"/>
            <a:ext cx="11907094" cy="4265928"/>
          </a:xfrm>
          <a:prstGeom prst="rect">
            <a:avLst/>
          </a:prstGeom>
        </p:spPr>
      </p:pic>
    </p:spTree>
    <p:extLst>
      <p:ext uri="{BB962C8B-B14F-4D97-AF65-F5344CB8AC3E}">
        <p14:creationId xmlns:p14="http://schemas.microsoft.com/office/powerpoint/2010/main" val="22320243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3352" y="1988840"/>
            <a:ext cx="11781840" cy="2924236"/>
          </a:xfrm>
          <a:prstGeom prst="rect">
            <a:avLst/>
          </a:prstGeom>
        </p:spPr>
      </p:pic>
    </p:spTree>
    <p:extLst>
      <p:ext uri="{BB962C8B-B14F-4D97-AF65-F5344CB8AC3E}">
        <p14:creationId xmlns:p14="http://schemas.microsoft.com/office/powerpoint/2010/main" val="3984595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88081"/>
            <a:ext cx="11478974" cy="161582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t>R.E to F.A</a:t>
            </a:r>
            <a:br>
              <a:rPr lang="en-US" sz="7200" b="1" dirty="0" smtClean="0"/>
            </a:br>
            <a:r>
              <a:rPr lang="en-US" sz="7200" b="1" dirty="0"/>
              <a:t/>
            </a:r>
            <a:br>
              <a:rPr lang="en-US" sz="7200" b="1" dirty="0"/>
            </a:br>
            <a:r>
              <a:rPr lang="en-US" sz="7200" b="1" dirty="0" smtClean="0">
                <a:solidFill>
                  <a:srgbClr val="FF0000"/>
                </a:solidFill>
              </a:rPr>
              <a:t>Examples</a:t>
            </a:r>
            <a:endParaRPr sz="7200" b="1" dirty="0">
              <a:solidFill>
                <a:srgbClr val="FF0000"/>
              </a:solidFill>
            </a:endParaRPr>
          </a:p>
        </p:txBody>
      </p:sp>
    </p:spTree>
    <p:extLst>
      <p:ext uri="{BB962C8B-B14F-4D97-AF65-F5344CB8AC3E}">
        <p14:creationId xmlns:p14="http://schemas.microsoft.com/office/powerpoint/2010/main" val="42938916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- 1</a:t>
            </a:r>
            <a:endParaRPr sz="7200" b="1" dirty="0">
              <a:solidFill>
                <a:srgbClr val="FF0000"/>
              </a:solidFill>
            </a:endParaRPr>
          </a:p>
        </p:txBody>
      </p:sp>
    </p:spTree>
    <p:extLst>
      <p:ext uri="{BB962C8B-B14F-4D97-AF65-F5344CB8AC3E}">
        <p14:creationId xmlns:p14="http://schemas.microsoft.com/office/powerpoint/2010/main" val="13570465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412" y="228153"/>
            <a:ext cx="12003175" cy="6401693"/>
          </a:xfrm>
          <a:prstGeom prst="rect">
            <a:avLst/>
          </a:prstGeom>
        </p:spPr>
      </p:pic>
    </p:spTree>
    <p:extLst>
      <p:ext uri="{BB962C8B-B14F-4D97-AF65-F5344CB8AC3E}">
        <p14:creationId xmlns:p14="http://schemas.microsoft.com/office/powerpoint/2010/main" val="22847849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8728" y="199574"/>
            <a:ext cx="11774543" cy="6458851"/>
          </a:xfrm>
          <a:prstGeom prst="rect">
            <a:avLst/>
          </a:prstGeom>
        </p:spPr>
      </p:pic>
    </p:spTree>
    <p:extLst>
      <p:ext uri="{BB962C8B-B14F-4D97-AF65-F5344CB8AC3E}">
        <p14:creationId xmlns:p14="http://schemas.microsoft.com/office/powerpoint/2010/main" val="30640702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886" y="228153"/>
            <a:ext cx="12022228" cy="6401693"/>
          </a:xfrm>
          <a:prstGeom prst="rect">
            <a:avLst/>
          </a:prstGeom>
        </p:spPr>
      </p:pic>
    </p:spTree>
    <p:extLst>
      <p:ext uri="{BB962C8B-B14F-4D97-AF65-F5344CB8AC3E}">
        <p14:creationId xmlns:p14="http://schemas.microsoft.com/office/powerpoint/2010/main" val="20231978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991" y="228153"/>
            <a:ext cx="11946017" cy="6401693"/>
          </a:xfrm>
          <a:prstGeom prst="rect">
            <a:avLst/>
          </a:prstGeom>
        </p:spPr>
      </p:pic>
    </p:spTree>
    <p:extLst>
      <p:ext uri="{BB962C8B-B14F-4D97-AF65-F5344CB8AC3E}">
        <p14:creationId xmlns:p14="http://schemas.microsoft.com/office/powerpoint/2010/main" val="19595476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412" y="199574"/>
            <a:ext cx="12003175" cy="6458851"/>
          </a:xfrm>
          <a:prstGeom prst="rect">
            <a:avLst/>
          </a:prstGeom>
        </p:spPr>
      </p:pic>
    </p:spTree>
    <p:extLst>
      <p:ext uri="{BB962C8B-B14F-4D97-AF65-F5344CB8AC3E}">
        <p14:creationId xmlns:p14="http://schemas.microsoft.com/office/powerpoint/2010/main" val="35168435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- 2</a:t>
            </a:r>
            <a:endParaRPr sz="7200" b="1" dirty="0">
              <a:solidFill>
                <a:srgbClr val="FF0000"/>
              </a:solidFill>
            </a:endParaRPr>
          </a:p>
        </p:txBody>
      </p:sp>
    </p:spTree>
    <p:extLst>
      <p:ext uri="{BB962C8B-B14F-4D97-AF65-F5344CB8AC3E}">
        <p14:creationId xmlns:p14="http://schemas.microsoft.com/office/powerpoint/2010/main" val="26271756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649" y="190048"/>
            <a:ext cx="12012701" cy="6477904"/>
          </a:xfrm>
          <a:prstGeom prst="rect">
            <a:avLst/>
          </a:prstGeom>
        </p:spPr>
      </p:pic>
    </p:spTree>
    <p:extLst>
      <p:ext uri="{BB962C8B-B14F-4D97-AF65-F5344CB8AC3E}">
        <p14:creationId xmlns:p14="http://schemas.microsoft.com/office/powerpoint/2010/main" val="30904986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570" y="156706"/>
            <a:ext cx="11888859" cy="6544588"/>
          </a:xfrm>
          <a:prstGeom prst="rect">
            <a:avLst/>
          </a:prstGeom>
        </p:spPr>
      </p:pic>
    </p:spTree>
    <p:extLst>
      <p:ext uri="{BB962C8B-B14F-4D97-AF65-F5344CB8AC3E}">
        <p14:creationId xmlns:p14="http://schemas.microsoft.com/office/powerpoint/2010/main" val="15906644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202" y="166232"/>
            <a:ext cx="11793596" cy="6525536"/>
          </a:xfrm>
          <a:prstGeom prst="rect">
            <a:avLst/>
          </a:prstGeom>
        </p:spPr>
      </p:pic>
    </p:spTree>
    <p:extLst>
      <p:ext uri="{BB962C8B-B14F-4D97-AF65-F5344CB8AC3E}">
        <p14:creationId xmlns:p14="http://schemas.microsoft.com/office/powerpoint/2010/main" val="42684708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017" y="275785"/>
            <a:ext cx="12107965" cy="6306430"/>
          </a:xfrm>
          <a:prstGeom prst="rect">
            <a:avLst/>
          </a:prstGeom>
        </p:spPr>
      </p:pic>
    </p:spTree>
    <p:extLst>
      <p:ext uri="{BB962C8B-B14F-4D97-AF65-F5344CB8AC3E}">
        <p14:creationId xmlns:p14="http://schemas.microsoft.com/office/powerpoint/2010/main" val="16069355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- 3</a:t>
            </a:r>
            <a:endParaRPr sz="7200" b="1" dirty="0">
              <a:solidFill>
                <a:srgbClr val="FF0000"/>
              </a:solidFill>
            </a:endParaRPr>
          </a:p>
        </p:txBody>
      </p:sp>
    </p:spTree>
    <p:extLst>
      <p:ext uri="{BB962C8B-B14F-4D97-AF65-F5344CB8AC3E}">
        <p14:creationId xmlns:p14="http://schemas.microsoft.com/office/powerpoint/2010/main" val="24589610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518" y="161469"/>
            <a:ext cx="11926964" cy="6535062"/>
          </a:xfrm>
          <a:prstGeom prst="rect">
            <a:avLst/>
          </a:prstGeom>
        </p:spPr>
      </p:pic>
    </p:spTree>
    <p:extLst>
      <p:ext uri="{BB962C8B-B14F-4D97-AF65-F5344CB8AC3E}">
        <p14:creationId xmlns:p14="http://schemas.microsoft.com/office/powerpoint/2010/main" val="16451937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360" y="204337"/>
            <a:ext cx="12041280" cy="6449325"/>
          </a:xfrm>
          <a:prstGeom prst="rect">
            <a:avLst/>
          </a:prstGeom>
        </p:spPr>
      </p:pic>
    </p:spTree>
    <p:extLst>
      <p:ext uri="{BB962C8B-B14F-4D97-AF65-F5344CB8AC3E}">
        <p14:creationId xmlns:p14="http://schemas.microsoft.com/office/powerpoint/2010/main" val="29490929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465" y="228153"/>
            <a:ext cx="11965070" cy="6401693"/>
          </a:xfrm>
          <a:prstGeom prst="rect">
            <a:avLst/>
          </a:prstGeom>
        </p:spPr>
      </p:pic>
    </p:spTree>
    <p:extLst>
      <p:ext uri="{BB962C8B-B14F-4D97-AF65-F5344CB8AC3E}">
        <p14:creationId xmlns:p14="http://schemas.microsoft.com/office/powerpoint/2010/main" val="1532595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TotalTime>
  <Words>383</Words>
  <Application>Microsoft Office PowerPoint</Application>
  <PresentationFormat>Widescreen</PresentationFormat>
  <Paragraphs>90</Paragraphs>
  <Slides>65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65</vt:i4>
      </vt:variant>
    </vt:vector>
  </HeadingPairs>
  <TitlesOfParts>
    <vt:vector size="71" baseType="lpstr">
      <vt:lpstr>Arial</vt:lpstr>
      <vt:lpstr>Calibri</vt:lpstr>
      <vt:lpstr>Calibri Light</vt:lpstr>
      <vt:lpstr>Nunito</vt:lpstr>
      <vt:lpstr>Office Theme</vt:lpstr>
      <vt:lpstr>2_Theme Office</vt:lpstr>
      <vt:lpstr>PowerPoint Presentation</vt:lpstr>
      <vt:lpstr>Finite State Machines –   PROBLEMS  TYPE 5 – STRINGS CONTAINING  ODD /EVEN SEQUENCE </vt:lpstr>
      <vt:lpstr>Finite State Machines –   Type 5 - PROBLEM 1</vt:lpstr>
      <vt:lpstr>Finite State Machines – Practice Problems</vt:lpstr>
      <vt:lpstr>Finite State Machines – Practice Problems</vt:lpstr>
      <vt:lpstr>Finite State Machines – Practice Problems</vt:lpstr>
      <vt:lpstr>Finite State Machines – Practice Problems</vt:lpstr>
      <vt:lpstr>Finite State Machines –   PROBLEMS  TYPE 6 – STRINGS CONTAINING  ODD AND EVEN SEQUENCE </vt:lpstr>
      <vt:lpstr>Finite State Machines –   Type 6 - PROBLEM </vt:lpstr>
      <vt:lpstr>Finite State Machines – Practice Problems</vt:lpstr>
      <vt:lpstr>Finite State Machines – Practice Problems</vt:lpstr>
      <vt:lpstr>Finite State Machines – Practice Problems</vt:lpstr>
      <vt:lpstr>Finite State Machines – Practice Problems</vt:lpstr>
      <vt:lpstr>Finite State Machines –   PROBLEMS  TYPE 7 – STRINGS CONTAINING MIXED SEQUENCE </vt:lpstr>
      <vt:lpstr>Finite State Machines –   Type 7 - PROBLEM </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PROBLEMS  TYPE 8 – Misc. Examples </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Finite State Machines – Practice Problems</vt:lpstr>
      <vt:lpstr>Module 2   Regular Languages and Expressions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 to F.A  Rules of Conversion</vt:lpstr>
      <vt:lpstr>PowerPoint Presentation</vt:lpstr>
      <vt:lpstr>PowerPoint Presentation</vt:lpstr>
      <vt:lpstr>PowerPoint Presentation</vt:lpstr>
      <vt:lpstr>R.E to F.A  Examples</vt:lpstr>
      <vt:lpstr>Example - 1</vt:lpstr>
      <vt:lpstr>PowerPoint Presentation</vt:lpstr>
      <vt:lpstr>PowerPoint Presentation</vt:lpstr>
      <vt:lpstr>PowerPoint Presentation</vt:lpstr>
      <vt:lpstr>PowerPoint Presentation</vt:lpstr>
      <vt:lpstr>PowerPoint Presentation</vt:lpstr>
      <vt:lpstr>Example - 2</vt:lpstr>
      <vt:lpstr>PowerPoint Presentation</vt:lpstr>
      <vt:lpstr>PowerPoint Presentation</vt:lpstr>
      <vt:lpstr>PowerPoint Presentation</vt:lpstr>
      <vt:lpstr>PowerPoint Presentation</vt:lpstr>
      <vt:lpstr>Example - 3</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root</dc:creator>
  <cp:lastModifiedBy>Sridhar Iyer</cp:lastModifiedBy>
  <cp:revision>34</cp:revision>
  <dcterms:created xsi:type="dcterms:W3CDTF">2024-07-28T05:34:45Z</dcterms:created>
  <dcterms:modified xsi:type="dcterms:W3CDTF">2024-08-10T02:25:19Z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