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52" r:id="rId1"/>
  </p:sldMasterIdLst>
  <p:notesMasterIdLst>
    <p:notesMasterId r:id="rId54"/>
  </p:notesMasterIdLst>
  <p:sldIdLst>
    <p:sldId id="256" r:id="rId2"/>
    <p:sldId id="322" r:id="rId3"/>
    <p:sldId id="331" r:id="rId4"/>
    <p:sldId id="323" r:id="rId5"/>
    <p:sldId id="324" r:id="rId6"/>
    <p:sldId id="325" r:id="rId7"/>
    <p:sldId id="326" r:id="rId8"/>
    <p:sldId id="327" r:id="rId9"/>
    <p:sldId id="328" r:id="rId10"/>
    <p:sldId id="329" r:id="rId11"/>
    <p:sldId id="332" r:id="rId12"/>
    <p:sldId id="330" r:id="rId13"/>
    <p:sldId id="333" r:id="rId14"/>
    <p:sldId id="334" r:id="rId15"/>
    <p:sldId id="335" r:id="rId16"/>
    <p:sldId id="356" r:id="rId17"/>
    <p:sldId id="357" r:id="rId18"/>
    <p:sldId id="336" r:id="rId19"/>
    <p:sldId id="337" r:id="rId20"/>
    <p:sldId id="338" r:id="rId21"/>
    <p:sldId id="358" r:id="rId22"/>
    <p:sldId id="359" r:id="rId23"/>
    <p:sldId id="360" r:id="rId24"/>
    <p:sldId id="361" r:id="rId25"/>
    <p:sldId id="362" r:id="rId26"/>
    <p:sldId id="363" r:id="rId27"/>
    <p:sldId id="364" r:id="rId28"/>
    <p:sldId id="339" r:id="rId29"/>
    <p:sldId id="365" r:id="rId30"/>
    <p:sldId id="366" r:id="rId31"/>
    <p:sldId id="367" r:id="rId32"/>
    <p:sldId id="368" r:id="rId33"/>
    <p:sldId id="369" r:id="rId34"/>
    <p:sldId id="383" r:id="rId35"/>
    <p:sldId id="370" r:id="rId36"/>
    <p:sldId id="380" r:id="rId37"/>
    <p:sldId id="381" r:id="rId38"/>
    <p:sldId id="382" r:id="rId39"/>
    <p:sldId id="385" r:id="rId40"/>
    <p:sldId id="384" r:id="rId41"/>
    <p:sldId id="386" r:id="rId42"/>
    <p:sldId id="387" r:id="rId43"/>
    <p:sldId id="388" r:id="rId44"/>
    <p:sldId id="389" r:id="rId45"/>
    <p:sldId id="390" r:id="rId46"/>
    <p:sldId id="392" r:id="rId47"/>
    <p:sldId id="391" r:id="rId48"/>
    <p:sldId id="393" r:id="rId49"/>
    <p:sldId id="396" r:id="rId50"/>
    <p:sldId id="394" r:id="rId51"/>
    <p:sldId id="395" r:id="rId52"/>
    <p:sldId id="340" r:id="rId53"/>
  </p:sldIdLst>
  <p:sldSz cx="12192000" cy="6858000"/>
  <p:notesSz cx="12192000" cy="6858000"/>
  <p:embeddedFontLst>
    <p:embeddedFont>
      <p:font typeface="Calibri" panose="020F0502020204030204" pitchFamily="34" charset="0"/>
      <p:regular r:id="rId55"/>
      <p:bold r:id="rId56"/>
      <p:italic r:id="rId57"/>
      <p:boldItalic r:id="rId5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54">
          <p15:clr>
            <a:srgbClr val="A4A3A4"/>
          </p15:clr>
        </p15:guide>
        <p15:guide id="2" pos="248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1B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636" y="108"/>
      </p:cViewPr>
      <p:guideLst>
        <p:guide orient="horz" pos="3154"/>
        <p:guide pos="248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1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3.fntdata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2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979" y="0"/>
            <a:ext cx="52832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52832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979" y="6513910"/>
            <a:ext cx="52832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01B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/>
          <p:cNvSpPr/>
          <p:nvPr/>
        </p:nvSpPr>
        <p:spPr>
          <a:xfrm>
            <a:off x="0" y="0"/>
            <a:ext cx="3863339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223792" y="1196752"/>
            <a:ext cx="7458270" cy="10387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sz="4800" b="1" dirty="0">
                <a:solidFill>
                  <a:schemeClr val="bg1"/>
                </a:solidFill>
              </a:rPr>
              <a:t>FORMAL LANGUAGES AND</a:t>
            </a:r>
          </a:p>
          <a:p>
            <a:pPr marR="0" algn="ctr">
              <a:lnSpc>
                <a:spcPts val="3840"/>
              </a:lnSpc>
              <a:spcBef>
                <a:spcPts val="50"/>
              </a:spcBef>
              <a:spcAft>
                <a:spcPts val="0"/>
              </a:spcAft>
            </a:pPr>
            <a:r>
              <a:rPr sz="4800" b="1" dirty="0">
                <a:solidFill>
                  <a:schemeClr val="bg1"/>
                </a:solidFill>
              </a:rPr>
              <a:t>AUTOMATA THEORY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27848" y="3284984"/>
            <a:ext cx="62646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FF00"/>
                </a:solidFill>
              </a:rPr>
              <a:t>Lecture </a:t>
            </a:r>
            <a:r>
              <a:rPr lang="en-US" sz="3600" b="1" dirty="0" smtClean="0">
                <a:solidFill>
                  <a:srgbClr val="FFFF00"/>
                </a:solidFill>
              </a:rPr>
              <a:t>4 and 5 : </a:t>
            </a:r>
          </a:p>
          <a:p>
            <a:pPr algn="ctr"/>
            <a:r>
              <a:rPr lang="en-US" sz="3600" b="1" dirty="0" smtClean="0">
                <a:solidFill>
                  <a:srgbClr val="FFFF00"/>
                </a:solidFill>
              </a:rPr>
              <a:t>Problems </a:t>
            </a:r>
            <a:r>
              <a:rPr lang="en-US" sz="3600" b="1" dirty="0" smtClean="0">
                <a:solidFill>
                  <a:srgbClr val="FFFF00"/>
                </a:solidFill>
              </a:rPr>
              <a:t>on FSM / </a:t>
            </a:r>
            <a:r>
              <a:rPr lang="en-US" sz="3600" b="1" dirty="0" smtClean="0">
                <a:solidFill>
                  <a:srgbClr val="FFFF00"/>
                </a:solidFill>
              </a:rPr>
              <a:t>FA</a:t>
            </a:r>
            <a:endParaRPr lang="en-IN" sz="3600" b="1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0" y="5877272"/>
            <a:ext cx="62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Prepared By: Sridhar Iyer</a:t>
            </a:r>
            <a:endParaRPr lang="en-IN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5360" y="1649471"/>
            <a:ext cx="11478974" cy="26930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chemeClr val="bg1"/>
                </a:solidFill>
              </a:rPr>
              <a:t/>
            </a:r>
            <a:br>
              <a:rPr lang="en-US" sz="4000" b="1" dirty="0" smtClean="0">
                <a:solidFill>
                  <a:schemeClr val="bg1"/>
                </a:solidFill>
              </a:rPr>
            </a:br>
            <a:r>
              <a:rPr lang="en-US" sz="4000" b="1" dirty="0">
                <a:solidFill>
                  <a:schemeClr val="bg1"/>
                </a:solidFill>
              </a:rPr>
              <a:t/>
            </a:r>
            <a:br>
              <a:rPr lang="en-US" sz="4000" b="1" dirty="0">
                <a:solidFill>
                  <a:schemeClr val="bg1"/>
                </a:solidFill>
              </a:rPr>
            </a:br>
            <a:r>
              <a:rPr lang="en-US" sz="4000" b="1" dirty="0" smtClean="0">
                <a:solidFill>
                  <a:srgbClr val="FFFF00"/>
                </a:solidFill>
              </a:rPr>
              <a:t>PROBLEMS</a:t>
            </a:r>
            <a:br>
              <a:rPr lang="en-US" sz="4000" b="1" dirty="0" smtClean="0">
                <a:solidFill>
                  <a:srgbClr val="FFFF00"/>
                </a:solidFill>
              </a:rPr>
            </a:br>
            <a:r>
              <a:rPr lang="en-US" sz="4000" b="1" dirty="0">
                <a:solidFill>
                  <a:srgbClr val="FFFF00"/>
                </a:solidFill>
              </a:rPr>
              <a:t/>
            </a:r>
            <a:br>
              <a:rPr lang="en-US" sz="4000" b="1" dirty="0">
                <a:solidFill>
                  <a:srgbClr val="FFFF00"/>
                </a:solidFill>
              </a:rPr>
            </a:br>
            <a:r>
              <a:rPr lang="en-US" sz="4000" b="1" dirty="0" smtClean="0">
                <a:solidFill>
                  <a:srgbClr val="FFFF00"/>
                </a:solidFill>
              </a:rPr>
              <a:t>TYPE 2 – </a:t>
            </a:r>
            <a:r>
              <a:rPr lang="en-US" sz="4000" b="1" dirty="0" smtClean="0">
                <a:solidFill>
                  <a:schemeClr val="bg1"/>
                </a:solidFill>
              </a:rPr>
              <a:t>STRINGS </a:t>
            </a:r>
            <a:r>
              <a:rPr lang="en-US" sz="4000" b="1" dirty="0" smtClean="0">
                <a:solidFill>
                  <a:srgbClr val="FFFF00"/>
                </a:solidFill>
              </a:rPr>
              <a:t>ENDING WITH </a:t>
            </a:r>
            <a:r>
              <a:rPr lang="en-US" sz="4000" b="1" dirty="0" smtClean="0">
                <a:solidFill>
                  <a:schemeClr val="bg1"/>
                </a:solidFill>
              </a:rPr>
              <a:t>TYPE - PROBLEMS</a:t>
            </a:r>
            <a:endParaRPr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2409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5360" y="1649471"/>
            <a:ext cx="11478974" cy="16158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chemeClr val="bg1"/>
                </a:solidFill>
              </a:rPr>
              <a:t/>
            </a:r>
            <a:br>
              <a:rPr lang="en-US" sz="4000" b="1" dirty="0" smtClean="0">
                <a:solidFill>
                  <a:schemeClr val="bg1"/>
                </a:solidFill>
              </a:rPr>
            </a:br>
            <a:r>
              <a:rPr lang="en-US" sz="4000" b="1" dirty="0">
                <a:solidFill>
                  <a:schemeClr val="bg1"/>
                </a:solidFill>
              </a:rPr>
              <a:t/>
            </a:r>
            <a:br>
              <a:rPr lang="en-US" sz="4000" b="1" dirty="0">
                <a:solidFill>
                  <a:schemeClr val="bg1"/>
                </a:solidFill>
              </a:rPr>
            </a:br>
            <a:r>
              <a:rPr lang="en-US" sz="4000" b="1" dirty="0" smtClean="0">
                <a:solidFill>
                  <a:schemeClr val="bg1"/>
                </a:solidFill>
              </a:rPr>
              <a:t>Type 2 - </a:t>
            </a:r>
            <a:r>
              <a:rPr lang="en-US" sz="4000" b="1" dirty="0" smtClean="0">
                <a:solidFill>
                  <a:srgbClr val="FFFF00"/>
                </a:solidFill>
              </a:rPr>
              <a:t>PROBLEM 1</a:t>
            </a:r>
            <a:endParaRPr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403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1787" y="260648"/>
            <a:ext cx="1147897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rgbClr val="FFFF00"/>
                </a:solidFill>
              </a:rPr>
              <a:t>Practice Problems</a:t>
            </a:r>
            <a:endParaRPr sz="4000" b="1" dirty="0">
              <a:solidFill>
                <a:srgbClr val="FFFF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573" y="1413765"/>
            <a:ext cx="10187402" cy="449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734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1787" y="260648"/>
            <a:ext cx="1147897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rgbClr val="FFFF00"/>
                </a:solidFill>
              </a:rPr>
              <a:t>Practice Problems</a:t>
            </a:r>
            <a:endParaRPr sz="4000" b="1" dirty="0">
              <a:solidFill>
                <a:srgbClr val="FFFF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0967" y="966444"/>
            <a:ext cx="9250066" cy="4925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343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1787" y="260648"/>
            <a:ext cx="1147897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rgbClr val="FFFF00"/>
                </a:solidFill>
              </a:rPr>
              <a:t>Practice Problems</a:t>
            </a:r>
            <a:endParaRPr sz="4000" b="1" dirty="0">
              <a:solidFill>
                <a:srgbClr val="FFFF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0019" y="1009312"/>
            <a:ext cx="9211961" cy="483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872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1787" y="260648"/>
            <a:ext cx="1147897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rgbClr val="FFFF00"/>
                </a:solidFill>
              </a:rPr>
              <a:t>Practice Problems</a:t>
            </a:r>
            <a:endParaRPr sz="4000" b="1" dirty="0">
              <a:solidFill>
                <a:srgbClr val="FFFF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4309" y="1085523"/>
            <a:ext cx="9183382" cy="4686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285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1787" y="260648"/>
            <a:ext cx="1147897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rgbClr val="FFFF00"/>
                </a:solidFill>
              </a:rPr>
              <a:t>Practice Problems</a:t>
            </a:r>
            <a:endParaRPr sz="4000" b="1" dirty="0">
              <a:solidFill>
                <a:srgbClr val="FFFF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4820" y="1109165"/>
            <a:ext cx="9192908" cy="4725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22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1787" y="260648"/>
            <a:ext cx="1147897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rgbClr val="FFFF00"/>
                </a:solidFill>
              </a:rPr>
              <a:t>Practice Problems</a:t>
            </a:r>
            <a:endParaRPr sz="4000" b="1" dirty="0">
              <a:solidFill>
                <a:srgbClr val="FFFF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936" y="980728"/>
            <a:ext cx="10680096" cy="561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135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1787" y="260648"/>
            <a:ext cx="1147897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rgbClr val="FFFF00"/>
                </a:solidFill>
              </a:rPr>
              <a:t>Practice Problems</a:t>
            </a:r>
            <a:endParaRPr sz="4000" b="1" dirty="0">
              <a:solidFill>
                <a:srgbClr val="FFFF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0940" y="923575"/>
            <a:ext cx="9450119" cy="5010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629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5360" y="1649471"/>
            <a:ext cx="11478974" cy="16158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chemeClr val="bg1"/>
                </a:solidFill>
              </a:rPr>
              <a:t/>
            </a:r>
            <a:br>
              <a:rPr lang="en-US" sz="4000" b="1" dirty="0" smtClean="0">
                <a:solidFill>
                  <a:schemeClr val="bg1"/>
                </a:solidFill>
              </a:rPr>
            </a:br>
            <a:r>
              <a:rPr lang="en-US" sz="4000" b="1" dirty="0">
                <a:solidFill>
                  <a:schemeClr val="bg1"/>
                </a:solidFill>
              </a:rPr>
              <a:t/>
            </a:r>
            <a:br>
              <a:rPr lang="en-US" sz="4000" b="1" dirty="0">
                <a:solidFill>
                  <a:schemeClr val="bg1"/>
                </a:solidFill>
              </a:rPr>
            </a:br>
            <a:r>
              <a:rPr lang="en-US" sz="4000" b="1" dirty="0" smtClean="0">
                <a:solidFill>
                  <a:schemeClr val="bg1"/>
                </a:solidFill>
              </a:rPr>
              <a:t>Type 2 - </a:t>
            </a:r>
            <a:r>
              <a:rPr lang="en-US" sz="4000" b="1" dirty="0" smtClean="0">
                <a:solidFill>
                  <a:srgbClr val="FFFF00"/>
                </a:solidFill>
              </a:rPr>
              <a:t>PROBLEM 2</a:t>
            </a:r>
            <a:endParaRPr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770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1787" y="260648"/>
            <a:ext cx="1147897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rgbClr val="FFFF00"/>
                </a:solidFill>
              </a:rPr>
              <a:t>Practice Problems</a:t>
            </a:r>
            <a:endParaRPr sz="4000" b="1" dirty="0">
              <a:solidFill>
                <a:srgbClr val="FFFF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044" y="980728"/>
            <a:ext cx="10082459" cy="5695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707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1787" y="260648"/>
            <a:ext cx="1147897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rgbClr val="FFFF00"/>
                </a:solidFill>
              </a:rPr>
              <a:t>Practice Problems</a:t>
            </a:r>
            <a:endParaRPr sz="4000" b="1" dirty="0">
              <a:solidFill>
                <a:srgbClr val="FFFF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690" y="801371"/>
            <a:ext cx="10513168" cy="5864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947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1787" y="260648"/>
            <a:ext cx="1147897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rgbClr val="FFFF00"/>
                </a:solidFill>
              </a:rPr>
              <a:t>Practice Problems</a:t>
            </a:r>
            <a:endParaRPr sz="4000" b="1" dirty="0">
              <a:solidFill>
                <a:srgbClr val="FFFF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650" y="1128528"/>
            <a:ext cx="9900667" cy="5199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099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1787" y="260648"/>
            <a:ext cx="1147897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rgbClr val="FFFF00"/>
                </a:solidFill>
              </a:rPr>
              <a:t>Practice Problems</a:t>
            </a:r>
            <a:endParaRPr sz="4000" b="1" dirty="0">
              <a:solidFill>
                <a:srgbClr val="FFFF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627" y="980728"/>
            <a:ext cx="10764713" cy="5615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081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5360" y="1649471"/>
            <a:ext cx="11478974" cy="37710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chemeClr val="bg1"/>
                </a:solidFill>
              </a:rPr>
              <a:t/>
            </a:r>
            <a:br>
              <a:rPr lang="en-US" sz="4000" b="1" dirty="0" smtClean="0">
                <a:solidFill>
                  <a:schemeClr val="bg1"/>
                </a:solidFill>
              </a:rPr>
            </a:br>
            <a:r>
              <a:rPr lang="en-US" sz="4000" b="1" dirty="0">
                <a:solidFill>
                  <a:schemeClr val="bg1"/>
                </a:solidFill>
              </a:rPr>
              <a:t/>
            </a:r>
            <a:br>
              <a:rPr lang="en-US" sz="4000" b="1" dirty="0">
                <a:solidFill>
                  <a:schemeClr val="bg1"/>
                </a:solidFill>
              </a:rPr>
            </a:br>
            <a:r>
              <a:rPr lang="en-US" sz="4000" b="1" dirty="0" smtClean="0">
                <a:solidFill>
                  <a:srgbClr val="FFFF00"/>
                </a:solidFill>
              </a:rPr>
              <a:t>PROBLEMS</a:t>
            </a:r>
            <a:br>
              <a:rPr lang="en-US" sz="4000" b="1" dirty="0" smtClean="0">
                <a:solidFill>
                  <a:srgbClr val="FFFF00"/>
                </a:solidFill>
              </a:rPr>
            </a:br>
            <a:r>
              <a:rPr lang="en-US" sz="4000" b="1" dirty="0">
                <a:solidFill>
                  <a:srgbClr val="FFFF00"/>
                </a:solidFill>
              </a:rPr>
              <a:t/>
            </a:r>
            <a:br>
              <a:rPr lang="en-US" sz="4000" b="1" dirty="0">
                <a:solidFill>
                  <a:srgbClr val="FFFF00"/>
                </a:solidFill>
              </a:rPr>
            </a:br>
            <a:r>
              <a:rPr lang="en-US" sz="4000" b="1" dirty="0" smtClean="0">
                <a:solidFill>
                  <a:srgbClr val="FFFF00"/>
                </a:solidFill>
              </a:rPr>
              <a:t>TYPE </a:t>
            </a:r>
            <a:r>
              <a:rPr lang="en-US" sz="4000" b="1" dirty="0" smtClean="0">
                <a:solidFill>
                  <a:srgbClr val="FFFF00"/>
                </a:solidFill>
              </a:rPr>
              <a:t>3 </a:t>
            </a:r>
            <a:r>
              <a:rPr lang="en-US" sz="4000" b="1" dirty="0" smtClean="0">
                <a:solidFill>
                  <a:srgbClr val="FFFF00"/>
                </a:solidFill>
              </a:rPr>
              <a:t>– </a:t>
            </a:r>
            <a:r>
              <a:rPr lang="en-US" sz="4000" b="1" dirty="0" smtClean="0">
                <a:solidFill>
                  <a:schemeClr val="bg1"/>
                </a:solidFill>
              </a:rPr>
              <a:t>STRINGS </a:t>
            </a:r>
            <a:r>
              <a:rPr lang="en-US" sz="4000" b="1" dirty="0" smtClean="0">
                <a:solidFill>
                  <a:srgbClr val="FFFF00"/>
                </a:solidFill>
              </a:rPr>
              <a:t>CONTAINING </a:t>
            </a:r>
            <a:r>
              <a:rPr lang="en-US" sz="4000" b="1" dirty="0" smtClean="0">
                <a:solidFill>
                  <a:schemeClr val="bg1"/>
                </a:solidFill>
              </a:rPr>
              <a:t>TYPE</a:t>
            </a:r>
            <a:br>
              <a:rPr lang="en-US" sz="4000" b="1" dirty="0" smtClean="0">
                <a:solidFill>
                  <a:schemeClr val="bg1"/>
                </a:solidFill>
              </a:rPr>
            </a:br>
            <a:r>
              <a:rPr lang="en-US" sz="4000" b="1" dirty="0" smtClean="0">
                <a:solidFill>
                  <a:schemeClr val="bg1"/>
                </a:solidFill>
              </a:rPr>
              <a:t>(TRAP STATE)</a:t>
            </a:r>
            <a:r>
              <a:rPr lang="en-US" sz="4000" b="1" dirty="0" smtClean="0">
                <a:solidFill>
                  <a:schemeClr val="bg1"/>
                </a:solidFill>
              </a:rPr>
              <a:t/>
            </a:r>
            <a:br>
              <a:rPr lang="en-US" sz="4000" b="1" dirty="0" smtClean="0">
                <a:solidFill>
                  <a:schemeClr val="bg1"/>
                </a:solidFill>
              </a:rPr>
            </a:br>
            <a:endParaRPr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4972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5360" y="1649471"/>
            <a:ext cx="11478974" cy="16158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chemeClr val="bg1"/>
                </a:solidFill>
              </a:rPr>
              <a:t/>
            </a:r>
            <a:br>
              <a:rPr lang="en-US" sz="4000" b="1" dirty="0" smtClean="0">
                <a:solidFill>
                  <a:schemeClr val="bg1"/>
                </a:solidFill>
              </a:rPr>
            </a:br>
            <a:r>
              <a:rPr lang="en-US" sz="4000" b="1" dirty="0">
                <a:solidFill>
                  <a:schemeClr val="bg1"/>
                </a:solidFill>
              </a:rPr>
              <a:t/>
            </a:r>
            <a:br>
              <a:rPr lang="en-US" sz="4000" b="1" dirty="0">
                <a:solidFill>
                  <a:schemeClr val="bg1"/>
                </a:solidFill>
              </a:rPr>
            </a:br>
            <a:r>
              <a:rPr lang="en-US" sz="4000" b="1" dirty="0" smtClean="0">
                <a:solidFill>
                  <a:schemeClr val="bg1"/>
                </a:solidFill>
              </a:rPr>
              <a:t>Type </a:t>
            </a:r>
            <a:r>
              <a:rPr lang="en-US" sz="4000" b="1" dirty="0" smtClean="0">
                <a:solidFill>
                  <a:schemeClr val="bg1"/>
                </a:solidFill>
              </a:rPr>
              <a:t>3 </a:t>
            </a:r>
            <a:r>
              <a:rPr lang="en-US" sz="4000" b="1" dirty="0" smtClean="0">
                <a:solidFill>
                  <a:schemeClr val="bg1"/>
                </a:solidFill>
              </a:rPr>
              <a:t>- </a:t>
            </a:r>
            <a:r>
              <a:rPr lang="en-US" sz="4000" b="1" dirty="0" smtClean="0">
                <a:solidFill>
                  <a:srgbClr val="FFFF00"/>
                </a:solidFill>
              </a:rPr>
              <a:t>PROBLEM 1</a:t>
            </a:r>
            <a:endParaRPr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5920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1787" y="260648"/>
            <a:ext cx="1147897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rgbClr val="FFFF00"/>
                </a:solidFill>
              </a:rPr>
              <a:t>Practice Problems</a:t>
            </a:r>
            <a:endParaRPr sz="4000" b="1" dirty="0">
              <a:solidFill>
                <a:srgbClr val="FFFF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450" y="908720"/>
            <a:ext cx="9733067" cy="5760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489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1787" y="260648"/>
            <a:ext cx="1147897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rgbClr val="FFFF00"/>
                </a:solidFill>
              </a:rPr>
              <a:t>Practice Problems</a:t>
            </a:r>
            <a:endParaRPr sz="4000" b="1" dirty="0">
              <a:solidFill>
                <a:srgbClr val="FFFF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594" y="799257"/>
            <a:ext cx="10459360" cy="585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769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1787" y="260648"/>
            <a:ext cx="1147897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rgbClr val="FFFF00"/>
                </a:solidFill>
              </a:rPr>
              <a:t>Practice Problems</a:t>
            </a:r>
            <a:endParaRPr sz="4000" b="1" dirty="0">
              <a:solidFill>
                <a:srgbClr val="FFFF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002" y="908720"/>
            <a:ext cx="10659963" cy="5591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375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1787" y="260648"/>
            <a:ext cx="1147897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rgbClr val="FFFF00"/>
                </a:solidFill>
              </a:rPr>
              <a:t>Practice Problems</a:t>
            </a:r>
            <a:endParaRPr sz="4000" b="1" dirty="0">
              <a:solidFill>
                <a:srgbClr val="FFFF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627" y="980728"/>
            <a:ext cx="10764713" cy="5615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001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5360" y="1649471"/>
            <a:ext cx="11478974" cy="16158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chemeClr val="bg1"/>
                </a:solidFill>
              </a:rPr>
              <a:t/>
            </a:r>
            <a:br>
              <a:rPr lang="en-US" sz="4000" b="1" dirty="0" smtClean="0">
                <a:solidFill>
                  <a:schemeClr val="bg1"/>
                </a:solidFill>
              </a:rPr>
            </a:br>
            <a:r>
              <a:rPr lang="en-US" sz="4000" b="1" dirty="0">
                <a:solidFill>
                  <a:schemeClr val="bg1"/>
                </a:solidFill>
              </a:rPr>
              <a:t/>
            </a:r>
            <a:br>
              <a:rPr lang="en-US" sz="4000" b="1" dirty="0">
                <a:solidFill>
                  <a:schemeClr val="bg1"/>
                </a:solidFill>
              </a:rPr>
            </a:br>
            <a:r>
              <a:rPr lang="en-US" sz="4000" b="1" dirty="0" smtClean="0">
                <a:solidFill>
                  <a:schemeClr val="bg1"/>
                </a:solidFill>
              </a:rPr>
              <a:t>Type </a:t>
            </a:r>
            <a:r>
              <a:rPr lang="en-US" sz="4000" b="1" dirty="0" smtClean="0">
                <a:solidFill>
                  <a:schemeClr val="bg1"/>
                </a:solidFill>
              </a:rPr>
              <a:t>3 </a:t>
            </a:r>
            <a:r>
              <a:rPr lang="en-US" sz="4000" b="1" dirty="0" smtClean="0">
                <a:solidFill>
                  <a:schemeClr val="bg1"/>
                </a:solidFill>
              </a:rPr>
              <a:t>- </a:t>
            </a:r>
            <a:r>
              <a:rPr lang="en-US" sz="4000" b="1" dirty="0" smtClean="0">
                <a:solidFill>
                  <a:srgbClr val="FFFF00"/>
                </a:solidFill>
              </a:rPr>
              <a:t>PROBLEM </a:t>
            </a:r>
            <a:r>
              <a:rPr lang="en-US" sz="4000" b="1" dirty="0" smtClean="0">
                <a:solidFill>
                  <a:srgbClr val="FFFF00"/>
                </a:solidFill>
              </a:rPr>
              <a:t>2</a:t>
            </a:r>
            <a:endParaRPr sz="4000" b="1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450" y="908720"/>
            <a:ext cx="9733067" cy="576056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415480" y="2857516"/>
            <a:ext cx="122413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“bba”</a:t>
            </a:r>
            <a:endParaRPr lang="en-IN" sz="2800" b="1" dirty="0">
              <a:solidFill>
                <a:srgbClr val="FF0000"/>
              </a:solidFill>
            </a:endParaRPr>
          </a:p>
        </p:txBody>
      </p:sp>
      <p:sp>
        <p:nvSpPr>
          <p:cNvPr id="6" name="object 4"/>
          <p:cNvSpPr txBox="1">
            <a:spLocks/>
          </p:cNvSpPr>
          <p:nvPr/>
        </p:nvSpPr>
        <p:spPr>
          <a:xfrm>
            <a:off x="361787" y="260648"/>
            <a:ext cx="1147897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220"/>
              </a:lnSpc>
            </a:pPr>
            <a:r>
              <a:rPr lang="en-US" sz="4000" b="1" kern="0" smtClean="0">
                <a:solidFill>
                  <a:schemeClr val="bg1"/>
                </a:solidFill>
              </a:rPr>
              <a:t>Finite State Machines – </a:t>
            </a:r>
            <a:r>
              <a:rPr lang="en-US" sz="4000" b="1" kern="0" smtClean="0">
                <a:solidFill>
                  <a:srgbClr val="FFFF00"/>
                </a:solidFill>
              </a:rPr>
              <a:t>Practice Problems</a:t>
            </a:r>
            <a:endParaRPr lang="en-US" sz="4000" b="1" kern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967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1787" y="260648"/>
            <a:ext cx="1147897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rgbClr val="FFFF00"/>
                </a:solidFill>
              </a:rPr>
              <a:t>Practice Problems</a:t>
            </a:r>
            <a:endParaRPr sz="4000" b="1" dirty="0">
              <a:solidFill>
                <a:srgbClr val="FFFF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594" y="799257"/>
            <a:ext cx="10459360" cy="585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748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1787" y="260648"/>
            <a:ext cx="1147897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rgbClr val="FFFF00"/>
                </a:solidFill>
              </a:rPr>
              <a:t>Practice Problems</a:t>
            </a:r>
            <a:endParaRPr sz="4000" b="1" dirty="0">
              <a:solidFill>
                <a:srgbClr val="FFFF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002" y="908720"/>
            <a:ext cx="10659963" cy="5591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278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1787" y="260648"/>
            <a:ext cx="1147897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rgbClr val="FFFF00"/>
                </a:solidFill>
              </a:rPr>
              <a:t>Practice Problems</a:t>
            </a:r>
            <a:endParaRPr sz="4000" b="1" dirty="0">
              <a:solidFill>
                <a:srgbClr val="FFFF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627" y="980728"/>
            <a:ext cx="10764713" cy="5615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449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5360" y="1649471"/>
            <a:ext cx="11478974" cy="37710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chemeClr val="bg1"/>
                </a:solidFill>
              </a:rPr>
              <a:t/>
            </a:r>
            <a:br>
              <a:rPr lang="en-US" sz="4000" b="1" dirty="0" smtClean="0">
                <a:solidFill>
                  <a:schemeClr val="bg1"/>
                </a:solidFill>
              </a:rPr>
            </a:br>
            <a:r>
              <a:rPr lang="en-US" sz="4000" b="1" dirty="0">
                <a:solidFill>
                  <a:schemeClr val="bg1"/>
                </a:solidFill>
              </a:rPr>
              <a:t/>
            </a:r>
            <a:br>
              <a:rPr lang="en-US" sz="4000" b="1" dirty="0">
                <a:solidFill>
                  <a:schemeClr val="bg1"/>
                </a:solidFill>
              </a:rPr>
            </a:br>
            <a:r>
              <a:rPr lang="en-US" sz="4000" b="1" dirty="0" smtClean="0">
                <a:solidFill>
                  <a:srgbClr val="FFFF00"/>
                </a:solidFill>
              </a:rPr>
              <a:t>PROBLEMS</a:t>
            </a:r>
            <a:br>
              <a:rPr lang="en-US" sz="4000" b="1" dirty="0" smtClean="0">
                <a:solidFill>
                  <a:srgbClr val="FFFF00"/>
                </a:solidFill>
              </a:rPr>
            </a:br>
            <a:r>
              <a:rPr lang="en-US" sz="4000" b="1" dirty="0">
                <a:solidFill>
                  <a:srgbClr val="FFFF00"/>
                </a:solidFill>
              </a:rPr>
              <a:t/>
            </a:r>
            <a:br>
              <a:rPr lang="en-US" sz="4000" b="1" dirty="0">
                <a:solidFill>
                  <a:srgbClr val="FFFF00"/>
                </a:solidFill>
              </a:rPr>
            </a:br>
            <a:r>
              <a:rPr lang="en-US" sz="4000" b="1" dirty="0" smtClean="0">
                <a:solidFill>
                  <a:srgbClr val="FFFF00"/>
                </a:solidFill>
              </a:rPr>
              <a:t>TYPE </a:t>
            </a:r>
            <a:r>
              <a:rPr lang="en-US" sz="4000" b="1" dirty="0">
                <a:solidFill>
                  <a:srgbClr val="FFFF00"/>
                </a:solidFill>
              </a:rPr>
              <a:t>4</a:t>
            </a:r>
            <a:r>
              <a:rPr lang="en-US" sz="4000" b="1" dirty="0" smtClean="0">
                <a:solidFill>
                  <a:srgbClr val="FFFF00"/>
                </a:solidFill>
              </a:rPr>
              <a:t> </a:t>
            </a:r>
            <a:r>
              <a:rPr lang="en-US" sz="4000" b="1" dirty="0" smtClean="0">
                <a:solidFill>
                  <a:srgbClr val="FFFF00"/>
                </a:solidFill>
              </a:rPr>
              <a:t>– </a:t>
            </a:r>
            <a:r>
              <a:rPr lang="en-US" sz="4000" b="1" dirty="0" smtClean="0">
                <a:solidFill>
                  <a:schemeClr val="bg1"/>
                </a:solidFill>
              </a:rPr>
              <a:t>STRINGS </a:t>
            </a:r>
            <a:r>
              <a:rPr lang="en-US" sz="4000" b="1" dirty="0">
                <a:solidFill>
                  <a:srgbClr val="FFFF00"/>
                </a:solidFill>
              </a:rPr>
              <a:t>NOT </a:t>
            </a:r>
            <a:r>
              <a:rPr lang="en-US" sz="4000" b="1" dirty="0" smtClean="0">
                <a:solidFill>
                  <a:srgbClr val="FFFF00"/>
                </a:solidFill>
              </a:rPr>
              <a:t>CONTAINING </a:t>
            </a:r>
            <a:r>
              <a:rPr lang="en-US" sz="4000" b="1" dirty="0" smtClean="0">
                <a:solidFill>
                  <a:schemeClr val="bg1"/>
                </a:solidFill>
              </a:rPr>
              <a:t>TYPE</a:t>
            </a:r>
            <a:br>
              <a:rPr lang="en-US" sz="4000" b="1" dirty="0" smtClean="0">
                <a:solidFill>
                  <a:schemeClr val="bg1"/>
                </a:solidFill>
              </a:rPr>
            </a:br>
            <a:r>
              <a:rPr lang="en-US" sz="4000" b="1" dirty="0" smtClean="0">
                <a:solidFill>
                  <a:schemeClr val="bg1"/>
                </a:solidFill>
              </a:rPr>
              <a:t>(DEAD STATE)</a:t>
            </a:r>
            <a:r>
              <a:rPr lang="en-US" sz="4000" b="1" dirty="0" smtClean="0">
                <a:solidFill>
                  <a:schemeClr val="bg1"/>
                </a:solidFill>
              </a:rPr>
              <a:t/>
            </a:r>
            <a:br>
              <a:rPr lang="en-US" sz="4000" b="1" dirty="0" smtClean="0">
                <a:solidFill>
                  <a:schemeClr val="bg1"/>
                </a:solidFill>
              </a:rPr>
            </a:br>
            <a:endParaRPr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4146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5360" y="1649471"/>
            <a:ext cx="11478974" cy="16158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chemeClr val="bg1"/>
                </a:solidFill>
              </a:rPr>
              <a:t/>
            </a:r>
            <a:br>
              <a:rPr lang="en-US" sz="4000" b="1" dirty="0" smtClean="0">
                <a:solidFill>
                  <a:schemeClr val="bg1"/>
                </a:solidFill>
              </a:rPr>
            </a:br>
            <a:r>
              <a:rPr lang="en-US" sz="4000" b="1" dirty="0">
                <a:solidFill>
                  <a:schemeClr val="bg1"/>
                </a:solidFill>
              </a:rPr>
              <a:t/>
            </a:r>
            <a:br>
              <a:rPr lang="en-US" sz="4000" b="1" dirty="0">
                <a:solidFill>
                  <a:schemeClr val="bg1"/>
                </a:solidFill>
              </a:rPr>
            </a:br>
            <a:r>
              <a:rPr lang="en-US" sz="4000" b="1" dirty="0" smtClean="0">
                <a:solidFill>
                  <a:schemeClr val="bg1"/>
                </a:solidFill>
              </a:rPr>
              <a:t>Type </a:t>
            </a:r>
            <a:r>
              <a:rPr lang="en-US" sz="4000" b="1" dirty="0">
                <a:solidFill>
                  <a:schemeClr val="bg1"/>
                </a:solidFill>
              </a:rPr>
              <a:t>4</a:t>
            </a:r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en-US" sz="4000" b="1" dirty="0" smtClean="0">
                <a:solidFill>
                  <a:schemeClr val="bg1"/>
                </a:solidFill>
              </a:rPr>
              <a:t>- </a:t>
            </a:r>
            <a:r>
              <a:rPr lang="en-US" sz="4000" b="1" dirty="0" smtClean="0">
                <a:solidFill>
                  <a:srgbClr val="FFFF00"/>
                </a:solidFill>
              </a:rPr>
              <a:t>PROBLEM 1</a:t>
            </a:r>
            <a:endParaRPr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8014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1787" y="260648"/>
            <a:ext cx="1147897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rgbClr val="FFFF00"/>
                </a:solidFill>
              </a:rPr>
              <a:t>Practice Problems</a:t>
            </a:r>
            <a:endParaRPr sz="4000" b="1" dirty="0">
              <a:solidFill>
                <a:srgbClr val="FFFF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204" y="908720"/>
            <a:ext cx="10000140" cy="5691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538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1787" y="260648"/>
            <a:ext cx="1147897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rgbClr val="FFFF00"/>
                </a:solidFill>
              </a:rPr>
              <a:t>Practice Problems</a:t>
            </a:r>
            <a:endParaRPr sz="4000" b="1" dirty="0">
              <a:solidFill>
                <a:srgbClr val="FFFF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594" y="799257"/>
            <a:ext cx="10459360" cy="585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25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1787" y="260648"/>
            <a:ext cx="1147897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rgbClr val="FFFF00"/>
                </a:solidFill>
              </a:rPr>
              <a:t>Practice Problems</a:t>
            </a:r>
            <a:endParaRPr sz="4000" b="1" dirty="0">
              <a:solidFill>
                <a:srgbClr val="FFFF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002" y="908720"/>
            <a:ext cx="10659963" cy="5591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761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1787" y="260648"/>
            <a:ext cx="1147897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rgbClr val="FFFF00"/>
                </a:solidFill>
              </a:rPr>
              <a:t>Practice Problems</a:t>
            </a:r>
            <a:endParaRPr sz="4000" b="1" dirty="0">
              <a:solidFill>
                <a:srgbClr val="FFFF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627" y="980728"/>
            <a:ext cx="10764713" cy="5615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647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1787" y="260648"/>
            <a:ext cx="1147897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rgbClr val="FFFF00"/>
                </a:solidFill>
              </a:rPr>
              <a:t>Practice Problems</a:t>
            </a:r>
            <a:endParaRPr sz="4000" b="1" dirty="0">
              <a:solidFill>
                <a:srgbClr val="FFFF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204" y="908720"/>
            <a:ext cx="10000140" cy="5691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721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5360" y="1649471"/>
            <a:ext cx="11478974" cy="37702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chemeClr val="bg1"/>
                </a:solidFill>
              </a:rPr>
              <a:t/>
            </a:r>
            <a:br>
              <a:rPr lang="en-US" sz="4000" b="1" dirty="0" smtClean="0">
                <a:solidFill>
                  <a:schemeClr val="bg1"/>
                </a:solidFill>
              </a:rPr>
            </a:br>
            <a:r>
              <a:rPr lang="en-US" sz="4000" b="1" dirty="0">
                <a:solidFill>
                  <a:schemeClr val="bg1"/>
                </a:solidFill>
              </a:rPr>
              <a:t/>
            </a:r>
            <a:br>
              <a:rPr lang="en-US" sz="4000" b="1" dirty="0">
                <a:solidFill>
                  <a:schemeClr val="bg1"/>
                </a:solidFill>
              </a:rPr>
            </a:br>
            <a:r>
              <a:rPr lang="en-US" sz="4000" b="1" dirty="0" smtClean="0">
                <a:solidFill>
                  <a:srgbClr val="FFFF00"/>
                </a:solidFill>
              </a:rPr>
              <a:t>PROBLEMS</a:t>
            </a:r>
            <a:br>
              <a:rPr lang="en-US" sz="4000" b="1" dirty="0" smtClean="0">
                <a:solidFill>
                  <a:srgbClr val="FFFF00"/>
                </a:solidFill>
              </a:rPr>
            </a:br>
            <a:r>
              <a:rPr lang="en-US" sz="4000" b="1" dirty="0">
                <a:solidFill>
                  <a:srgbClr val="FFFF00"/>
                </a:solidFill>
              </a:rPr>
              <a:t/>
            </a:r>
            <a:br>
              <a:rPr lang="en-US" sz="4000" b="1" dirty="0">
                <a:solidFill>
                  <a:srgbClr val="FFFF00"/>
                </a:solidFill>
              </a:rPr>
            </a:br>
            <a:r>
              <a:rPr lang="en-US" sz="4000" b="1" dirty="0" smtClean="0">
                <a:solidFill>
                  <a:srgbClr val="FFFF00"/>
                </a:solidFill>
              </a:rPr>
              <a:t>TYPE </a:t>
            </a:r>
            <a:r>
              <a:rPr lang="en-US" sz="4000" b="1" dirty="0" smtClean="0">
                <a:solidFill>
                  <a:srgbClr val="FFFF00"/>
                </a:solidFill>
              </a:rPr>
              <a:t>5 </a:t>
            </a:r>
            <a:r>
              <a:rPr lang="en-US" sz="4000" b="1" dirty="0" smtClean="0">
                <a:solidFill>
                  <a:srgbClr val="FFFF00"/>
                </a:solidFill>
              </a:rPr>
              <a:t>– </a:t>
            </a:r>
            <a:r>
              <a:rPr lang="en-US" sz="4000" b="1" dirty="0" smtClean="0">
                <a:solidFill>
                  <a:schemeClr val="bg1"/>
                </a:solidFill>
              </a:rPr>
              <a:t>STRINGS </a:t>
            </a:r>
            <a:r>
              <a:rPr lang="en-US" sz="4000" b="1" dirty="0" smtClean="0">
                <a:solidFill>
                  <a:srgbClr val="FFFF00"/>
                </a:solidFill>
              </a:rPr>
              <a:t>CONTAINING </a:t>
            </a:r>
            <a:br>
              <a:rPr lang="en-US" sz="4000" b="1" dirty="0" smtClean="0">
                <a:solidFill>
                  <a:srgbClr val="FFFF00"/>
                </a:solidFill>
              </a:rPr>
            </a:br>
            <a:r>
              <a:rPr lang="en-US" sz="4000" b="1" dirty="0" smtClean="0">
                <a:solidFill>
                  <a:schemeClr val="bg1"/>
                </a:solidFill>
              </a:rPr>
              <a:t>ODD /EVEN SEQUENCE</a:t>
            </a:r>
            <a:br>
              <a:rPr lang="en-US" sz="4000" b="1" dirty="0" smtClean="0">
                <a:solidFill>
                  <a:schemeClr val="bg1"/>
                </a:solidFill>
              </a:rPr>
            </a:br>
            <a:endParaRPr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5140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5360" y="1649471"/>
            <a:ext cx="11478974" cy="16158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chemeClr val="bg1"/>
                </a:solidFill>
              </a:rPr>
              <a:t/>
            </a:r>
            <a:br>
              <a:rPr lang="en-US" sz="4000" b="1" dirty="0" smtClean="0">
                <a:solidFill>
                  <a:schemeClr val="bg1"/>
                </a:solidFill>
              </a:rPr>
            </a:br>
            <a:r>
              <a:rPr lang="en-US" sz="4000" b="1" dirty="0">
                <a:solidFill>
                  <a:schemeClr val="bg1"/>
                </a:solidFill>
              </a:rPr>
              <a:t/>
            </a:r>
            <a:br>
              <a:rPr lang="en-US" sz="4000" b="1" dirty="0">
                <a:solidFill>
                  <a:schemeClr val="bg1"/>
                </a:solidFill>
              </a:rPr>
            </a:br>
            <a:r>
              <a:rPr lang="en-US" sz="4000" b="1" dirty="0" smtClean="0">
                <a:solidFill>
                  <a:schemeClr val="bg1"/>
                </a:solidFill>
              </a:rPr>
              <a:t>Type </a:t>
            </a:r>
            <a:r>
              <a:rPr lang="en-US" sz="4000" b="1" dirty="0" smtClean="0">
                <a:solidFill>
                  <a:schemeClr val="bg1"/>
                </a:solidFill>
              </a:rPr>
              <a:t>5 </a:t>
            </a:r>
            <a:r>
              <a:rPr lang="en-US" sz="4000" b="1" dirty="0" smtClean="0">
                <a:solidFill>
                  <a:schemeClr val="bg1"/>
                </a:solidFill>
              </a:rPr>
              <a:t>- </a:t>
            </a:r>
            <a:r>
              <a:rPr lang="en-US" sz="4000" b="1" dirty="0" smtClean="0">
                <a:solidFill>
                  <a:srgbClr val="FFFF00"/>
                </a:solidFill>
              </a:rPr>
              <a:t>PROBLEM 1</a:t>
            </a:r>
            <a:endParaRPr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9622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1787" y="260648"/>
            <a:ext cx="1147897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rgbClr val="FFFF00"/>
                </a:solidFill>
              </a:rPr>
              <a:t>Practice Problems</a:t>
            </a:r>
            <a:endParaRPr sz="4000" b="1" dirty="0">
              <a:solidFill>
                <a:srgbClr val="FFFF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384" y="1142773"/>
            <a:ext cx="11017224" cy="538257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63163" y="1244452"/>
            <a:ext cx="72380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Q. FSM </a:t>
            </a:r>
            <a:r>
              <a:rPr lang="en-US" sz="2400" b="1" dirty="0"/>
              <a:t>to accept strings containing ODD number of a's.</a:t>
            </a:r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val="934203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1787" y="260648"/>
            <a:ext cx="1147897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rgbClr val="FFFF00"/>
                </a:solidFill>
              </a:rPr>
              <a:t>Practice Problems</a:t>
            </a:r>
            <a:endParaRPr sz="4000" b="1" dirty="0">
              <a:solidFill>
                <a:srgbClr val="FFFF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594" y="799257"/>
            <a:ext cx="10459360" cy="585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497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1787" y="260648"/>
            <a:ext cx="1147897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rgbClr val="FFFF00"/>
                </a:solidFill>
              </a:rPr>
              <a:t>Practice Problems</a:t>
            </a:r>
            <a:endParaRPr sz="4000" b="1" dirty="0">
              <a:solidFill>
                <a:srgbClr val="FFFF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002" y="908720"/>
            <a:ext cx="10659963" cy="5591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487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1787" y="260648"/>
            <a:ext cx="1147897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rgbClr val="FFFF00"/>
                </a:solidFill>
              </a:rPr>
              <a:t>Practice Problems</a:t>
            </a:r>
            <a:endParaRPr sz="4000" b="1" dirty="0">
              <a:solidFill>
                <a:srgbClr val="FFFF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627" y="980728"/>
            <a:ext cx="10764713" cy="5615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4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5360" y="1649471"/>
            <a:ext cx="11478974" cy="37702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chemeClr val="bg1"/>
                </a:solidFill>
              </a:rPr>
              <a:t/>
            </a:r>
            <a:br>
              <a:rPr lang="en-US" sz="4000" b="1" dirty="0" smtClean="0">
                <a:solidFill>
                  <a:schemeClr val="bg1"/>
                </a:solidFill>
              </a:rPr>
            </a:br>
            <a:r>
              <a:rPr lang="en-US" sz="4000" b="1" dirty="0">
                <a:solidFill>
                  <a:schemeClr val="bg1"/>
                </a:solidFill>
              </a:rPr>
              <a:t/>
            </a:r>
            <a:br>
              <a:rPr lang="en-US" sz="4000" b="1" dirty="0">
                <a:solidFill>
                  <a:schemeClr val="bg1"/>
                </a:solidFill>
              </a:rPr>
            </a:br>
            <a:r>
              <a:rPr lang="en-US" sz="4000" b="1" dirty="0" smtClean="0">
                <a:solidFill>
                  <a:srgbClr val="FFFF00"/>
                </a:solidFill>
              </a:rPr>
              <a:t>PROBLEMS</a:t>
            </a:r>
            <a:br>
              <a:rPr lang="en-US" sz="4000" b="1" dirty="0" smtClean="0">
                <a:solidFill>
                  <a:srgbClr val="FFFF00"/>
                </a:solidFill>
              </a:rPr>
            </a:br>
            <a:r>
              <a:rPr lang="en-US" sz="4000" b="1" dirty="0">
                <a:solidFill>
                  <a:srgbClr val="FFFF00"/>
                </a:solidFill>
              </a:rPr>
              <a:t/>
            </a:r>
            <a:br>
              <a:rPr lang="en-US" sz="4000" b="1" dirty="0">
                <a:solidFill>
                  <a:srgbClr val="FFFF00"/>
                </a:solidFill>
              </a:rPr>
            </a:br>
            <a:r>
              <a:rPr lang="en-US" sz="4000" b="1" dirty="0" smtClean="0">
                <a:solidFill>
                  <a:srgbClr val="FFFF00"/>
                </a:solidFill>
              </a:rPr>
              <a:t>TYPE </a:t>
            </a:r>
            <a:r>
              <a:rPr lang="en-US" sz="4000" b="1" dirty="0">
                <a:solidFill>
                  <a:srgbClr val="FFFF00"/>
                </a:solidFill>
              </a:rPr>
              <a:t>6</a:t>
            </a:r>
            <a:r>
              <a:rPr lang="en-US" sz="4000" b="1" dirty="0" smtClean="0">
                <a:solidFill>
                  <a:srgbClr val="FFFF00"/>
                </a:solidFill>
              </a:rPr>
              <a:t> </a:t>
            </a:r>
            <a:r>
              <a:rPr lang="en-US" sz="4000" b="1" dirty="0" smtClean="0">
                <a:solidFill>
                  <a:srgbClr val="FFFF00"/>
                </a:solidFill>
              </a:rPr>
              <a:t>– </a:t>
            </a:r>
            <a:r>
              <a:rPr lang="en-US" sz="4000" b="1" dirty="0" smtClean="0">
                <a:solidFill>
                  <a:schemeClr val="bg1"/>
                </a:solidFill>
              </a:rPr>
              <a:t>STRINGS </a:t>
            </a:r>
            <a:r>
              <a:rPr lang="en-US" sz="4000" b="1" dirty="0" smtClean="0">
                <a:solidFill>
                  <a:srgbClr val="FFFF00"/>
                </a:solidFill>
              </a:rPr>
              <a:t>CONTAINING </a:t>
            </a:r>
            <a:br>
              <a:rPr lang="en-US" sz="4000" b="1" dirty="0" smtClean="0">
                <a:solidFill>
                  <a:srgbClr val="FFFF00"/>
                </a:solidFill>
              </a:rPr>
            </a:br>
            <a:r>
              <a:rPr lang="en-US" sz="4000" b="1" dirty="0" smtClean="0">
                <a:solidFill>
                  <a:schemeClr val="bg1"/>
                </a:solidFill>
              </a:rPr>
              <a:t>ODD AND EVEN SEQUENCE</a:t>
            </a:r>
            <a:br>
              <a:rPr lang="en-US" sz="4000" b="1" dirty="0" smtClean="0">
                <a:solidFill>
                  <a:schemeClr val="bg1"/>
                </a:solidFill>
              </a:rPr>
            </a:br>
            <a:endParaRPr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09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5360" y="1649471"/>
            <a:ext cx="11478974" cy="16158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chemeClr val="bg1"/>
                </a:solidFill>
              </a:rPr>
              <a:t/>
            </a:r>
            <a:br>
              <a:rPr lang="en-US" sz="4000" b="1" dirty="0" smtClean="0">
                <a:solidFill>
                  <a:schemeClr val="bg1"/>
                </a:solidFill>
              </a:rPr>
            </a:br>
            <a:r>
              <a:rPr lang="en-US" sz="4000" b="1" dirty="0">
                <a:solidFill>
                  <a:schemeClr val="bg1"/>
                </a:solidFill>
              </a:rPr>
              <a:t/>
            </a:r>
            <a:br>
              <a:rPr lang="en-US" sz="4000" b="1" dirty="0">
                <a:solidFill>
                  <a:schemeClr val="bg1"/>
                </a:solidFill>
              </a:rPr>
            </a:br>
            <a:r>
              <a:rPr lang="en-US" sz="4000" b="1" dirty="0" smtClean="0">
                <a:solidFill>
                  <a:schemeClr val="bg1"/>
                </a:solidFill>
              </a:rPr>
              <a:t>Type </a:t>
            </a:r>
            <a:r>
              <a:rPr lang="en-US" sz="4000" b="1" dirty="0">
                <a:solidFill>
                  <a:schemeClr val="bg1"/>
                </a:solidFill>
              </a:rPr>
              <a:t>6</a:t>
            </a:r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en-US" sz="4000" b="1" dirty="0" smtClean="0">
                <a:solidFill>
                  <a:schemeClr val="bg1"/>
                </a:solidFill>
              </a:rPr>
              <a:t>- </a:t>
            </a:r>
            <a:r>
              <a:rPr lang="en-US" sz="4000" b="1" dirty="0" smtClean="0">
                <a:solidFill>
                  <a:srgbClr val="FFFF00"/>
                </a:solidFill>
              </a:rPr>
              <a:t>PROBLEM </a:t>
            </a:r>
            <a:endParaRPr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7536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1787" y="260648"/>
            <a:ext cx="1147897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rgbClr val="FFFF00"/>
                </a:solidFill>
              </a:rPr>
              <a:t>Practice Problems</a:t>
            </a:r>
            <a:endParaRPr sz="4000" b="1" dirty="0">
              <a:solidFill>
                <a:srgbClr val="FFFF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384" y="1142773"/>
            <a:ext cx="11017224" cy="538257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63163" y="1244452"/>
            <a:ext cx="102731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Q</a:t>
            </a:r>
            <a:r>
              <a:rPr lang="en-US" sz="2400" b="1" dirty="0"/>
              <a:t>. FSM to accept Strings containing </a:t>
            </a:r>
            <a:r>
              <a:rPr lang="en-US" sz="2400" b="1" dirty="0">
                <a:solidFill>
                  <a:srgbClr val="FF0000"/>
                </a:solidFill>
              </a:rPr>
              <a:t>Even</a:t>
            </a:r>
            <a:r>
              <a:rPr lang="en-US" sz="2400" b="1" dirty="0"/>
              <a:t> number of a's and </a:t>
            </a:r>
            <a:r>
              <a:rPr lang="en-US" sz="2400" b="1" dirty="0">
                <a:solidFill>
                  <a:srgbClr val="FF0000"/>
                </a:solidFill>
              </a:rPr>
              <a:t>Odd</a:t>
            </a:r>
            <a:r>
              <a:rPr lang="en-US" sz="2400" b="1" dirty="0"/>
              <a:t> number of b's.</a:t>
            </a:r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val="290630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1787" y="260648"/>
            <a:ext cx="1147897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rgbClr val="FFFF00"/>
                </a:solidFill>
              </a:rPr>
              <a:t>Practice Problems</a:t>
            </a:r>
            <a:endParaRPr sz="4000" b="1" dirty="0">
              <a:solidFill>
                <a:srgbClr val="FFFF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594" y="799257"/>
            <a:ext cx="10459360" cy="585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140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1787" y="260648"/>
            <a:ext cx="1147897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rgbClr val="FFFF00"/>
                </a:solidFill>
              </a:rPr>
              <a:t>Practice Problems</a:t>
            </a:r>
            <a:endParaRPr sz="4000" b="1" dirty="0">
              <a:solidFill>
                <a:srgbClr val="FFFF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002" y="908720"/>
            <a:ext cx="10659963" cy="5591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978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1787" y="260648"/>
            <a:ext cx="1147897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rgbClr val="FFFF00"/>
                </a:solidFill>
              </a:rPr>
              <a:t>Practice Problems</a:t>
            </a:r>
            <a:endParaRPr sz="4000" b="1" dirty="0">
              <a:solidFill>
                <a:srgbClr val="FFFF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627" y="980728"/>
            <a:ext cx="10764713" cy="5615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980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5360" y="1649471"/>
            <a:ext cx="11478974" cy="32324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chemeClr val="bg1"/>
                </a:solidFill>
              </a:rPr>
              <a:t/>
            </a:r>
            <a:br>
              <a:rPr lang="en-US" sz="4000" b="1" dirty="0" smtClean="0">
                <a:solidFill>
                  <a:schemeClr val="bg1"/>
                </a:solidFill>
              </a:rPr>
            </a:br>
            <a:r>
              <a:rPr lang="en-US" sz="4000" b="1" dirty="0">
                <a:solidFill>
                  <a:schemeClr val="bg1"/>
                </a:solidFill>
              </a:rPr>
              <a:t/>
            </a:r>
            <a:br>
              <a:rPr lang="en-US" sz="4000" b="1" dirty="0">
                <a:solidFill>
                  <a:schemeClr val="bg1"/>
                </a:solidFill>
              </a:rPr>
            </a:br>
            <a:r>
              <a:rPr lang="en-US" sz="4000" b="1" dirty="0" smtClean="0">
                <a:solidFill>
                  <a:srgbClr val="FFFF00"/>
                </a:solidFill>
              </a:rPr>
              <a:t>PROBLEMS</a:t>
            </a:r>
            <a:br>
              <a:rPr lang="en-US" sz="4000" b="1" dirty="0" smtClean="0">
                <a:solidFill>
                  <a:srgbClr val="FFFF00"/>
                </a:solidFill>
              </a:rPr>
            </a:br>
            <a:r>
              <a:rPr lang="en-US" sz="4000" b="1" dirty="0">
                <a:solidFill>
                  <a:srgbClr val="FFFF00"/>
                </a:solidFill>
              </a:rPr>
              <a:t/>
            </a:r>
            <a:br>
              <a:rPr lang="en-US" sz="4000" b="1" dirty="0">
                <a:solidFill>
                  <a:srgbClr val="FFFF00"/>
                </a:solidFill>
              </a:rPr>
            </a:br>
            <a:r>
              <a:rPr lang="en-US" sz="4000" b="1" dirty="0" smtClean="0">
                <a:solidFill>
                  <a:srgbClr val="FFFF00"/>
                </a:solidFill>
              </a:rPr>
              <a:t>TYPE </a:t>
            </a:r>
            <a:r>
              <a:rPr lang="en-US" sz="4000" b="1" dirty="0" smtClean="0">
                <a:solidFill>
                  <a:srgbClr val="FFFF00"/>
                </a:solidFill>
              </a:rPr>
              <a:t>7 </a:t>
            </a:r>
            <a:r>
              <a:rPr lang="en-US" sz="4000" b="1" dirty="0" smtClean="0">
                <a:solidFill>
                  <a:srgbClr val="FFFF00"/>
                </a:solidFill>
              </a:rPr>
              <a:t>– </a:t>
            </a:r>
            <a:r>
              <a:rPr lang="en-US" sz="4000" b="1" dirty="0" smtClean="0">
                <a:solidFill>
                  <a:schemeClr val="bg1"/>
                </a:solidFill>
              </a:rPr>
              <a:t>STRINGS </a:t>
            </a:r>
            <a:r>
              <a:rPr lang="en-US" sz="4000" b="1" dirty="0" smtClean="0">
                <a:solidFill>
                  <a:srgbClr val="FFFF00"/>
                </a:solidFill>
              </a:rPr>
              <a:t>CONTAINING </a:t>
            </a:r>
            <a:r>
              <a:rPr lang="en-US" sz="4000" b="1" dirty="0" smtClean="0">
                <a:solidFill>
                  <a:schemeClr val="bg1"/>
                </a:solidFill>
              </a:rPr>
              <a:t>MIXED SEQUENCE</a:t>
            </a:r>
            <a:br>
              <a:rPr lang="en-US" sz="4000" b="1" dirty="0" smtClean="0">
                <a:solidFill>
                  <a:schemeClr val="bg1"/>
                </a:solidFill>
              </a:rPr>
            </a:br>
            <a:endParaRPr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9744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5360" y="1649471"/>
            <a:ext cx="11478974" cy="16158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chemeClr val="bg1"/>
                </a:solidFill>
              </a:rPr>
              <a:t/>
            </a:r>
            <a:br>
              <a:rPr lang="en-US" sz="4000" b="1" dirty="0" smtClean="0">
                <a:solidFill>
                  <a:schemeClr val="bg1"/>
                </a:solidFill>
              </a:rPr>
            </a:br>
            <a:r>
              <a:rPr lang="en-US" sz="4000" b="1" dirty="0">
                <a:solidFill>
                  <a:schemeClr val="bg1"/>
                </a:solidFill>
              </a:rPr>
              <a:t/>
            </a:r>
            <a:br>
              <a:rPr lang="en-US" sz="4000" b="1" dirty="0">
                <a:solidFill>
                  <a:schemeClr val="bg1"/>
                </a:solidFill>
              </a:rPr>
            </a:br>
            <a:r>
              <a:rPr lang="en-US" sz="4000" b="1" dirty="0" smtClean="0">
                <a:solidFill>
                  <a:schemeClr val="bg1"/>
                </a:solidFill>
              </a:rPr>
              <a:t>Type </a:t>
            </a:r>
            <a:r>
              <a:rPr lang="en-US" sz="4000" b="1" dirty="0" smtClean="0">
                <a:solidFill>
                  <a:schemeClr val="bg1"/>
                </a:solidFill>
              </a:rPr>
              <a:t>7 </a:t>
            </a:r>
            <a:r>
              <a:rPr lang="en-US" sz="4000" b="1" dirty="0" smtClean="0">
                <a:solidFill>
                  <a:schemeClr val="bg1"/>
                </a:solidFill>
              </a:rPr>
              <a:t>- </a:t>
            </a:r>
            <a:r>
              <a:rPr lang="en-US" sz="4000" b="1" dirty="0" smtClean="0">
                <a:solidFill>
                  <a:srgbClr val="FFFF00"/>
                </a:solidFill>
              </a:rPr>
              <a:t>PROBLEM </a:t>
            </a:r>
            <a:endParaRPr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381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1787" y="260648"/>
            <a:ext cx="1147897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rgbClr val="FFFF00"/>
                </a:solidFill>
              </a:rPr>
              <a:t>Practice Problems</a:t>
            </a:r>
            <a:endParaRPr sz="4000" b="1" dirty="0">
              <a:solidFill>
                <a:srgbClr val="FFFF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384" y="1142773"/>
            <a:ext cx="11017224" cy="538257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63163" y="1244452"/>
            <a:ext cx="466358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Q</a:t>
            </a:r>
            <a:r>
              <a:rPr lang="en-US" sz="2400" b="1" dirty="0"/>
              <a:t>. FSM to accept strings containing</a:t>
            </a:r>
          </a:p>
          <a:p>
            <a:r>
              <a:rPr lang="en-US" sz="2400" b="1" dirty="0"/>
              <a:t>      a) </a:t>
            </a:r>
            <a:r>
              <a:rPr lang="en-US" sz="2400" b="1" dirty="0" err="1"/>
              <a:t>Atleast</a:t>
            </a:r>
            <a:r>
              <a:rPr lang="en-US" sz="2400" b="1" dirty="0"/>
              <a:t> 3a's</a:t>
            </a:r>
          </a:p>
          <a:p>
            <a:r>
              <a:rPr lang="en-US" sz="2400" b="1" dirty="0"/>
              <a:t>      b) Exactly 3 a's</a:t>
            </a:r>
          </a:p>
          <a:p>
            <a:r>
              <a:rPr lang="en-US" sz="2400" b="1" dirty="0"/>
              <a:t>      c) </a:t>
            </a:r>
            <a:r>
              <a:rPr lang="en-US" sz="2400" b="1" dirty="0" err="1"/>
              <a:t>Atmost</a:t>
            </a:r>
            <a:r>
              <a:rPr lang="en-US" sz="2400" b="1" dirty="0"/>
              <a:t> 3 a's</a:t>
            </a:r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val="1960108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1787" y="260648"/>
            <a:ext cx="1147897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rgbClr val="FFFF00"/>
                </a:solidFill>
              </a:rPr>
              <a:t>Practice Problems</a:t>
            </a:r>
            <a:endParaRPr sz="4000" b="1" dirty="0">
              <a:solidFill>
                <a:srgbClr val="FFFF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594" y="799257"/>
            <a:ext cx="10459360" cy="585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098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1787" y="260648"/>
            <a:ext cx="1147897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rgbClr val="FFFF00"/>
                </a:solidFill>
              </a:rPr>
              <a:t>Practice Problems</a:t>
            </a:r>
            <a:endParaRPr sz="4000" b="1" dirty="0">
              <a:solidFill>
                <a:srgbClr val="FFFF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594" y="799257"/>
            <a:ext cx="10459360" cy="58529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7608" y="2217351"/>
            <a:ext cx="7072184" cy="3765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423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1787" y="260648"/>
            <a:ext cx="1147897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rgbClr val="FFFF00"/>
                </a:solidFill>
              </a:rPr>
              <a:t>Practice Problems</a:t>
            </a:r>
            <a:endParaRPr sz="4000" b="1" dirty="0">
              <a:solidFill>
                <a:srgbClr val="FFFF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002" y="908720"/>
            <a:ext cx="10659963" cy="5591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066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1787" y="260648"/>
            <a:ext cx="1147897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rgbClr val="FFFF00"/>
                </a:solidFill>
              </a:rPr>
              <a:t>Practice Problems</a:t>
            </a:r>
            <a:endParaRPr sz="4000" b="1" dirty="0">
              <a:solidFill>
                <a:srgbClr val="FFFF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627" y="980728"/>
            <a:ext cx="10764713" cy="5615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95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1787" y="260648"/>
            <a:ext cx="1147897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rgbClr val="FFFF00"/>
                </a:solidFill>
              </a:rPr>
              <a:t>Practice Problems</a:t>
            </a:r>
            <a:endParaRPr sz="4000" b="1" dirty="0">
              <a:solidFill>
                <a:srgbClr val="FFFF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384" y="1142773"/>
            <a:ext cx="11017224" cy="5382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77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360</Words>
  <Application>Microsoft Office PowerPoint</Application>
  <PresentationFormat>Widescreen</PresentationFormat>
  <Paragraphs>115</Paragraphs>
  <Slides>52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4" baseType="lpstr">
      <vt:lpstr>Calibri</vt:lpstr>
      <vt:lpstr>2_Theme Office</vt:lpstr>
      <vt:lpstr>PowerPoint Presentation</vt:lpstr>
      <vt:lpstr>Finite State Machines –   PROBLEMS  TYPE 2 – STRINGS ENDING WITH TYPE - PROBLEMS</vt:lpstr>
      <vt:lpstr>Finite State Machines –   Type 2 - PROBLEM 1</vt:lpstr>
      <vt:lpstr>Finite State Machines – Practice Problems</vt:lpstr>
      <vt:lpstr>Finite State Machines – Practice Problems</vt:lpstr>
      <vt:lpstr>Finite State Machines – Practice Problems</vt:lpstr>
      <vt:lpstr>Finite State Machines – Practice Problems</vt:lpstr>
      <vt:lpstr>Finite State Machines – Practice Problems</vt:lpstr>
      <vt:lpstr>Finite State Machines – Practice Problems</vt:lpstr>
      <vt:lpstr>Finite State Machines – Practice Problems</vt:lpstr>
      <vt:lpstr>Finite State Machines –   Type 2 - PROBLEM 2</vt:lpstr>
      <vt:lpstr>Finite State Machines – Practice Problems</vt:lpstr>
      <vt:lpstr>Finite State Machines – Practice Problems</vt:lpstr>
      <vt:lpstr>Finite State Machines – Practice Problems</vt:lpstr>
      <vt:lpstr>Finite State Machines – Practice Problems</vt:lpstr>
      <vt:lpstr>Finite State Machines –   PROBLEMS  TYPE 3 – STRINGS CONTAINING TYPE (TRAP STATE) </vt:lpstr>
      <vt:lpstr>Finite State Machines –   Type 3 - PROBLEM 1</vt:lpstr>
      <vt:lpstr>Finite State Machines – Practice Problems</vt:lpstr>
      <vt:lpstr>Finite State Machines – Practice Problems</vt:lpstr>
      <vt:lpstr>Finite State Machines – Practice Problems</vt:lpstr>
      <vt:lpstr>Finite State Machines – Practice Problems</vt:lpstr>
      <vt:lpstr>Finite State Machines –   Type 3 - PROBLEM 2</vt:lpstr>
      <vt:lpstr>Finite State Machines – Practice Problems</vt:lpstr>
      <vt:lpstr>Finite State Machines – Practice Problems</vt:lpstr>
      <vt:lpstr>Finite State Machines – Practice Problems</vt:lpstr>
      <vt:lpstr>Finite State Machines –   PROBLEMS  TYPE 4 – STRINGS NOT CONTAINING TYPE (DEAD STATE) </vt:lpstr>
      <vt:lpstr>Finite State Machines –   Type 4 - PROBLEM 1</vt:lpstr>
      <vt:lpstr>Finite State Machines – Practice Problems</vt:lpstr>
      <vt:lpstr>Finite State Machines – Practice Problems</vt:lpstr>
      <vt:lpstr>Finite State Machines – Practice Problems</vt:lpstr>
      <vt:lpstr>Finite State Machines – Practice Problems</vt:lpstr>
      <vt:lpstr>Finite State Machines – Practice Problems</vt:lpstr>
      <vt:lpstr>Finite State Machines –   PROBLEMS  TYPE 5 – STRINGS CONTAINING  ODD /EVEN SEQUENCE </vt:lpstr>
      <vt:lpstr>Finite State Machines –   Type 5 - PROBLEM 1</vt:lpstr>
      <vt:lpstr>Finite State Machines – Practice Problems</vt:lpstr>
      <vt:lpstr>Finite State Machines – Practice Problems</vt:lpstr>
      <vt:lpstr>Finite State Machines – Practice Problems</vt:lpstr>
      <vt:lpstr>Finite State Machines – Practice Problems</vt:lpstr>
      <vt:lpstr>Finite State Machines –   PROBLEMS  TYPE 6 – STRINGS CONTAINING  ODD AND EVEN SEQUENCE </vt:lpstr>
      <vt:lpstr>Finite State Machines –   Type 6 - PROBLEM </vt:lpstr>
      <vt:lpstr>Finite State Machines – Practice Problems</vt:lpstr>
      <vt:lpstr>Finite State Machines – Practice Problems</vt:lpstr>
      <vt:lpstr>Finite State Machines – Practice Problems</vt:lpstr>
      <vt:lpstr>Finite State Machines – Practice Problems</vt:lpstr>
      <vt:lpstr>Finite State Machines –   PROBLEMS  TYPE 7 – STRINGS CONTAINING MIXED SEQUENCE </vt:lpstr>
      <vt:lpstr>Finite State Machines –   Type 7 - PROBLEM </vt:lpstr>
      <vt:lpstr>Finite State Machines – Practice Problems</vt:lpstr>
      <vt:lpstr>Finite State Machines – Practice Problems</vt:lpstr>
      <vt:lpstr>Finite State Machines – Practice Problems</vt:lpstr>
      <vt:lpstr>Finite State Machines – Practice Problems</vt:lpstr>
      <vt:lpstr>Finite State Machines – Practice Problems</vt:lpstr>
      <vt:lpstr>Finite State Machines – Practice Problems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root</dc:creator>
  <cp:lastModifiedBy>Sridhar Iyer</cp:lastModifiedBy>
  <cp:revision>25</cp:revision>
  <dcterms:created xsi:type="dcterms:W3CDTF">2024-07-28T05:34:45Z</dcterms:created>
  <dcterms:modified xsi:type="dcterms:W3CDTF">2024-08-08T03:07:44Z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1033-5.7.3.8096</vt:lpwstr>
  </property>
</Properties>
</file>