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19"/>
  </p:notesMasterIdLst>
  <p:sldIdLst>
    <p:sldId id="256" r:id="rId2"/>
    <p:sldId id="287" r:id="rId3"/>
    <p:sldId id="298" r:id="rId4"/>
    <p:sldId id="288" r:id="rId5"/>
    <p:sldId id="289" r:id="rId6"/>
    <p:sldId id="290" r:id="rId7"/>
    <p:sldId id="291" r:id="rId8"/>
    <p:sldId id="292" r:id="rId9"/>
    <p:sldId id="293" r:id="rId10"/>
    <p:sldId id="294" r:id="rId11"/>
    <p:sldId id="295" r:id="rId12"/>
    <p:sldId id="296" r:id="rId13"/>
    <p:sldId id="297" r:id="rId14"/>
    <p:sldId id="299" r:id="rId15"/>
    <p:sldId id="301" r:id="rId16"/>
    <p:sldId id="302" r:id="rId17"/>
    <p:sldId id="303" r:id="rId18"/>
  </p:sldIdLst>
  <p:sldSz cx="12192000" cy="6858000"/>
  <p:notesSz cx="12192000" cy="6858000"/>
  <p:embeddedFontLst>
    <p:embeddedFont>
      <p:font typeface="Calibri" panose="020F0502020204030204" pitchFamily="34" charset="0"/>
      <p:regular r:id="rId20"/>
      <p:bold r:id="rId21"/>
      <p:italic r:id="rId22"/>
      <p:boldItalic r:id="rId2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4">
          <p15:clr>
            <a:srgbClr val="A4A3A4"/>
          </p15:clr>
        </p15:guide>
        <p15:guide id="2" pos="24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1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636" y="108"/>
      </p:cViewPr>
      <p:guideLst>
        <p:guide orient="horz" pos="3154"/>
        <p:guide pos="24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344091"/>
          </a:xfrm>
          <a:prstGeom prst="rect">
            <a:avLst/>
          </a:prstGeom>
        </p:spPr>
        <p:txBody>
          <a:bodyPr vert="horz" lIns="91440" tIns="45720" rIns="91440" bIns="45720" rtlCol="0"/>
          <a:lstStyle>
            <a:lvl1pPr algn="r">
              <a:defRPr sz="1200"/>
            </a:lvl1pPr>
          </a:lstStyle>
          <a:p>
            <a:fld id="{3EFD42F7-718C-4B98-AAEC-167E6DDD60A7}" type="datetimeFigureOut">
              <a:rPr lang="en-US" smtClean="0"/>
              <a:t>8/3/2024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52832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6513910"/>
            <a:ext cx="5283200" cy="344090"/>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8/3/2024</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01B2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8/3/2024</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3863339" cy="6857998"/>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223792" y="1196752"/>
            <a:ext cx="7458270" cy="1038746"/>
          </a:xfrm>
          <a:prstGeom prst="rect">
            <a:avLst/>
          </a:prstGeom>
        </p:spPr>
        <p:txBody>
          <a:bodyPr vert="horz" wrap="square" lIns="0" tIns="0" rIns="0" bIns="0" rtlCol="0">
            <a:spAutoFit/>
          </a:bodyPr>
          <a:lstStyle/>
          <a:p>
            <a:pPr marR="0" algn="ctr">
              <a:lnSpc>
                <a:spcPts val="4220"/>
              </a:lnSpc>
              <a:spcBef>
                <a:spcPts val="0"/>
              </a:spcBef>
              <a:spcAft>
                <a:spcPts val="0"/>
              </a:spcAft>
            </a:pPr>
            <a:r>
              <a:rPr sz="4800" b="1" dirty="0">
                <a:solidFill>
                  <a:schemeClr val="bg1"/>
                </a:solidFill>
              </a:rPr>
              <a:t>FORMAL LANGUAGES AND</a:t>
            </a:r>
          </a:p>
          <a:p>
            <a:pPr marR="0" algn="ctr">
              <a:lnSpc>
                <a:spcPts val="3840"/>
              </a:lnSpc>
              <a:spcBef>
                <a:spcPts val="50"/>
              </a:spcBef>
              <a:spcAft>
                <a:spcPts val="0"/>
              </a:spcAft>
            </a:pPr>
            <a:r>
              <a:rPr sz="4800" b="1" dirty="0">
                <a:solidFill>
                  <a:schemeClr val="bg1"/>
                </a:solidFill>
              </a:rPr>
              <a:t>AUTOMATA THEORY</a:t>
            </a:r>
          </a:p>
        </p:txBody>
      </p:sp>
      <p:sp>
        <p:nvSpPr>
          <p:cNvPr id="5" name="TextBox 4"/>
          <p:cNvSpPr txBox="1"/>
          <p:nvPr/>
        </p:nvSpPr>
        <p:spPr>
          <a:xfrm>
            <a:off x="4727848" y="3284984"/>
            <a:ext cx="6264696" cy="646331"/>
          </a:xfrm>
          <a:prstGeom prst="rect">
            <a:avLst/>
          </a:prstGeom>
          <a:noFill/>
        </p:spPr>
        <p:txBody>
          <a:bodyPr wrap="square" rtlCol="0">
            <a:spAutoFit/>
          </a:bodyPr>
          <a:lstStyle/>
          <a:p>
            <a:pPr algn="ctr"/>
            <a:r>
              <a:rPr lang="en-US" sz="3600" b="1" dirty="0" smtClean="0">
                <a:solidFill>
                  <a:srgbClr val="FFFF00"/>
                </a:solidFill>
              </a:rPr>
              <a:t>Lecture 2: Basics of FSM </a:t>
            </a:r>
            <a:endParaRPr lang="en-IN" sz="3600" b="1" dirty="0">
              <a:solidFill>
                <a:srgbClr val="FFFF00"/>
              </a:solidFill>
            </a:endParaRPr>
          </a:p>
        </p:txBody>
      </p:sp>
      <p:sp>
        <p:nvSpPr>
          <p:cNvPr id="6" name="TextBox 5"/>
          <p:cNvSpPr txBox="1"/>
          <p:nvPr/>
        </p:nvSpPr>
        <p:spPr>
          <a:xfrm>
            <a:off x="6096000" y="5877272"/>
            <a:ext cx="6264696" cy="369332"/>
          </a:xfrm>
          <a:prstGeom prst="rect">
            <a:avLst/>
          </a:prstGeom>
          <a:noFill/>
        </p:spPr>
        <p:txBody>
          <a:bodyPr wrap="square" rtlCol="0">
            <a:spAutoFit/>
          </a:bodyPr>
          <a:lstStyle/>
          <a:p>
            <a:pPr algn="ctr"/>
            <a:r>
              <a:rPr lang="en-US" b="1" dirty="0" smtClean="0">
                <a:solidFill>
                  <a:srgbClr val="FFFF00"/>
                </a:solidFill>
              </a:rPr>
              <a:t>Prepared By: Sridhar Iyer</a:t>
            </a:r>
            <a:endParaRPr lang="en-IN" b="1"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7448" y="1484784"/>
            <a:ext cx="10009112" cy="2215991"/>
          </a:xfrm>
        </p:spPr>
        <p:txBody>
          <a:bodyPr/>
          <a:lstStyle/>
          <a:p>
            <a:pPr marL="285750" indent="-285750" algn="just">
              <a:buFont typeface="Arial" panose="020B0604020202020204" pitchFamily="34" charset="0"/>
              <a:buChar char="•"/>
            </a:pPr>
            <a:r>
              <a:rPr lang="en-US" dirty="0">
                <a:solidFill>
                  <a:schemeClr val="bg1"/>
                </a:solidFill>
              </a:rPr>
              <a:t>A </a:t>
            </a:r>
            <a:r>
              <a:rPr lang="en-US" b="1" dirty="0">
                <a:solidFill>
                  <a:schemeClr val="bg1"/>
                </a:solidFill>
              </a:rPr>
              <a:t>finite-state machine</a:t>
            </a:r>
            <a:r>
              <a:rPr lang="en-US" dirty="0">
                <a:solidFill>
                  <a:schemeClr val="bg1"/>
                </a:solidFill>
              </a:rPr>
              <a:t> (</a:t>
            </a:r>
            <a:r>
              <a:rPr lang="en-US" b="1" dirty="0">
                <a:solidFill>
                  <a:schemeClr val="bg1"/>
                </a:solidFill>
              </a:rPr>
              <a:t>FSM</a:t>
            </a:r>
            <a:r>
              <a:rPr lang="en-US" dirty="0">
                <a:solidFill>
                  <a:schemeClr val="bg1"/>
                </a:solidFill>
              </a:rPr>
              <a:t>) or </a:t>
            </a:r>
            <a:r>
              <a:rPr lang="en-US" b="1" dirty="0">
                <a:solidFill>
                  <a:schemeClr val="bg1"/>
                </a:solidFill>
              </a:rPr>
              <a:t>finite-state automaton</a:t>
            </a:r>
            <a:r>
              <a:rPr lang="en-US" dirty="0">
                <a:solidFill>
                  <a:schemeClr val="bg1"/>
                </a:solidFill>
              </a:rPr>
              <a:t> (</a:t>
            </a:r>
            <a:r>
              <a:rPr lang="en-US" b="1" dirty="0">
                <a:solidFill>
                  <a:schemeClr val="bg1"/>
                </a:solidFill>
              </a:rPr>
              <a:t>FSA</a:t>
            </a:r>
            <a:r>
              <a:rPr lang="en-US" dirty="0">
                <a:solidFill>
                  <a:schemeClr val="bg1"/>
                </a:solidFill>
              </a:rPr>
              <a:t>, plural: </a:t>
            </a:r>
            <a:r>
              <a:rPr lang="en-US" i="1" dirty="0">
                <a:solidFill>
                  <a:schemeClr val="bg1"/>
                </a:solidFill>
              </a:rPr>
              <a:t>automata</a:t>
            </a:r>
            <a:r>
              <a:rPr lang="en-US" dirty="0">
                <a:solidFill>
                  <a:schemeClr val="bg1"/>
                </a:solidFill>
              </a:rPr>
              <a:t>), </a:t>
            </a:r>
            <a:r>
              <a:rPr lang="en-US" b="1" dirty="0">
                <a:solidFill>
                  <a:schemeClr val="bg1"/>
                </a:solidFill>
              </a:rPr>
              <a:t>finite automaton</a:t>
            </a:r>
            <a:r>
              <a:rPr lang="en-US" dirty="0">
                <a:solidFill>
                  <a:schemeClr val="bg1"/>
                </a:solidFill>
              </a:rPr>
              <a:t>, or simply a </a:t>
            </a:r>
            <a:r>
              <a:rPr lang="en-US" b="1" dirty="0">
                <a:solidFill>
                  <a:schemeClr val="bg1"/>
                </a:solidFill>
              </a:rPr>
              <a:t>state machine</a:t>
            </a:r>
            <a:r>
              <a:rPr lang="en-US" dirty="0">
                <a:solidFill>
                  <a:schemeClr val="bg1"/>
                </a:solidFill>
              </a:rPr>
              <a:t>, is a mathematical model of computation.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It </a:t>
            </a:r>
            <a:r>
              <a:rPr lang="en-US" dirty="0">
                <a:solidFill>
                  <a:schemeClr val="bg1"/>
                </a:solidFill>
              </a:rPr>
              <a:t>is an abstract machine that can be in exactly one of a finite number of </a:t>
            </a:r>
            <a:r>
              <a:rPr lang="en-US" i="1" dirty="0">
                <a:solidFill>
                  <a:schemeClr val="bg1"/>
                </a:solidFill>
              </a:rPr>
              <a:t>states</a:t>
            </a:r>
            <a:r>
              <a:rPr lang="en-US" dirty="0">
                <a:solidFill>
                  <a:schemeClr val="bg1"/>
                </a:solidFill>
              </a:rPr>
              <a:t> at any given time. The FSM can change from one state to another in response to some inputs; the change from one state to another is called a </a:t>
            </a:r>
            <a:r>
              <a:rPr lang="en-US" i="1" dirty="0">
                <a:solidFill>
                  <a:srgbClr val="FFFF00"/>
                </a:solidFill>
              </a:rPr>
              <a:t>transition</a:t>
            </a:r>
            <a:r>
              <a:rPr lang="en-US" dirty="0">
                <a:solidFill>
                  <a:schemeClr val="bg1"/>
                </a:solidFill>
              </a:rPr>
              <a:t>.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An </a:t>
            </a:r>
            <a:r>
              <a:rPr lang="en-US" dirty="0">
                <a:solidFill>
                  <a:schemeClr val="bg1"/>
                </a:solidFill>
              </a:rPr>
              <a:t>FSM is defined by a list of its states, its initial state, and the inputs that trigger each transition.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Finite-state </a:t>
            </a:r>
            <a:r>
              <a:rPr lang="en-US" dirty="0">
                <a:solidFill>
                  <a:schemeClr val="bg1"/>
                </a:solidFill>
              </a:rPr>
              <a:t>machines are of two types – deterministic finite-state machines and non-deterministic finite-state machines. </a:t>
            </a:r>
            <a:endParaRPr lang="en-US" dirty="0" smtClean="0">
              <a:solidFill>
                <a:schemeClr val="bg1"/>
              </a:solidFill>
            </a:endParaRPr>
          </a:p>
        </p:txBody>
      </p:sp>
      <p:sp>
        <p:nvSpPr>
          <p:cNvPr id="4" name="object 4"/>
          <p:cNvSpPr txBox="1">
            <a:spLocks noGrp="1"/>
          </p:cNvSpPr>
          <p:nvPr>
            <p:ph type="title"/>
          </p:nvPr>
        </p:nvSpPr>
        <p:spPr>
          <a:xfrm>
            <a:off x="361787" y="260648"/>
            <a:ext cx="11478974" cy="5393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Introduction to Finite State Machines (FSM)</a:t>
            </a:r>
            <a:endParaRPr sz="4000" b="1" dirty="0">
              <a:solidFill>
                <a:schemeClr val="bg1"/>
              </a:solidFill>
            </a:endParaRPr>
          </a:p>
        </p:txBody>
      </p:sp>
      <p:pic>
        <p:nvPicPr>
          <p:cNvPr id="5" name="Picture 4"/>
          <p:cNvPicPr>
            <a:picLocks noChangeAspect="1"/>
          </p:cNvPicPr>
          <p:nvPr/>
        </p:nvPicPr>
        <p:blipFill>
          <a:blip r:embed="rId2"/>
          <a:stretch>
            <a:fillRect/>
          </a:stretch>
        </p:blipFill>
        <p:spPr>
          <a:xfrm>
            <a:off x="4460133" y="3700775"/>
            <a:ext cx="3343742" cy="1648055"/>
          </a:xfrm>
          <a:prstGeom prst="rect">
            <a:avLst/>
          </a:prstGeom>
        </p:spPr>
      </p:pic>
      <p:sp>
        <p:nvSpPr>
          <p:cNvPr id="6" name="Rectangle 5"/>
          <p:cNvSpPr/>
          <p:nvPr/>
        </p:nvSpPr>
        <p:spPr>
          <a:xfrm>
            <a:off x="1379476" y="5593600"/>
            <a:ext cx="9505056" cy="646331"/>
          </a:xfrm>
          <a:prstGeom prst="rect">
            <a:avLst/>
          </a:prstGeom>
        </p:spPr>
        <p:txBody>
          <a:bodyPr wrap="square">
            <a:spAutoFit/>
          </a:bodyPr>
          <a:lstStyle/>
          <a:p>
            <a:r>
              <a:rPr lang="en-US" sz="1200" dirty="0">
                <a:solidFill>
                  <a:srgbClr val="FFFF00"/>
                </a:solidFill>
                <a:latin typeface="CoFo Brilliant"/>
              </a:rPr>
              <a:t>A system where particular inputs cause particular changes in state can be represented using finite state machines. This example describes the various states of a turnstile. Inserting a coin into a turnstile will unlock it, and after the turnstile has been pushed, it locks again. Inserting a coin into an unlocked turnstile, or pushing against a locked turnstile will not change its state.</a:t>
            </a:r>
            <a:endParaRPr lang="en-IN" sz="1200" dirty="0">
              <a:solidFill>
                <a:srgbClr val="FFFF00"/>
              </a:solidFill>
            </a:endParaRPr>
          </a:p>
        </p:txBody>
      </p:sp>
    </p:spTree>
    <p:extLst>
      <p:ext uri="{BB962C8B-B14F-4D97-AF65-F5344CB8AC3E}">
        <p14:creationId xmlns:p14="http://schemas.microsoft.com/office/powerpoint/2010/main" val="142459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3432" y="1196752"/>
            <a:ext cx="10009112" cy="2215991"/>
          </a:xfrm>
        </p:spPr>
        <p:txBody>
          <a:bodyPr/>
          <a:lstStyle/>
          <a:p>
            <a:pPr marL="285750" indent="-285750" algn="just">
              <a:buFont typeface="Arial" panose="020B0604020202020204" pitchFamily="34" charset="0"/>
              <a:buChar char="•"/>
            </a:pPr>
            <a:r>
              <a:rPr lang="en-US" dirty="0">
                <a:solidFill>
                  <a:schemeClr val="bg1"/>
                </a:solidFill>
              </a:rPr>
              <a:t>A </a:t>
            </a:r>
            <a:r>
              <a:rPr lang="en-US" b="1" dirty="0">
                <a:solidFill>
                  <a:schemeClr val="bg1"/>
                </a:solidFill>
              </a:rPr>
              <a:t>finite-state machine</a:t>
            </a:r>
            <a:r>
              <a:rPr lang="en-US" dirty="0">
                <a:solidFill>
                  <a:schemeClr val="bg1"/>
                </a:solidFill>
              </a:rPr>
              <a:t> (</a:t>
            </a:r>
            <a:r>
              <a:rPr lang="en-US" b="1" dirty="0">
                <a:solidFill>
                  <a:schemeClr val="bg1"/>
                </a:solidFill>
              </a:rPr>
              <a:t>FSM</a:t>
            </a:r>
            <a:r>
              <a:rPr lang="en-US" dirty="0">
                <a:solidFill>
                  <a:schemeClr val="bg1"/>
                </a:solidFill>
              </a:rPr>
              <a:t>) or </a:t>
            </a:r>
            <a:r>
              <a:rPr lang="en-US" b="1" dirty="0">
                <a:solidFill>
                  <a:schemeClr val="bg1"/>
                </a:solidFill>
              </a:rPr>
              <a:t>finite-state automaton</a:t>
            </a:r>
            <a:r>
              <a:rPr lang="en-US" dirty="0">
                <a:solidFill>
                  <a:schemeClr val="bg1"/>
                </a:solidFill>
              </a:rPr>
              <a:t> (</a:t>
            </a:r>
            <a:r>
              <a:rPr lang="en-US" b="1" dirty="0">
                <a:solidFill>
                  <a:schemeClr val="bg1"/>
                </a:solidFill>
              </a:rPr>
              <a:t>FSA</a:t>
            </a:r>
            <a:r>
              <a:rPr lang="en-US" dirty="0">
                <a:solidFill>
                  <a:schemeClr val="bg1"/>
                </a:solidFill>
              </a:rPr>
              <a:t>, plural: </a:t>
            </a:r>
            <a:r>
              <a:rPr lang="en-US" i="1" dirty="0">
                <a:solidFill>
                  <a:schemeClr val="bg1"/>
                </a:solidFill>
              </a:rPr>
              <a:t>automata</a:t>
            </a:r>
            <a:r>
              <a:rPr lang="en-US" dirty="0">
                <a:solidFill>
                  <a:schemeClr val="bg1"/>
                </a:solidFill>
              </a:rPr>
              <a:t>), </a:t>
            </a:r>
            <a:r>
              <a:rPr lang="en-US" b="1" dirty="0">
                <a:solidFill>
                  <a:schemeClr val="bg1"/>
                </a:solidFill>
              </a:rPr>
              <a:t>finite automaton</a:t>
            </a:r>
            <a:r>
              <a:rPr lang="en-US" dirty="0">
                <a:solidFill>
                  <a:schemeClr val="bg1"/>
                </a:solidFill>
              </a:rPr>
              <a:t>, or simply a </a:t>
            </a:r>
            <a:r>
              <a:rPr lang="en-US" b="1" dirty="0">
                <a:solidFill>
                  <a:schemeClr val="bg1"/>
                </a:solidFill>
              </a:rPr>
              <a:t>state machine</a:t>
            </a:r>
            <a:r>
              <a:rPr lang="en-US" dirty="0">
                <a:solidFill>
                  <a:schemeClr val="bg1"/>
                </a:solidFill>
              </a:rPr>
              <a:t>, is a mathematical model of computation.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It </a:t>
            </a:r>
            <a:r>
              <a:rPr lang="en-US" dirty="0">
                <a:solidFill>
                  <a:schemeClr val="bg1"/>
                </a:solidFill>
              </a:rPr>
              <a:t>is an abstract machine that can be in exactly one of a finite number of </a:t>
            </a:r>
            <a:r>
              <a:rPr lang="en-US" i="1" dirty="0">
                <a:solidFill>
                  <a:schemeClr val="bg1"/>
                </a:solidFill>
              </a:rPr>
              <a:t>states</a:t>
            </a:r>
            <a:r>
              <a:rPr lang="en-US" dirty="0">
                <a:solidFill>
                  <a:schemeClr val="bg1"/>
                </a:solidFill>
              </a:rPr>
              <a:t> at any given time. The FSM can change from one state to another in response to some inputs; the change from one state to another is called a </a:t>
            </a:r>
            <a:r>
              <a:rPr lang="en-US" i="1" dirty="0">
                <a:solidFill>
                  <a:srgbClr val="FFFF00"/>
                </a:solidFill>
              </a:rPr>
              <a:t>transition</a:t>
            </a:r>
            <a:r>
              <a:rPr lang="en-US" dirty="0">
                <a:solidFill>
                  <a:schemeClr val="bg1"/>
                </a:solidFill>
              </a:rPr>
              <a:t>.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An </a:t>
            </a:r>
            <a:r>
              <a:rPr lang="en-US" dirty="0">
                <a:solidFill>
                  <a:schemeClr val="bg1"/>
                </a:solidFill>
              </a:rPr>
              <a:t>FSM is defined by a list of its </a:t>
            </a:r>
            <a:r>
              <a:rPr lang="en-US" dirty="0">
                <a:solidFill>
                  <a:srgbClr val="FFFF00"/>
                </a:solidFill>
              </a:rPr>
              <a:t>states</a:t>
            </a:r>
            <a:r>
              <a:rPr lang="en-US" dirty="0">
                <a:solidFill>
                  <a:schemeClr val="bg1"/>
                </a:solidFill>
              </a:rPr>
              <a:t>, its initial state, and the </a:t>
            </a:r>
            <a:r>
              <a:rPr lang="en-US" dirty="0">
                <a:solidFill>
                  <a:srgbClr val="FFFF00"/>
                </a:solidFill>
              </a:rPr>
              <a:t>inputs</a:t>
            </a:r>
            <a:r>
              <a:rPr lang="en-US" dirty="0">
                <a:solidFill>
                  <a:schemeClr val="bg1"/>
                </a:solidFill>
              </a:rPr>
              <a:t> that trigger each transition.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Finite-state </a:t>
            </a:r>
            <a:r>
              <a:rPr lang="en-US" dirty="0">
                <a:solidFill>
                  <a:schemeClr val="bg1"/>
                </a:solidFill>
              </a:rPr>
              <a:t>machines are of two types – deterministic finite-state machines and non-deterministic finite-state machines. </a:t>
            </a:r>
            <a:endParaRPr lang="en-US" dirty="0" smtClean="0">
              <a:solidFill>
                <a:schemeClr val="bg1"/>
              </a:solidFill>
            </a:endParaRPr>
          </a:p>
        </p:txBody>
      </p:sp>
      <p:sp>
        <p:nvSpPr>
          <p:cNvPr id="4" name="object 4"/>
          <p:cNvSpPr txBox="1">
            <a:spLocks noGrp="1"/>
          </p:cNvSpPr>
          <p:nvPr>
            <p:ph type="title"/>
          </p:nvPr>
        </p:nvSpPr>
        <p:spPr>
          <a:xfrm>
            <a:off x="361787" y="260648"/>
            <a:ext cx="11478974" cy="5393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Introduction to Finite State Machines (FSM)</a:t>
            </a:r>
            <a:endParaRPr sz="4000" b="1" dirty="0">
              <a:solidFill>
                <a:schemeClr val="bg1"/>
              </a:solidFill>
            </a:endParaRPr>
          </a:p>
        </p:txBody>
      </p:sp>
      <p:pic>
        <p:nvPicPr>
          <p:cNvPr id="5" name="Picture 4"/>
          <p:cNvPicPr>
            <a:picLocks noChangeAspect="1"/>
          </p:cNvPicPr>
          <p:nvPr/>
        </p:nvPicPr>
        <p:blipFill>
          <a:blip r:embed="rId2"/>
          <a:stretch>
            <a:fillRect/>
          </a:stretch>
        </p:blipFill>
        <p:spPr>
          <a:xfrm>
            <a:off x="6672064" y="3717032"/>
            <a:ext cx="3343742" cy="1648055"/>
          </a:xfrm>
          <a:prstGeom prst="rect">
            <a:avLst/>
          </a:prstGeom>
        </p:spPr>
      </p:pic>
      <p:sp>
        <p:nvSpPr>
          <p:cNvPr id="6" name="Rectangle 5"/>
          <p:cNvSpPr/>
          <p:nvPr/>
        </p:nvSpPr>
        <p:spPr>
          <a:xfrm>
            <a:off x="5375920" y="5589240"/>
            <a:ext cx="6084676" cy="1015663"/>
          </a:xfrm>
          <a:prstGeom prst="rect">
            <a:avLst/>
          </a:prstGeom>
        </p:spPr>
        <p:txBody>
          <a:bodyPr wrap="square">
            <a:spAutoFit/>
          </a:bodyPr>
          <a:lstStyle/>
          <a:p>
            <a:pPr algn="just"/>
            <a:r>
              <a:rPr lang="en-US" sz="1200" dirty="0">
                <a:solidFill>
                  <a:srgbClr val="FFFF00"/>
                </a:solidFill>
                <a:latin typeface="CoFo Brilliant"/>
              </a:rPr>
              <a:t>A system where particular inputs cause particular changes in state can be represented using finite state machines. This example describes the various states of a turnstile. Inserting a coin into a turnstile will unlock it, and after the turnstile has been pushed, it locks again. Inserting a coin into an unlocked turnstile, or pushing against a locked turnstile will not change its state.</a:t>
            </a:r>
            <a:endParaRPr lang="en-IN" sz="1200" dirty="0">
              <a:solidFill>
                <a:srgbClr val="FFFF00"/>
              </a:solidFill>
            </a:endParaRPr>
          </a:p>
        </p:txBody>
      </p:sp>
      <p:pic>
        <p:nvPicPr>
          <p:cNvPr id="2" name="Picture 1"/>
          <p:cNvPicPr>
            <a:picLocks noChangeAspect="1"/>
          </p:cNvPicPr>
          <p:nvPr/>
        </p:nvPicPr>
        <p:blipFill>
          <a:blip r:embed="rId3"/>
          <a:stretch>
            <a:fillRect/>
          </a:stretch>
        </p:blipFill>
        <p:spPr>
          <a:xfrm>
            <a:off x="1127447" y="3573015"/>
            <a:ext cx="4062729" cy="3031887"/>
          </a:xfrm>
          <a:prstGeom prst="rect">
            <a:avLst/>
          </a:prstGeom>
        </p:spPr>
      </p:pic>
    </p:spTree>
    <p:extLst>
      <p:ext uri="{BB962C8B-B14F-4D97-AF65-F5344CB8AC3E}">
        <p14:creationId xmlns:p14="http://schemas.microsoft.com/office/powerpoint/2010/main" val="2001991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39816" y="1227043"/>
            <a:ext cx="6696744" cy="4431983"/>
          </a:xfrm>
        </p:spPr>
        <p:txBody>
          <a:bodyPr/>
          <a:lstStyle/>
          <a:p>
            <a:pPr marL="285750" indent="-285750" algn="just">
              <a:buFont typeface="Arial" panose="020B0604020202020204" pitchFamily="34" charset="0"/>
              <a:buChar char="•"/>
            </a:pPr>
            <a:r>
              <a:rPr lang="en-US" sz="1600" dirty="0">
                <a:solidFill>
                  <a:schemeClr val="bg1"/>
                </a:solidFill>
              </a:rPr>
              <a:t>An example of a simple mechanism that can be modeled by a state machine is a turnstile. </a:t>
            </a:r>
            <a:r>
              <a:rPr lang="en-US" sz="1600" dirty="0" smtClean="0">
                <a:solidFill>
                  <a:schemeClr val="bg1"/>
                </a:solidFill>
              </a:rPr>
              <a:t>Initially </a:t>
            </a:r>
            <a:r>
              <a:rPr lang="en-US" sz="1600" dirty="0">
                <a:solidFill>
                  <a:schemeClr val="bg1"/>
                </a:solidFill>
              </a:rPr>
              <a:t>the arms are locked, blocking the entry, preventing patrons from passing through. </a:t>
            </a:r>
            <a:endParaRPr lang="en-US" sz="1600" dirty="0" smtClean="0">
              <a:solidFill>
                <a:schemeClr val="bg1"/>
              </a:solidFill>
            </a:endParaRPr>
          </a:p>
          <a:p>
            <a:pPr marL="285750" indent="-285750" algn="just">
              <a:buFont typeface="Arial" panose="020B0604020202020204" pitchFamily="34" charset="0"/>
              <a:buChar char="•"/>
            </a:pPr>
            <a:r>
              <a:rPr lang="en-US" sz="1600" dirty="0" smtClean="0">
                <a:solidFill>
                  <a:schemeClr val="bg1"/>
                </a:solidFill>
              </a:rPr>
              <a:t>Depositing </a:t>
            </a:r>
            <a:r>
              <a:rPr lang="en-US" sz="1600" dirty="0">
                <a:solidFill>
                  <a:schemeClr val="bg1"/>
                </a:solidFill>
              </a:rPr>
              <a:t>a coin or token in a slot on the turnstile unlocks the arms, allowing a single customer to push through. After the customer passes through, the arms are locked again until another coin is inserted</a:t>
            </a:r>
            <a:r>
              <a:rPr lang="en-US" sz="1600" dirty="0" smtClean="0">
                <a:solidFill>
                  <a:schemeClr val="bg1"/>
                </a:solidFill>
              </a:rPr>
              <a:t>.</a:t>
            </a:r>
            <a:endParaRPr lang="en-US" sz="1600" dirty="0">
              <a:solidFill>
                <a:schemeClr val="bg1"/>
              </a:solidFill>
            </a:endParaRPr>
          </a:p>
          <a:p>
            <a:pPr marL="285750" indent="-285750" algn="just">
              <a:buFont typeface="Arial" panose="020B0604020202020204" pitchFamily="34" charset="0"/>
              <a:buChar char="•"/>
            </a:pPr>
            <a:r>
              <a:rPr lang="en-US" sz="1600" dirty="0">
                <a:solidFill>
                  <a:schemeClr val="bg1"/>
                </a:solidFill>
              </a:rPr>
              <a:t>Considered as a state machine, the turnstile has two possible states:</a:t>
            </a:r>
            <a:r>
              <a:rPr lang="en-US" sz="1600" dirty="0">
                <a:solidFill>
                  <a:srgbClr val="FFFF00"/>
                </a:solidFill>
              </a:rPr>
              <a:t> </a:t>
            </a:r>
            <a:r>
              <a:rPr lang="en-US" sz="1600" b="1" i="1" dirty="0">
                <a:solidFill>
                  <a:srgbClr val="FFFF00"/>
                </a:solidFill>
              </a:rPr>
              <a:t>Locked</a:t>
            </a:r>
            <a:r>
              <a:rPr lang="en-US" sz="1600" dirty="0">
                <a:solidFill>
                  <a:schemeClr val="bg1"/>
                </a:solidFill>
              </a:rPr>
              <a:t> and </a:t>
            </a:r>
            <a:r>
              <a:rPr lang="en-US" sz="1600" b="1" i="1" dirty="0">
                <a:solidFill>
                  <a:srgbClr val="FFFF00"/>
                </a:solidFill>
              </a:rPr>
              <a:t>Unlocked</a:t>
            </a:r>
            <a:r>
              <a:rPr lang="en-US" sz="1600" dirty="0">
                <a:solidFill>
                  <a:schemeClr val="bg1"/>
                </a:solidFill>
              </a:rPr>
              <a:t>. </a:t>
            </a:r>
            <a:endParaRPr lang="en-US" sz="1600" dirty="0" smtClean="0">
              <a:solidFill>
                <a:schemeClr val="bg1"/>
              </a:solidFill>
            </a:endParaRPr>
          </a:p>
          <a:p>
            <a:pPr marL="285750" indent="-285750" algn="just">
              <a:buFont typeface="Arial" panose="020B0604020202020204" pitchFamily="34" charset="0"/>
              <a:buChar char="•"/>
            </a:pPr>
            <a:r>
              <a:rPr lang="en-US" sz="1600" dirty="0" smtClean="0">
                <a:solidFill>
                  <a:schemeClr val="bg1"/>
                </a:solidFill>
              </a:rPr>
              <a:t>There </a:t>
            </a:r>
            <a:r>
              <a:rPr lang="en-US" sz="1600" dirty="0">
                <a:solidFill>
                  <a:schemeClr val="bg1"/>
                </a:solidFill>
              </a:rPr>
              <a:t>are two possible inputs that affect its state: putting a coin in the slot (</a:t>
            </a:r>
            <a:r>
              <a:rPr lang="en-US" sz="1600" b="1" i="1" dirty="0">
                <a:solidFill>
                  <a:schemeClr val="bg1"/>
                </a:solidFill>
              </a:rPr>
              <a:t>coin</a:t>
            </a:r>
            <a:r>
              <a:rPr lang="en-US" sz="1600" dirty="0">
                <a:solidFill>
                  <a:schemeClr val="bg1"/>
                </a:solidFill>
              </a:rPr>
              <a:t>) and pushing the arm (</a:t>
            </a:r>
            <a:r>
              <a:rPr lang="en-US" sz="1600" b="1" i="1" dirty="0">
                <a:solidFill>
                  <a:schemeClr val="bg1"/>
                </a:solidFill>
              </a:rPr>
              <a:t>push</a:t>
            </a:r>
            <a:r>
              <a:rPr lang="en-US" sz="1600" dirty="0" smtClean="0">
                <a:solidFill>
                  <a:schemeClr val="bg1"/>
                </a:solidFill>
              </a:rPr>
              <a:t>).</a:t>
            </a:r>
          </a:p>
          <a:p>
            <a:pPr marL="285750" indent="-285750" algn="just">
              <a:buFont typeface="Arial" panose="020B0604020202020204" pitchFamily="34" charset="0"/>
              <a:buChar char="•"/>
            </a:pPr>
            <a:r>
              <a:rPr lang="en-US" sz="1600" dirty="0" smtClean="0">
                <a:solidFill>
                  <a:schemeClr val="bg1"/>
                </a:solidFill>
              </a:rPr>
              <a:t>In </a:t>
            </a:r>
            <a:r>
              <a:rPr lang="en-US" sz="1600" dirty="0">
                <a:solidFill>
                  <a:schemeClr val="bg1"/>
                </a:solidFill>
              </a:rPr>
              <a:t>the locked state, pushing on the arm has no effect; no matter how many times the input </a:t>
            </a:r>
            <a:r>
              <a:rPr lang="en-US" sz="1600" b="1" i="1" dirty="0">
                <a:solidFill>
                  <a:schemeClr val="bg1"/>
                </a:solidFill>
              </a:rPr>
              <a:t>push</a:t>
            </a:r>
            <a:r>
              <a:rPr lang="en-US" sz="1600" dirty="0">
                <a:solidFill>
                  <a:schemeClr val="bg1"/>
                </a:solidFill>
              </a:rPr>
              <a:t> is given, it stays in the locked state. Putting a coin in – that is, giving the machine a </a:t>
            </a:r>
            <a:r>
              <a:rPr lang="en-US" sz="1600" b="1" i="1" dirty="0">
                <a:solidFill>
                  <a:schemeClr val="bg1"/>
                </a:solidFill>
              </a:rPr>
              <a:t>coin</a:t>
            </a:r>
            <a:r>
              <a:rPr lang="en-US" sz="1600" dirty="0">
                <a:solidFill>
                  <a:schemeClr val="bg1"/>
                </a:solidFill>
              </a:rPr>
              <a:t> input – shifts the state from </a:t>
            </a:r>
            <a:r>
              <a:rPr lang="en-US" sz="1600" b="1" i="1" dirty="0">
                <a:solidFill>
                  <a:schemeClr val="bg1"/>
                </a:solidFill>
              </a:rPr>
              <a:t>Locked</a:t>
            </a:r>
            <a:r>
              <a:rPr lang="en-US" sz="1600" dirty="0">
                <a:solidFill>
                  <a:schemeClr val="bg1"/>
                </a:solidFill>
              </a:rPr>
              <a:t> to </a:t>
            </a:r>
            <a:r>
              <a:rPr lang="en-US" sz="1600" b="1" i="1" dirty="0">
                <a:solidFill>
                  <a:schemeClr val="bg1"/>
                </a:solidFill>
              </a:rPr>
              <a:t>Unlocked</a:t>
            </a:r>
            <a:r>
              <a:rPr lang="en-US" sz="1600" dirty="0">
                <a:solidFill>
                  <a:schemeClr val="bg1"/>
                </a:solidFill>
              </a:rPr>
              <a:t>. </a:t>
            </a:r>
            <a:endParaRPr lang="en-US" sz="1600" dirty="0" smtClean="0">
              <a:solidFill>
                <a:schemeClr val="bg1"/>
              </a:solidFill>
            </a:endParaRPr>
          </a:p>
          <a:p>
            <a:pPr marL="285750" indent="-285750" algn="just">
              <a:buFont typeface="Arial" panose="020B0604020202020204" pitchFamily="34" charset="0"/>
              <a:buChar char="•"/>
            </a:pPr>
            <a:r>
              <a:rPr lang="en-US" sz="1600" dirty="0" smtClean="0">
                <a:solidFill>
                  <a:schemeClr val="bg1"/>
                </a:solidFill>
              </a:rPr>
              <a:t>In </a:t>
            </a:r>
            <a:r>
              <a:rPr lang="en-US" sz="1600" dirty="0">
                <a:solidFill>
                  <a:schemeClr val="bg1"/>
                </a:solidFill>
              </a:rPr>
              <a:t>the unlocked state, putting additional coins in has no effect; that is, giving additional </a:t>
            </a:r>
            <a:r>
              <a:rPr lang="en-US" sz="1600" b="1" i="1" dirty="0">
                <a:solidFill>
                  <a:schemeClr val="bg1"/>
                </a:solidFill>
              </a:rPr>
              <a:t>coin</a:t>
            </a:r>
            <a:r>
              <a:rPr lang="en-US" sz="1600" dirty="0">
                <a:solidFill>
                  <a:schemeClr val="bg1"/>
                </a:solidFill>
              </a:rPr>
              <a:t> inputs does not change the state. However, a customer pushing through the arms, giving a </a:t>
            </a:r>
            <a:r>
              <a:rPr lang="en-US" sz="1600" b="1" i="1" dirty="0">
                <a:solidFill>
                  <a:schemeClr val="bg1"/>
                </a:solidFill>
              </a:rPr>
              <a:t>push</a:t>
            </a:r>
            <a:r>
              <a:rPr lang="en-US" sz="1600" dirty="0">
                <a:solidFill>
                  <a:schemeClr val="bg1"/>
                </a:solidFill>
              </a:rPr>
              <a:t> input, shifts the state back to </a:t>
            </a:r>
            <a:r>
              <a:rPr lang="en-US" sz="1600" b="1" i="1" dirty="0">
                <a:solidFill>
                  <a:schemeClr val="bg1"/>
                </a:solidFill>
              </a:rPr>
              <a:t>Locked</a:t>
            </a:r>
            <a:r>
              <a:rPr lang="en-US" sz="1600" dirty="0">
                <a:solidFill>
                  <a:schemeClr val="bg1"/>
                </a:solidFill>
              </a:rPr>
              <a:t>.</a:t>
            </a:r>
          </a:p>
        </p:txBody>
      </p:sp>
      <p:sp>
        <p:nvSpPr>
          <p:cNvPr id="4" name="object 4"/>
          <p:cNvSpPr txBox="1">
            <a:spLocks noGrp="1"/>
          </p:cNvSpPr>
          <p:nvPr>
            <p:ph type="title"/>
          </p:nvPr>
        </p:nvSpPr>
        <p:spPr>
          <a:xfrm>
            <a:off x="361787" y="260648"/>
            <a:ext cx="11478974" cy="5393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 Example</a:t>
            </a:r>
            <a:endParaRPr sz="4000" b="1" dirty="0">
              <a:solidFill>
                <a:schemeClr val="bg1"/>
              </a:solidFill>
            </a:endParaRPr>
          </a:p>
        </p:txBody>
      </p:sp>
      <p:pic>
        <p:nvPicPr>
          <p:cNvPr id="2" name="Picture 1"/>
          <p:cNvPicPr>
            <a:picLocks noChangeAspect="1"/>
          </p:cNvPicPr>
          <p:nvPr/>
        </p:nvPicPr>
        <p:blipFill>
          <a:blip r:embed="rId2"/>
          <a:stretch>
            <a:fillRect/>
          </a:stretch>
        </p:blipFill>
        <p:spPr>
          <a:xfrm>
            <a:off x="767408" y="1340768"/>
            <a:ext cx="3114750" cy="4183374"/>
          </a:xfrm>
          <a:prstGeom prst="rect">
            <a:avLst/>
          </a:prstGeom>
        </p:spPr>
      </p:pic>
    </p:spTree>
    <p:extLst>
      <p:ext uri="{BB962C8B-B14F-4D97-AF65-F5344CB8AC3E}">
        <p14:creationId xmlns:p14="http://schemas.microsoft.com/office/powerpoint/2010/main" val="176526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95800" y="1196752"/>
            <a:ext cx="7472953" cy="2215991"/>
          </a:xfrm>
        </p:spPr>
        <p:txBody>
          <a:bodyPr/>
          <a:lstStyle/>
          <a:p>
            <a:pPr marL="285750" indent="-285750">
              <a:buFont typeface="Arial" panose="020B0604020202020204" pitchFamily="34" charset="0"/>
              <a:buChar char="•"/>
            </a:pPr>
            <a:r>
              <a:rPr lang="en-US" sz="1600" dirty="0">
                <a:solidFill>
                  <a:schemeClr val="bg1"/>
                </a:solidFill>
              </a:rPr>
              <a:t>The turnstile state machine can be represented by a state-transition table, showing for each possible state, the transitions between them (based upon the inputs given to the machine) and the outputs resulting from each input</a:t>
            </a:r>
            <a:r>
              <a:rPr lang="en-US" sz="1600" dirty="0" smtClean="0">
                <a:solidFill>
                  <a:schemeClr val="bg1"/>
                </a:solidFill>
              </a:rPr>
              <a:t>:</a:t>
            </a:r>
          </a:p>
          <a:p>
            <a:pPr marL="285750" indent="-285750">
              <a:buFont typeface="Arial" panose="020B0604020202020204" pitchFamily="34" charset="0"/>
              <a:buChar char="•"/>
            </a:pPr>
            <a:r>
              <a:rPr lang="en-US" sz="1600" dirty="0">
                <a:solidFill>
                  <a:schemeClr val="bg1"/>
                </a:solidFill>
              </a:rPr>
              <a:t>The turnstile state machine can also be represented by a directed graph called a state diagram </a:t>
            </a:r>
            <a:r>
              <a:rPr lang="en-US" sz="1600" dirty="0" smtClean="0">
                <a:solidFill>
                  <a:schemeClr val="bg1"/>
                </a:solidFill>
              </a:rPr>
              <a:t>(LEFT). </a:t>
            </a:r>
            <a:r>
              <a:rPr lang="en-US" sz="1600" dirty="0">
                <a:solidFill>
                  <a:schemeClr val="bg1"/>
                </a:solidFill>
              </a:rPr>
              <a:t>Each state is represented by a node (circle). Edges (arrows) show the transitions from one state to another. Each arrow is labeled with the input that triggers that transition. An input that doesn't cause a change of state (such as a coin input in the Unlocked state) is represented by a circular arrow returning to the original state. The arrow into the Locked node from the black dot indicates it is the initial state.</a:t>
            </a:r>
          </a:p>
        </p:txBody>
      </p:sp>
      <p:sp>
        <p:nvSpPr>
          <p:cNvPr id="4" name="object 4"/>
          <p:cNvSpPr txBox="1">
            <a:spLocks noGrp="1"/>
          </p:cNvSpPr>
          <p:nvPr>
            <p:ph type="title"/>
          </p:nvPr>
        </p:nvSpPr>
        <p:spPr>
          <a:xfrm>
            <a:off x="361787" y="260648"/>
            <a:ext cx="11478974" cy="539378"/>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 Example</a:t>
            </a:r>
            <a:endParaRPr sz="4000" b="1" dirty="0">
              <a:solidFill>
                <a:schemeClr val="bg1"/>
              </a:solidFill>
            </a:endParaRPr>
          </a:p>
        </p:txBody>
      </p:sp>
      <p:pic>
        <p:nvPicPr>
          <p:cNvPr id="5" name="Picture 4"/>
          <p:cNvPicPr>
            <a:picLocks noChangeAspect="1"/>
          </p:cNvPicPr>
          <p:nvPr/>
        </p:nvPicPr>
        <p:blipFill>
          <a:blip r:embed="rId2"/>
          <a:stretch>
            <a:fillRect/>
          </a:stretch>
        </p:blipFill>
        <p:spPr>
          <a:xfrm>
            <a:off x="836057" y="3717032"/>
            <a:ext cx="10530433" cy="2376264"/>
          </a:xfrm>
          <a:prstGeom prst="rect">
            <a:avLst/>
          </a:prstGeom>
        </p:spPr>
      </p:pic>
      <p:pic>
        <p:nvPicPr>
          <p:cNvPr id="6" name="Picture 5"/>
          <p:cNvPicPr>
            <a:picLocks noChangeAspect="1"/>
          </p:cNvPicPr>
          <p:nvPr/>
        </p:nvPicPr>
        <p:blipFill rotWithShape="1">
          <a:blip r:embed="rId3"/>
          <a:srcRect b="60411"/>
          <a:stretch/>
        </p:blipFill>
        <p:spPr>
          <a:xfrm>
            <a:off x="812493" y="1457703"/>
            <a:ext cx="3114750" cy="1656184"/>
          </a:xfrm>
          <a:prstGeom prst="rect">
            <a:avLst/>
          </a:prstGeom>
        </p:spPr>
      </p:pic>
    </p:spTree>
    <p:extLst>
      <p:ext uri="{BB962C8B-B14F-4D97-AF65-F5344CB8AC3E}">
        <p14:creationId xmlns:p14="http://schemas.microsoft.com/office/powerpoint/2010/main" val="3684648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66" y="1700808"/>
            <a:ext cx="10945216" cy="3046988"/>
          </a:xfrm>
        </p:spPr>
        <p:txBody>
          <a:bodyPr/>
          <a:lstStyle/>
          <a:p>
            <a:pPr marL="285750" indent="-285750" algn="just">
              <a:buFont typeface="Arial" panose="020B0604020202020204" pitchFamily="34" charset="0"/>
              <a:buChar char="•"/>
            </a:pPr>
            <a:r>
              <a:rPr lang="en-US" dirty="0">
                <a:solidFill>
                  <a:schemeClr val="bg1"/>
                </a:solidFill>
              </a:rPr>
              <a:t>There are two types of finite state machines (FSMs): </a:t>
            </a:r>
            <a:endParaRPr lang="en-US" dirty="0" smtClean="0">
              <a:solidFill>
                <a:schemeClr val="bg1"/>
              </a:solidFill>
            </a:endParaRPr>
          </a:p>
          <a:p>
            <a:pPr marL="742950" lvl="1" indent="-285750" algn="just">
              <a:buFont typeface="Arial" panose="020B0604020202020204" pitchFamily="34" charset="0"/>
              <a:buChar char="•"/>
            </a:pPr>
            <a:r>
              <a:rPr lang="en-US" dirty="0" smtClean="0">
                <a:solidFill>
                  <a:schemeClr val="bg1"/>
                </a:solidFill>
              </a:rPr>
              <a:t>Deterministic Finite State </a:t>
            </a:r>
            <a:r>
              <a:rPr lang="en-US" dirty="0">
                <a:solidFill>
                  <a:schemeClr val="bg1"/>
                </a:solidFill>
              </a:rPr>
              <a:t>machines, often called deterministic finite automata, and </a:t>
            </a:r>
            <a:endParaRPr lang="en-US" dirty="0" smtClean="0">
              <a:solidFill>
                <a:schemeClr val="bg1"/>
              </a:solidFill>
            </a:endParaRPr>
          </a:p>
          <a:p>
            <a:pPr marL="742950" lvl="1" indent="-285750" algn="just">
              <a:buFont typeface="Arial" panose="020B0604020202020204" pitchFamily="34" charset="0"/>
              <a:buChar char="•"/>
            </a:pPr>
            <a:r>
              <a:rPr lang="en-US" dirty="0" smtClean="0">
                <a:solidFill>
                  <a:schemeClr val="bg1"/>
                </a:solidFill>
              </a:rPr>
              <a:t>Non-Deterministic Finite State Machines</a:t>
            </a:r>
            <a:r>
              <a:rPr lang="en-US" dirty="0">
                <a:solidFill>
                  <a:schemeClr val="bg1"/>
                </a:solidFill>
              </a:rPr>
              <a:t>, often called non-deterministic finite automata.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By </a:t>
            </a:r>
            <a:r>
              <a:rPr lang="en-US" dirty="0">
                <a:solidFill>
                  <a:schemeClr val="bg1"/>
                </a:solidFill>
              </a:rPr>
              <a:t>definition, deterministic finite automata recognize, or accept, regular languages, and a language is regular if a deterministic finite automaton accepts it. </a:t>
            </a:r>
          </a:p>
          <a:p>
            <a:pPr marL="285750" indent="-285750" algn="just">
              <a:buFont typeface="Arial" panose="020B0604020202020204" pitchFamily="34" charset="0"/>
              <a:buChar char="•"/>
            </a:pPr>
            <a:r>
              <a:rPr lang="en-US" dirty="0" smtClean="0">
                <a:solidFill>
                  <a:schemeClr val="bg1"/>
                </a:solidFill>
              </a:rPr>
              <a:t>FSMs </a:t>
            </a:r>
            <a:r>
              <a:rPr lang="en-US" dirty="0">
                <a:solidFill>
                  <a:schemeClr val="bg1"/>
                </a:solidFill>
              </a:rPr>
              <a:t>are usually taught using languages made up of binary strings that follow a particular pattern. Both regular and non-regular languages can be made out of binary strings.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An </a:t>
            </a:r>
            <a:r>
              <a:rPr lang="en-US" dirty="0">
                <a:solidFill>
                  <a:schemeClr val="bg1"/>
                </a:solidFill>
              </a:rPr>
              <a:t>example of a binary string language is: the language of all strings that have a 0 as the first character. In this language, 001, 010, 0, and 01111 are valid strings (along with many others), but strings like 111, 10000, 1, and 11001100 (along with many others) are not in this language.</a:t>
            </a:r>
          </a:p>
          <a:p>
            <a:pPr marL="285750" indent="-285750" algn="just">
              <a:buFont typeface="Arial" panose="020B0604020202020204" pitchFamily="34" charset="0"/>
              <a:buChar char="•"/>
            </a:pPr>
            <a:endParaRPr lang="en-US" dirty="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 Types</a:t>
            </a:r>
            <a:endParaRPr sz="4000" b="1" dirty="0">
              <a:solidFill>
                <a:schemeClr val="bg1"/>
              </a:solidFill>
            </a:endParaRPr>
          </a:p>
        </p:txBody>
      </p:sp>
    </p:spTree>
    <p:extLst>
      <p:ext uri="{BB962C8B-B14F-4D97-AF65-F5344CB8AC3E}">
        <p14:creationId xmlns:p14="http://schemas.microsoft.com/office/powerpoint/2010/main" val="2460515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66" y="1700808"/>
            <a:ext cx="10945216" cy="2215991"/>
          </a:xfrm>
        </p:spPr>
        <p:txBody>
          <a:bodyPr/>
          <a:lstStyle/>
          <a:p>
            <a:pPr marL="285750" indent="-285750" algn="just">
              <a:buFont typeface="Arial" panose="020B0604020202020204" pitchFamily="34" charset="0"/>
              <a:buChar char="•"/>
            </a:pPr>
            <a:r>
              <a:rPr lang="en-US" dirty="0">
                <a:solidFill>
                  <a:schemeClr val="bg1"/>
                </a:solidFill>
              </a:rPr>
              <a:t>A deterministic finite automaton (DFA) is described by a five-element tuple: </a:t>
            </a:r>
            <a:r>
              <a:rPr lang="en-US" dirty="0" smtClean="0">
                <a:solidFill>
                  <a:schemeClr val="bg1"/>
                </a:solidFill>
              </a:rPr>
              <a:t> (Q,Σ,δ,q0,F)</a:t>
            </a:r>
          </a:p>
          <a:p>
            <a:pPr marL="285750" indent="-285750" algn="just">
              <a:buFont typeface="Arial" panose="020B0604020202020204" pitchFamily="34" charset="0"/>
              <a:buChar char="•"/>
            </a:pPr>
            <a:endParaRPr lang="en-US" dirty="0">
              <a:solidFill>
                <a:schemeClr val="bg1"/>
              </a:solidFill>
            </a:endParaRPr>
          </a:p>
          <a:p>
            <a:pPr lvl="1" algn="just"/>
            <a:r>
              <a:rPr lang="en-US" dirty="0">
                <a:solidFill>
                  <a:schemeClr val="bg1"/>
                </a:solidFill>
              </a:rPr>
              <a:t>Q = a finite set of </a:t>
            </a:r>
            <a:r>
              <a:rPr lang="en-US" dirty="0" smtClean="0">
                <a:solidFill>
                  <a:schemeClr val="bg1"/>
                </a:solidFill>
              </a:rPr>
              <a:t>states</a:t>
            </a:r>
            <a:endParaRPr lang="en-US" dirty="0">
              <a:solidFill>
                <a:schemeClr val="bg1"/>
              </a:solidFill>
            </a:endParaRPr>
          </a:p>
          <a:p>
            <a:pPr lvl="1" algn="just"/>
            <a:r>
              <a:rPr lang="en-US" dirty="0" smtClean="0">
                <a:solidFill>
                  <a:schemeClr val="bg1"/>
                </a:solidFill>
              </a:rPr>
              <a:t>Σ </a:t>
            </a:r>
            <a:r>
              <a:rPr lang="en-US" dirty="0">
                <a:solidFill>
                  <a:schemeClr val="bg1"/>
                </a:solidFill>
              </a:rPr>
              <a:t>= a finite, nonempty input </a:t>
            </a:r>
            <a:r>
              <a:rPr lang="en-US" dirty="0" smtClean="0">
                <a:solidFill>
                  <a:schemeClr val="bg1"/>
                </a:solidFill>
              </a:rPr>
              <a:t>alphabet</a:t>
            </a:r>
          </a:p>
          <a:p>
            <a:pPr lvl="1" algn="just"/>
            <a:r>
              <a:rPr lang="en-US" dirty="0" smtClean="0">
                <a:solidFill>
                  <a:schemeClr val="bg1"/>
                </a:solidFill>
              </a:rPr>
              <a:t>δ </a:t>
            </a:r>
            <a:r>
              <a:rPr lang="en-US" dirty="0">
                <a:solidFill>
                  <a:schemeClr val="bg1"/>
                </a:solidFill>
              </a:rPr>
              <a:t>= a series of transition </a:t>
            </a:r>
            <a:r>
              <a:rPr lang="en-US" dirty="0" smtClean="0">
                <a:solidFill>
                  <a:schemeClr val="bg1"/>
                </a:solidFill>
              </a:rPr>
              <a:t>functions</a:t>
            </a:r>
          </a:p>
          <a:p>
            <a:pPr lvl="1" algn="just"/>
            <a:r>
              <a:rPr lang="en-US" dirty="0">
                <a:solidFill>
                  <a:schemeClr val="bg1"/>
                </a:solidFill>
              </a:rPr>
              <a:t>q</a:t>
            </a:r>
            <a:r>
              <a:rPr lang="en-US" dirty="0" smtClean="0">
                <a:solidFill>
                  <a:schemeClr val="bg1"/>
                </a:solidFill>
              </a:rPr>
              <a:t>0 = </a:t>
            </a:r>
            <a:r>
              <a:rPr lang="en-US" dirty="0">
                <a:solidFill>
                  <a:schemeClr val="bg1"/>
                </a:solidFill>
              </a:rPr>
              <a:t>the starting </a:t>
            </a:r>
            <a:r>
              <a:rPr lang="en-US" dirty="0" smtClean="0">
                <a:solidFill>
                  <a:schemeClr val="bg1"/>
                </a:solidFill>
              </a:rPr>
              <a:t>state</a:t>
            </a:r>
          </a:p>
          <a:p>
            <a:pPr lvl="1" algn="just"/>
            <a:r>
              <a:rPr lang="en-US" dirty="0" smtClean="0">
                <a:solidFill>
                  <a:schemeClr val="bg1"/>
                </a:solidFill>
              </a:rPr>
              <a:t>F </a:t>
            </a:r>
            <a:r>
              <a:rPr lang="en-US" dirty="0">
                <a:solidFill>
                  <a:schemeClr val="bg1"/>
                </a:solidFill>
              </a:rPr>
              <a:t>= the set of accepting </a:t>
            </a:r>
            <a:r>
              <a:rPr lang="en-US" dirty="0" smtClean="0">
                <a:solidFill>
                  <a:schemeClr val="bg1"/>
                </a:solidFill>
              </a:rPr>
              <a:t>states</a:t>
            </a:r>
          </a:p>
          <a:p>
            <a:pPr lvl="1" algn="just"/>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a:solidFill>
                  <a:srgbClr val="FFFF00"/>
                </a:solidFill>
              </a:rPr>
              <a:t>Deterministic Finite Automata</a:t>
            </a:r>
            <a:endParaRPr sz="4000" b="1" dirty="0">
              <a:solidFill>
                <a:srgbClr val="FFFF00"/>
              </a:solidFill>
            </a:endParaRPr>
          </a:p>
        </p:txBody>
      </p:sp>
      <p:sp>
        <p:nvSpPr>
          <p:cNvPr id="5" name="Rectangle 4"/>
          <p:cNvSpPr/>
          <p:nvPr/>
        </p:nvSpPr>
        <p:spPr>
          <a:xfrm>
            <a:off x="628666" y="3732133"/>
            <a:ext cx="10945216" cy="369332"/>
          </a:xfrm>
          <a:prstGeom prst="rect">
            <a:avLst/>
          </a:prstGeom>
        </p:spPr>
        <p:txBody>
          <a:bodyPr wrap="square">
            <a:spAutoFit/>
          </a:bodyPr>
          <a:lstStyle/>
          <a:p>
            <a:pPr marL="285750" indent="-285750">
              <a:buFont typeface="Arial" panose="020B0604020202020204" pitchFamily="34" charset="0"/>
              <a:buChar char="•"/>
            </a:pPr>
            <a:r>
              <a:rPr lang="en-US" dirty="0">
                <a:solidFill>
                  <a:schemeClr val="bg1"/>
                </a:solidFill>
              </a:rPr>
              <a:t>There must be exactly one transition function for every input symbol in </a:t>
            </a:r>
            <a:r>
              <a:rPr lang="en-US" dirty="0" smtClean="0">
                <a:solidFill>
                  <a:schemeClr val="bg1"/>
                </a:solidFill>
              </a:rPr>
              <a:t>Σ </a:t>
            </a:r>
            <a:r>
              <a:rPr lang="en-US" dirty="0">
                <a:solidFill>
                  <a:schemeClr val="bg1"/>
                </a:solidFill>
              </a:rPr>
              <a:t>from each state</a:t>
            </a:r>
            <a:endParaRPr lang="en-IN" dirty="0">
              <a:solidFill>
                <a:schemeClr val="bg1"/>
              </a:solidFill>
            </a:endParaRPr>
          </a:p>
        </p:txBody>
      </p:sp>
      <p:sp>
        <p:nvSpPr>
          <p:cNvPr id="7" name="Rectangle 6"/>
          <p:cNvSpPr/>
          <p:nvPr/>
        </p:nvSpPr>
        <p:spPr>
          <a:xfrm>
            <a:off x="628666" y="4293096"/>
            <a:ext cx="5191421" cy="369332"/>
          </a:xfrm>
          <a:prstGeom prst="rect">
            <a:avLst/>
          </a:prstGeom>
        </p:spPr>
        <p:txBody>
          <a:bodyPr wrap="none">
            <a:spAutoFit/>
          </a:bodyPr>
          <a:lstStyle/>
          <a:p>
            <a:pPr marL="285750" indent="-285750">
              <a:buFont typeface="Arial" panose="020B0604020202020204" pitchFamily="34" charset="0"/>
              <a:buChar char="•"/>
            </a:pPr>
            <a:r>
              <a:rPr lang="en-US" dirty="0">
                <a:solidFill>
                  <a:schemeClr val="bg1"/>
                </a:solidFill>
              </a:rPr>
              <a:t>DFAs can be represented by diagrams of this form:</a:t>
            </a:r>
            <a:endParaRPr lang="en-IN" dirty="0">
              <a:solidFill>
                <a:schemeClr val="bg1"/>
              </a:solidFill>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384032" y="4477762"/>
            <a:ext cx="2648320" cy="1848108"/>
          </a:xfrm>
          <a:prstGeom prst="rect">
            <a:avLst/>
          </a:prstGeom>
        </p:spPr>
      </p:pic>
    </p:spTree>
    <p:extLst>
      <p:ext uri="{BB962C8B-B14F-4D97-AF65-F5344CB8AC3E}">
        <p14:creationId xmlns:p14="http://schemas.microsoft.com/office/powerpoint/2010/main" val="542896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2215991"/>
          </a:xfrm>
        </p:spPr>
        <p:txBody>
          <a:bodyPr/>
          <a:lstStyle/>
          <a:p>
            <a:pPr marL="285750" indent="-285750" algn="just">
              <a:buFont typeface="Arial" panose="020B0604020202020204" pitchFamily="34" charset="0"/>
              <a:buChar char="•"/>
            </a:pPr>
            <a:r>
              <a:rPr lang="en-US" dirty="0">
                <a:solidFill>
                  <a:schemeClr val="bg1"/>
                </a:solidFill>
              </a:rPr>
              <a:t>Write a description of the DFA </a:t>
            </a:r>
            <a:r>
              <a:rPr lang="en-US" dirty="0" smtClean="0">
                <a:solidFill>
                  <a:schemeClr val="bg1"/>
                </a:solidFill>
              </a:rPr>
              <a:t>shown. </a:t>
            </a:r>
            <a:r>
              <a:rPr lang="en-US" dirty="0">
                <a:solidFill>
                  <a:schemeClr val="bg1"/>
                </a:solidFill>
              </a:rPr>
              <a:t>Describe in words what it does</a:t>
            </a:r>
            <a:r>
              <a:rPr lang="en-US" dirty="0" smtClean="0">
                <a:solidFill>
                  <a:schemeClr val="bg1"/>
                </a:solidFill>
              </a:rPr>
              <a:t>.</a:t>
            </a:r>
          </a:p>
          <a:p>
            <a:pPr marL="285750" indent="-285750" algn="just">
              <a:buFont typeface="Arial" panose="020B0604020202020204" pitchFamily="34" charset="0"/>
              <a:buChar char="•"/>
            </a:pPr>
            <a:endParaRPr lang="en-US" dirty="0">
              <a:solidFill>
                <a:schemeClr val="bg1"/>
              </a:solidFill>
            </a:endParaRPr>
          </a:p>
          <a:p>
            <a:pPr marL="285750" indent="-285750" algn="just">
              <a:buFont typeface="Arial" panose="020B0604020202020204" pitchFamily="34" charset="0"/>
              <a:buChar char="•"/>
            </a:pPr>
            <a:r>
              <a:rPr lang="en-US" dirty="0">
                <a:solidFill>
                  <a:schemeClr val="bg1"/>
                </a:solidFill>
              </a:rPr>
              <a:t>Q={s </a:t>
            </a:r>
            <a:r>
              <a:rPr lang="en-US" dirty="0" smtClean="0">
                <a:solidFill>
                  <a:schemeClr val="bg1"/>
                </a:solidFill>
              </a:rPr>
              <a:t>1,s 2}</a:t>
            </a:r>
            <a:endParaRPr lang="en-US" dirty="0">
              <a:solidFill>
                <a:schemeClr val="bg1"/>
              </a:solidFill>
            </a:endParaRPr>
          </a:p>
          <a:p>
            <a:pPr marL="285750" indent="-285750" algn="just">
              <a:buFont typeface="Arial" panose="020B0604020202020204" pitchFamily="34" charset="0"/>
              <a:buChar char="•"/>
            </a:pPr>
            <a:r>
              <a:rPr lang="en-US" dirty="0" smtClean="0">
                <a:solidFill>
                  <a:schemeClr val="bg1"/>
                </a:solidFill>
              </a:rPr>
              <a:t>Σ={0,1}</a:t>
            </a:r>
          </a:p>
          <a:p>
            <a:pPr marL="285750" indent="-285750" algn="just">
              <a:buFont typeface="Arial" panose="020B0604020202020204" pitchFamily="34" charset="0"/>
              <a:buChar char="•"/>
            </a:pPr>
            <a:r>
              <a:rPr lang="en-IN" i="1" dirty="0" smtClean="0">
                <a:solidFill>
                  <a:schemeClr val="bg1"/>
                </a:solidFill>
              </a:rPr>
              <a:t>q</a:t>
            </a:r>
            <a:r>
              <a:rPr lang="en-IN" dirty="0" smtClean="0">
                <a:solidFill>
                  <a:schemeClr val="bg1"/>
                </a:solidFill>
              </a:rPr>
              <a:t>0</a:t>
            </a:r>
            <a:r>
              <a:rPr lang="en-IN" dirty="0">
                <a:solidFill>
                  <a:schemeClr val="bg1"/>
                </a:solidFill>
              </a:rPr>
              <a:t>​=</a:t>
            </a:r>
            <a:r>
              <a:rPr lang="en-IN" i="1" dirty="0" smtClean="0">
                <a:solidFill>
                  <a:schemeClr val="bg1"/>
                </a:solidFill>
              </a:rPr>
              <a:t>s</a:t>
            </a:r>
            <a:r>
              <a:rPr lang="en-IN" dirty="0" smtClean="0">
                <a:solidFill>
                  <a:schemeClr val="bg1"/>
                </a:solidFill>
              </a:rPr>
              <a:t>1​</a:t>
            </a:r>
          </a:p>
          <a:p>
            <a:pPr marL="285750" indent="-285750" algn="just">
              <a:buFont typeface="Arial" panose="020B0604020202020204" pitchFamily="34" charset="0"/>
              <a:buChar char="•"/>
            </a:pPr>
            <a:r>
              <a:rPr lang="en-IN" dirty="0">
                <a:solidFill>
                  <a:schemeClr val="bg1"/>
                </a:solidFill>
              </a:rPr>
              <a:t>F=s1</a:t>
            </a:r>
            <a:endParaRPr lang="en-IN" dirty="0" smtClean="0">
              <a:solidFill>
                <a:schemeClr val="bg1"/>
              </a:solidFill>
            </a:endParaRPr>
          </a:p>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a:solidFill>
                  <a:srgbClr val="FFFF00"/>
                </a:solidFill>
              </a:rPr>
              <a:t>Deterministic Finite Automata</a:t>
            </a:r>
            <a:endParaRPr sz="4000" b="1" dirty="0">
              <a:solidFill>
                <a:srgbClr val="FFFF00"/>
              </a:solidFill>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434635" y="1542848"/>
            <a:ext cx="3590249" cy="2505425"/>
          </a:xfrm>
          <a:prstGeom prst="rect">
            <a:avLst/>
          </a:prstGeom>
        </p:spPr>
      </p:pic>
      <p:pic>
        <p:nvPicPr>
          <p:cNvPr id="6" name="Picture 5"/>
          <p:cNvPicPr>
            <a:picLocks noChangeAspect="1"/>
          </p:cNvPicPr>
          <p:nvPr/>
        </p:nvPicPr>
        <p:blipFill>
          <a:blip r:embed="rId4"/>
          <a:stretch>
            <a:fillRect/>
          </a:stretch>
        </p:blipFill>
        <p:spPr>
          <a:xfrm>
            <a:off x="8112224" y="1542848"/>
            <a:ext cx="3086531" cy="2505425"/>
          </a:xfrm>
          <a:prstGeom prst="rect">
            <a:avLst/>
          </a:prstGeom>
        </p:spPr>
      </p:pic>
      <p:sp>
        <p:nvSpPr>
          <p:cNvPr id="13" name="Rectangle 12"/>
          <p:cNvSpPr/>
          <p:nvPr/>
        </p:nvSpPr>
        <p:spPr>
          <a:xfrm>
            <a:off x="551384" y="4516383"/>
            <a:ext cx="10729192" cy="738664"/>
          </a:xfrm>
          <a:prstGeom prst="rect">
            <a:avLst/>
          </a:prstGeom>
        </p:spPr>
        <p:txBody>
          <a:bodyPr wrap="square">
            <a:spAutoFit/>
          </a:bodyPr>
          <a:lstStyle/>
          <a:p>
            <a:r>
              <a:rPr lang="en-US" sz="1400" dirty="0">
                <a:solidFill>
                  <a:srgbClr val="FFFF00"/>
                </a:solidFill>
                <a:latin typeface="CoFo Brilliant"/>
              </a:rPr>
              <a:t>This DFA recognizes all strings that have an even number of 0’s (and any number of 1’s). This means that if you run any input string that has an even number of 0’s, the string will finish in the accepting state. If you run a string with an odd number of 0’s, the string will finish in </a:t>
            </a:r>
            <a:r>
              <a:rPr lang="en-US" sz="1400" dirty="0" smtClean="0">
                <a:solidFill>
                  <a:srgbClr val="FFFF00"/>
                </a:solidFill>
                <a:latin typeface="KaTeX_Main"/>
              </a:rPr>
              <a:t>s2</a:t>
            </a:r>
            <a:r>
              <a:rPr lang="en-US" sz="1400" dirty="0" smtClean="0">
                <a:solidFill>
                  <a:srgbClr val="FFFF00"/>
                </a:solidFill>
                <a:latin typeface="CoFo Brilliant"/>
              </a:rPr>
              <a:t>, </a:t>
            </a:r>
            <a:r>
              <a:rPr lang="en-US" sz="1400" dirty="0">
                <a:solidFill>
                  <a:srgbClr val="FFFF00"/>
                </a:solidFill>
                <a:latin typeface="CoFo Brilliant"/>
              </a:rPr>
              <a:t>which is not an accepting state.</a:t>
            </a:r>
            <a:endParaRPr lang="en-IN" sz="1400" dirty="0">
              <a:solidFill>
                <a:srgbClr val="FFFF00"/>
              </a:solidFill>
            </a:endParaRPr>
          </a:p>
        </p:txBody>
      </p:sp>
    </p:spTree>
    <p:extLst>
      <p:ext uri="{BB962C8B-B14F-4D97-AF65-F5344CB8AC3E}">
        <p14:creationId xmlns:p14="http://schemas.microsoft.com/office/powerpoint/2010/main" val="24610913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a:solidFill>
                  <a:srgbClr val="FFFF00"/>
                </a:solidFill>
              </a:rPr>
              <a:t>Deterministic Finite Automata</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479376" y="2276872"/>
            <a:ext cx="2784696" cy="2223204"/>
          </a:xfrm>
          <a:prstGeom prst="rect">
            <a:avLst/>
          </a:prstGeom>
        </p:spPr>
      </p:pic>
      <p:sp>
        <p:nvSpPr>
          <p:cNvPr id="5" name="Rectangle 4"/>
          <p:cNvSpPr/>
          <p:nvPr/>
        </p:nvSpPr>
        <p:spPr>
          <a:xfrm>
            <a:off x="373619" y="1335417"/>
            <a:ext cx="5506357" cy="523220"/>
          </a:xfrm>
          <a:prstGeom prst="rect">
            <a:avLst/>
          </a:prstGeom>
        </p:spPr>
        <p:txBody>
          <a:bodyPr wrap="square">
            <a:spAutoFit/>
          </a:bodyPr>
          <a:lstStyle/>
          <a:p>
            <a:r>
              <a:rPr lang="en-US" sz="1400" dirty="0" smtClean="0">
                <a:solidFill>
                  <a:schemeClr val="bg1">
                    <a:lumMod val="95000"/>
                  </a:schemeClr>
                </a:solidFill>
                <a:latin typeface="CoFo Brilliant"/>
              </a:rPr>
              <a:t>Q.1 What </a:t>
            </a:r>
            <a:r>
              <a:rPr lang="en-US" sz="1400" dirty="0">
                <a:solidFill>
                  <a:schemeClr val="bg1">
                    <a:lumMod val="95000"/>
                  </a:schemeClr>
                </a:solidFill>
                <a:latin typeface="CoFo Brilliant"/>
              </a:rPr>
              <a:t>string cannot be generated by the finite state machine below?</a:t>
            </a:r>
            <a:endParaRPr lang="en-IN" sz="1400" dirty="0">
              <a:solidFill>
                <a:schemeClr val="bg1">
                  <a:lumMod val="95000"/>
                </a:schemeClr>
              </a:solidFill>
            </a:endParaRPr>
          </a:p>
        </p:txBody>
      </p:sp>
      <p:sp>
        <p:nvSpPr>
          <p:cNvPr id="7" name="Rectangle 6"/>
          <p:cNvSpPr/>
          <p:nvPr/>
        </p:nvSpPr>
        <p:spPr>
          <a:xfrm>
            <a:off x="695400" y="4869160"/>
            <a:ext cx="1895872" cy="1200329"/>
          </a:xfrm>
          <a:prstGeom prst="rect">
            <a:avLst/>
          </a:prstGeom>
        </p:spPr>
        <p:txBody>
          <a:bodyPr wrap="square">
            <a:spAutoFit/>
          </a:bodyPr>
          <a:lstStyle/>
          <a:p>
            <a:r>
              <a:rPr lang="en-IN" dirty="0" smtClean="0">
                <a:solidFill>
                  <a:srgbClr val="FFFF00"/>
                </a:solidFill>
                <a:latin typeface="CoFo Brilliant"/>
              </a:rPr>
              <a:t>1) </a:t>
            </a:r>
            <a:r>
              <a:rPr lang="en-IN" dirty="0" err="1" smtClean="0">
                <a:solidFill>
                  <a:srgbClr val="FFFF00"/>
                </a:solidFill>
                <a:latin typeface="CoFo Brilliant"/>
              </a:rPr>
              <a:t>abacdaac</a:t>
            </a:r>
            <a:endParaRPr lang="en-IN" dirty="0" smtClean="0">
              <a:solidFill>
                <a:srgbClr val="FFFF00"/>
              </a:solidFill>
              <a:latin typeface="CoFo Brilliant"/>
            </a:endParaRPr>
          </a:p>
          <a:p>
            <a:r>
              <a:rPr lang="en-US" dirty="0" smtClean="0">
                <a:solidFill>
                  <a:srgbClr val="FFFF00"/>
                </a:solidFill>
                <a:latin typeface="CoFo Brilliant"/>
              </a:rPr>
              <a:t>2) </a:t>
            </a:r>
            <a:r>
              <a:rPr lang="en-US" dirty="0" err="1" smtClean="0">
                <a:solidFill>
                  <a:srgbClr val="FFFF00"/>
                </a:solidFill>
                <a:latin typeface="CoFo Brilliant"/>
              </a:rPr>
              <a:t>abac</a:t>
            </a:r>
            <a:endParaRPr lang="en-US" dirty="0" smtClean="0">
              <a:solidFill>
                <a:srgbClr val="FFFF00"/>
              </a:solidFill>
              <a:latin typeface="CoFo Brilliant"/>
            </a:endParaRPr>
          </a:p>
          <a:p>
            <a:r>
              <a:rPr lang="en-US" dirty="0" smtClean="0">
                <a:solidFill>
                  <a:srgbClr val="FFFF00"/>
                </a:solidFill>
              </a:rPr>
              <a:t>3) </a:t>
            </a:r>
            <a:r>
              <a:rPr lang="en-US" dirty="0" err="1" smtClean="0">
                <a:solidFill>
                  <a:srgbClr val="FFFF00"/>
                </a:solidFill>
              </a:rPr>
              <a:t>aaaaac</a:t>
            </a:r>
            <a:endParaRPr lang="en-US" dirty="0" smtClean="0">
              <a:solidFill>
                <a:srgbClr val="FFFF00"/>
              </a:solidFill>
            </a:endParaRPr>
          </a:p>
          <a:p>
            <a:r>
              <a:rPr lang="en-US" dirty="0" smtClean="0">
                <a:solidFill>
                  <a:srgbClr val="FFFF00"/>
                </a:solidFill>
              </a:rPr>
              <a:t>4) </a:t>
            </a:r>
            <a:r>
              <a:rPr lang="en-US" dirty="0" err="1" smtClean="0">
                <a:solidFill>
                  <a:srgbClr val="FFFF00"/>
                </a:solidFill>
              </a:rPr>
              <a:t>aaaacd</a:t>
            </a:r>
            <a:endParaRPr lang="en-IN" dirty="0">
              <a:solidFill>
                <a:srgbClr val="FFFF00"/>
              </a:solidFill>
            </a:endParaRPr>
          </a:p>
        </p:txBody>
      </p:sp>
      <p:sp>
        <p:nvSpPr>
          <p:cNvPr id="9" name="Rectangle 8"/>
          <p:cNvSpPr/>
          <p:nvPr/>
        </p:nvSpPr>
        <p:spPr>
          <a:xfrm>
            <a:off x="6456040" y="1335417"/>
            <a:ext cx="5384721" cy="523220"/>
          </a:xfrm>
          <a:prstGeom prst="rect">
            <a:avLst/>
          </a:prstGeom>
        </p:spPr>
        <p:txBody>
          <a:bodyPr wrap="square">
            <a:spAutoFit/>
          </a:bodyPr>
          <a:lstStyle/>
          <a:p>
            <a:r>
              <a:rPr lang="en-US" sz="1400" dirty="0" smtClean="0">
                <a:solidFill>
                  <a:schemeClr val="bg1">
                    <a:lumMod val="95000"/>
                  </a:schemeClr>
                </a:solidFill>
                <a:latin typeface="CoFo Brilliant"/>
              </a:rPr>
              <a:t>Q.2 Draw </a:t>
            </a:r>
            <a:r>
              <a:rPr lang="en-US" sz="1400" dirty="0">
                <a:solidFill>
                  <a:schemeClr val="bg1">
                    <a:lumMod val="95000"/>
                  </a:schemeClr>
                </a:solidFill>
                <a:latin typeface="CoFo Brilliant"/>
              </a:rPr>
              <a:t>a diagram for a DFA that recognizes the following language: The language of all strings that end with a 1.</a:t>
            </a:r>
            <a:endParaRPr lang="en-IN" sz="1400" dirty="0">
              <a:solidFill>
                <a:schemeClr val="bg1">
                  <a:lumMod val="95000"/>
                </a:schemeClr>
              </a:solidFill>
              <a:latin typeface="CoFo Brilliant"/>
            </a:endParaRPr>
          </a:p>
        </p:txBody>
      </p:sp>
    </p:spTree>
    <p:extLst>
      <p:ext uri="{BB962C8B-B14F-4D97-AF65-F5344CB8AC3E}">
        <p14:creationId xmlns:p14="http://schemas.microsoft.com/office/powerpoint/2010/main" val="439098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a:solidFill>
                  <a:srgbClr val="FFFF00"/>
                </a:solidFill>
              </a:rPr>
              <a:t>Deterministic Finite Automata</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479376" y="2276872"/>
            <a:ext cx="2784696" cy="2223204"/>
          </a:xfrm>
          <a:prstGeom prst="rect">
            <a:avLst/>
          </a:prstGeom>
        </p:spPr>
      </p:pic>
      <p:sp>
        <p:nvSpPr>
          <p:cNvPr id="5" name="Rectangle 4"/>
          <p:cNvSpPr/>
          <p:nvPr/>
        </p:nvSpPr>
        <p:spPr>
          <a:xfrm>
            <a:off x="373619" y="1335417"/>
            <a:ext cx="5506357" cy="523220"/>
          </a:xfrm>
          <a:prstGeom prst="rect">
            <a:avLst/>
          </a:prstGeom>
        </p:spPr>
        <p:txBody>
          <a:bodyPr wrap="square">
            <a:spAutoFit/>
          </a:bodyPr>
          <a:lstStyle/>
          <a:p>
            <a:r>
              <a:rPr lang="en-US" sz="1400" dirty="0" smtClean="0">
                <a:solidFill>
                  <a:schemeClr val="bg1">
                    <a:lumMod val="95000"/>
                  </a:schemeClr>
                </a:solidFill>
                <a:latin typeface="CoFo Brilliant"/>
              </a:rPr>
              <a:t>Q.1 What </a:t>
            </a:r>
            <a:r>
              <a:rPr lang="en-US" sz="1400" dirty="0">
                <a:solidFill>
                  <a:schemeClr val="bg1">
                    <a:lumMod val="95000"/>
                  </a:schemeClr>
                </a:solidFill>
                <a:latin typeface="CoFo Brilliant"/>
              </a:rPr>
              <a:t>string cannot be generated by the finite state machine below?</a:t>
            </a:r>
            <a:endParaRPr lang="en-IN" sz="1400" dirty="0">
              <a:solidFill>
                <a:schemeClr val="bg1">
                  <a:lumMod val="95000"/>
                </a:schemeClr>
              </a:solidFill>
            </a:endParaRPr>
          </a:p>
        </p:txBody>
      </p:sp>
      <p:sp>
        <p:nvSpPr>
          <p:cNvPr id="7" name="Rectangle 6"/>
          <p:cNvSpPr/>
          <p:nvPr/>
        </p:nvSpPr>
        <p:spPr>
          <a:xfrm>
            <a:off x="695400" y="4869160"/>
            <a:ext cx="1895872" cy="1200329"/>
          </a:xfrm>
          <a:prstGeom prst="rect">
            <a:avLst/>
          </a:prstGeom>
        </p:spPr>
        <p:txBody>
          <a:bodyPr wrap="square">
            <a:spAutoFit/>
          </a:bodyPr>
          <a:lstStyle/>
          <a:p>
            <a:r>
              <a:rPr lang="en-IN" dirty="0" smtClean="0">
                <a:solidFill>
                  <a:srgbClr val="FFFF00"/>
                </a:solidFill>
                <a:latin typeface="CoFo Brilliant"/>
              </a:rPr>
              <a:t>1) </a:t>
            </a:r>
            <a:r>
              <a:rPr lang="en-IN" dirty="0" err="1" smtClean="0">
                <a:solidFill>
                  <a:srgbClr val="FFFF00"/>
                </a:solidFill>
                <a:latin typeface="CoFo Brilliant"/>
              </a:rPr>
              <a:t>abacdaac</a:t>
            </a:r>
            <a:endParaRPr lang="en-IN" dirty="0" smtClean="0">
              <a:solidFill>
                <a:srgbClr val="FFFF00"/>
              </a:solidFill>
              <a:latin typeface="CoFo Brilliant"/>
            </a:endParaRPr>
          </a:p>
          <a:p>
            <a:r>
              <a:rPr lang="en-US" dirty="0" smtClean="0">
                <a:solidFill>
                  <a:srgbClr val="FFFF00"/>
                </a:solidFill>
                <a:latin typeface="CoFo Brilliant"/>
              </a:rPr>
              <a:t>2) </a:t>
            </a:r>
            <a:r>
              <a:rPr lang="en-US" dirty="0" err="1" smtClean="0">
                <a:solidFill>
                  <a:srgbClr val="FFFF00"/>
                </a:solidFill>
                <a:latin typeface="CoFo Brilliant"/>
              </a:rPr>
              <a:t>abac</a:t>
            </a:r>
            <a:endParaRPr lang="en-US" dirty="0" smtClean="0">
              <a:solidFill>
                <a:srgbClr val="FFFF00"/>
              </a:solidFill>
              <a:latin typeface="CoFo Brilliant"/>
            </a:endParaRPr>
          </a:p>
          <a:p>
            <a:r>
              <a:rPr lang="en-US" dirty="0" smtClean="0">
                <a:solidFill>
                  <a:srgbClr val="FFFF00"/>
                </a:solidFill>
              </a:rPr>
              <a:t>3) </a:t>
            </a:r>
            <a:r>
              <a:rPr lang="en-US" dirty="0" err="1" smtClean="0">
                <a:solidFill>
                  <a:srgbClr val="FFFF00"/>
                </a:solidFill>
              </a:rPr>
              <a:t>aaaaac</a:t>
            </a:r>
            <a:endParaRPr lang="en-US" dirty="0" smtClean="0">
              <a:solidFill>
                <a:srgbClr val="FFFF00"/>
              </a:solidFill>
            </a:endParaRPr>
          </a:p>
          <a:p>
            <a:r>
              <a:rPr lang="en-US" dirty="0" smtClean="0">
                <a:solidFill>
                  <a:srgbClr val="FFFF00"/>
                </a:solidFill>
              </a:rPr>
              <a:t>4) </a:t>
            </a:r>
            <a:r>
              <a:rPr lang="en-US" dirty="0" err="1" smtClean="0">
                <a:solidFill>
                  <a:srgbClr val="FFFF00"/>
                </a:solidFill>
              </a:rPr>
              <a:t>aaaacd</a:t>
            </a:r>
            <a:endParaRPr lang="en-IN" dirty="0">
              <a:solidFill>
                <a:srgbClr val="FFFF00"/>
              </a:solidFill>
            </a:endParaRPr>
          </a:p>
        </p:txBody>
      </p:sp>
      <p:sp>
        <p:nvSpPr>
          <p:cNvPr id="9" name="Rectangle 8"/>
          <p:cNvSpPr/>
          <p:nvPr/>
        </p:nvSpPr>
        <p:spPr>
          <a:xfrm>
            <a:off x="6456040" y="1335417"/>
            <a:ext cx="5384721" cy="523220"/>
          </a:xfrm>
          <a:prstGeom prst="rect">
            <a:avLst/>
          </a:prstGeom>
        </p:spPr>
        <p:txBody>
          <a:bodyPr wrap="square">
            <a:spAutoFit/>
          </a:bodyPr>
          <a:lstStyle/>
          <a:p>
            <a:r>
              <a:rPr lang="en-US" sz="1400" dirty="0" smtClean="0">
                <a:solidFill>
                  <a:schemeClr val="bg1">
                    <a:lumMod val="95000"/>
                  </a:schemeClr>
                </a:solidFill>
                <a:latin typeface="CoFo Brilliant"/>
              </a:rPr>
              <a:t>Q.2 Draw </a:t>
            </a:r>
            <a:r>
              <a:rPr lang="en-US" sz="1400" dirty="0">
                <a:solidFill>
                  <a:schemeClr val="bg1">
                    <a:lumMod val="95000"/>
                  </a:schemeClr>
                </a:solidFill>
                <a:latin typeface="CoFo Brilliant"/>
              </a:rPr>
              <a:t>a diagram for a DFA that recognizes the following language: The language of all strings that end with a 1.</a:t>
            </a:r>
            <a:endParaRPr lang="en-IN" sz="1400" dirty="0">
              <a:solidFill>
                <a:schemeClr val="bg1">
                  <a:lumMod val="95000"/>
                </a:schemeClr>
              </a:solidFill>
              <a:latin typeface="CoFo Brilliant"/>
            </a:endParaRPr>
          </a:p>
        </p:txBody>
      </p:sp>
      <p:pic>
        <p:nvPicPr>
          <p:cNvPr id="6" name="Picture 5"/>
          <p:cNvPicPr>
            <a:picLocks noChangeAspect="1"/>
          </p:cNvPicPr>
          <p:nvPr/>
        </p:nvPicPr>
        <p:blipFill>
          <a:blip r:embed="rId3"/>
          <a:stretch>
            <a:fillRect/>
          </a:stretch>
        </p:blipFill>
        <p:spPr>
          <a:xfrm>
            <a:off x="7464152" y="2394797"/>
            <a:ext cx="3105548" cy="1728192"/>
          </a:xfrm>
          <a:prstGeom prst="rect">
            <a:avLst/>
          </a:prstGeom>
        </p:spPr>
      </p:pic>
      <p:sp>
        <p:nvSpPr>
          <p:cNvPr id="8" name="Rectangle 7"/>
          <p:cNvSpPr/>
          <p:nvPr/>
        </p:nvSpPr>
        <p:spPr>
          <a:xfrm>
            <a:off x="8267357" y="4315410"/>
            <a:ext cx="1762085" cy="369332"/>
          </a:xfrm>
          <a:prstGeom prst="rect">
            <a:avLst/>
          </a:prstGeom>
        </p:spPr>
        <p:txBody>
          <a:bodyPr wrap="none">
            <a:spAutoFit/>
          </a:bodyPr>
          <a:lstStyle/>
          <a:p>
            <a:r>
              <a:rPr lang="en-IN" dirty="0" smtClean="0">
                <a:solidFill>
                  <a:srgbClr val="FFFF00"/>
                </a:solidFill>
                <a:latin typeface="CoFo Brilliant"/>
              </a:rPr>
              <a:t>Correct Answer</a:t>
            </a:r>
            <a:endParaRPr lang="en-IN" dirty="0"/>
          </a:p>
        </p:txBody>
      </p:sp>
    </p:spTree>
    <p:extLst>
      <p:ext uri="{BB962C8B-B14F-4D97-AF65-F5344CB8AC3E}">
        <p14:creationId xmlns:p14="http://schemas.microsoft.com/office/powerpoint/2010/main" val="217786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66" y="1700808"/>
            <a:ext cx="10945216" cy="2215991"/>
          </a:xfrm>
        </p:spPr>
        <p:txBody>
          <a:bodyPr/>
          <a:lstStyle/>
          <a:p>
            <a:pPr marL="285750" indent="-285750" algn="just">
              <a:buFont typeface="Arial" panose="020B0604020202020204" pitchFamily="34" charset="0"/>
              <a:buChar char="•"/>
            </a:pPr>
            <a:r>
              <a:rPr lang="en-US" dirty="0">
                <a:solidFill>
                  <a:schemeClr val="bg1"/>
                </a:solidFill>
              </a:rPr>
              <a:t>A </a:t>
            </a:r>
            <a:r>
              <a:rPr lang="en-US" dirty="0" smtClean="0">
                <a:solidFill>
                  <a:schemeClr val="bg1"/>
                </a:solidFill>
              </a:rPr>
              <a:t>Non deterministic </a:t>
            </a:r>
            <a:r>
              <a:rPr lang="en-US" dirty="0">
                <a:solidFill>
                  <a:schemeClr val="bg1"/>
                </a:solidFill>
              </a:rPr>
              <a:t>finite automaton </a:t>
            </a:r>
            <a:r>
              <a:rPr lang="en-US" dirty="0" smtClean="0">
                <a:solidFill>
                  <a:schemeClr val="bg1"/>
                </a:solidFill>
              </a:rPr>
              <a:t>(NFA</a:t>
            </a:r>
            <a:r>
              <a:rPr lang="en-US" dirty="0">
                <a:solidFill>
                  <a:schemeClr val="bg1"/>
                </a:solidFill>
              </a:rPr>
              <a:t>) is described by a five-element tuple: </a:t>
            </a:r>
            <a:r>
              <a:rPr lang="en-US" dirty="0" smtClean="0">
                <a:solidFill>
                  <a:schemeClr val="bg1"/>
                </a:solidFill>
              </a:rPr>
              <a:t> (Q,Σ,δ,q0,F)</a:t>
            </a:r>
          </a:p>
          <a:p>
            <a:pPr marL="285750" indent="-285750" algn="just">
              <a:buFont typeface="Arial" panose="020B0604020202020204" pitchFamily="34" charset="0"/>
              <a:buChar char="•"/>
            </a:pPr>
            <a:endParaRPr lang="en-US" dirty="0">
              <a:solidFill>
                <a:schemeClr val="bg1"/>
              </a:solidFill>
            </a:endParaRPr>
          </a:p>
          <a:p>
            <a:pPr lvl="1" algn="just"/>
            <a:r>
              <a:rPr lang="en-US" dirty="0">
                <a:solidFill>
                  <a:schemeClr val="bg1"/>
                </a:solidFill>
              </a:rPr>
              <a:t>Q = a finite set of </a:t>
            </a:r>
            <a:r>
              <a:rPr lang="en-US" dirty="0" smtClean="0">
                <a:solidFill>
                  <a:schemeClr val="bg1"/>
                </a:solidFill>
              </a:rPr>
              <a:t>states</a:t>
            </a:r>
            <a:endParaRPr lang="en-US" dirty="0">
              <a:solidFill>
                <a:schemeClr val="bg1"/>
              </a:solidFill>
            </a:endParaRPr>
          </a:p>
          <a:p>
            <a:pPr lvl="1" algn="just"/>
            <a:r>
              <a:rPr lang="en-US" dirty="0" smtClean="0">
                <a:solidFill>
                  <a:schemeClr val="bg1"/>
                </a:solidFill>
              </a:rPr>
              <a:t>Σ </a:t>
            </a:r>
            <a:r>
              <a:rPr lang="en-US" dirty="0">
                <a:solidFill>
                  <a:schemeClr val="bg1"/>
                </a:solidFill>
              </a:rPr>
              <a:t>= a finite, nonempty input </a:t>
            </a:r>
            <a:r>
              <a:rPr lang="en-US" dirty="0" smtClean="0">
                <a:solidFill>
                  <a:schemeClr val="bg1"/>
                </a:solidFill>
              </a:rPr>
              <a:t>alphabet</a:t>
            </a:r>
          </a:p>
          <a:p>
            <a:pPr lvl="1" algn="just"/>
            <a:r>
              <a:rPr lang="en-US" dirty="0" smtClean="0">
                <a:solidFill>
                  <a:schemeClr val="bg1"/>
                </a:solidFill>
              </a:rPr>
              <a:t>δ </a:t>
            </a:r>
            <a:r>
              <a:rPr lang="en-US" dirty="0">
                <a:solidFill>
                  <a:schemeClr val="bg1"/>
                </a:solidFill>
              </a:rPr>
              <a:t>= a series of transition </a:t>
            </a:r>
            <a:r>
              <a:rPr lang="en-US" dirty="0" smtClean="0">
                <a:solidFill>
                  <a:schemeClr val="bg1"/>
                </a:solidFill>
              </a:rPr>
              <a:t>functions</a:t>
            </a:r>
          </a:p>
          <a:p>
            <a:pPr lvl="1" algn="just"/>
            <a:r>
              <a:rPr lang="en-US" dirty="0">
                <a:solidFill>
                  <a:schemeClr val="bg1"/>
                </a:solidFill>
              </a:rPr>
              <a:t>q</a:t>
            </a:r>
            <a:r>
              <a:rPr lang="en-US" dirty="0" smtClean="0">
                <a:solidFill>
                  <a:schemeClr val="bg1"/>
                </a:solidFill>
              </a:rPr>
              <a:t>0 = </a:t>
            </a:r>
            <a:r>
              <a:rPr lang="en-US" dirty="0">
                <a:solidFill>
                  <a:schemeClr val="bg1"/>
                </a:solidFill>
              </a:rPr>
              <a:t>the starting </a:t>
            </a:r>
            <a:r>
              <a:rPr lang="en-US" dirty="0" smtClean="0">
                <a:solidFill>
                  <a:schemeClr val="bg1"/>
                </a:solidFill>
              </a:rPr>
              <a:t>state</a:t>
            </a:r>
          </a:p>
          <a:p>
            <a:pPr lvl="1" algn="just"/>
            <a:r>
              <a:rPr lang="en-US" dirty="0" smtClean="0">
                <a:solidFill>
                  <a:schemeClr val="bg1"/>
                </a:solidFill>
              </a:rPr>
              <a:t>F </a:t>
            </a:r>
            <a:r>
              <a:rPr lang="en-US" dirty="0">
                <a:solidFill>
                  <a:schemeClr val="bg1"/>
                </a:solidFill>
              </a:rPr>
              <a:t>= the set of accepting </a:t>
            </a:r>
            <a:r>
              <a:rPr lang="en-US" dirty="0" smtClean="0">
                <a:solidFill>
                  <a:schemeClr val="bg1"/>
                </a:solidFill>
              </a:rPr>
              <a:t>states</a:t>
            </a:r>
          </a:p>
          <a:p>
            <a:pPr lvl="1" algn="just"/>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3600" b="1" dirty="0" smtClean="0">
                <a:solidFill>
                  <a:schemeClr val="bg1"/>
                </a:solidFill>
              </a:rPr>
              <a:t>Finite State Machines </a:t>
            </a:r>
            <a:r>
              <a:rPr lang="en-US" sz="3600" b="1" dirty="0">
                <a:solidFill>
                  <a:schemeClr val="bg1"/>
                </a:solidFill>
              </a:rPr>
              <a:t>– </a:t>
            </a:r>
            <a:r>
              <a:rPr lang="en-US" sz="3600" b="1" dirty="0" smtClean="0">
                <a:solidFill>
                  <a:srgbClr val="FFFF00"/>
                </a:solidFill>
              </a:rPr>
              <a:t>Non</a:t>
            </a:r>
            <a:r>
              <a:rPr lang="en-US" sz="3600" b="1" dirty="0" smtClean="0">
                <a:solidFill>
                  <a:schemeClr val="bg1"/>
                </a:solidFill>
              </a:rPr>
              <a:t> </a:t>
            </a:r>
            <a:r>
              <a:rPr lang="en-US" sz="3600" b="1" dirty="0" smtClean="0">
                <a:solidFill>
                  <a:srgbClr val="FFFF00"/>
                </a:solidFill>
              </a:rPr>
              <a:t>Deterministic </a:t>
            </a:r>
            <a:r>
              <a:rPr lang="en-US" sz="3600" b="1" dirty="0">
                <a:solidFill>
                  <a:srgbClr val="FFFF00"/>
                </a:solidFill>
              </a:rPr>
              <a:t>Finite Automata</a:t>
            </a:r>
            <a:endParaRPr sz="3600" b="1" dirty="0">
              <a:solidFill>
                <a:srgbClr val="FFFF00"/>
              </a:solidFill>
            </a:endParaRPr>
          </a:p>
        </p:txBody>
      </p:sp>
      <p:sp>
        <p:nvSpPr>
          <p:cNvPr id="5" name="Rectangle 4"/>
          <p:cNvSpPr/>
          <p:nvPr/>
        </p:nvSpPr>
        <p:spPr>
          <a:xfrm>
            <a:off x="628666" y="3916799"/>
            <a:ext cx="10945216" cy="1200329"/>
          </a:xfrm>
          <a:prstGeom prst="rect">
            <a:avLst/>
          </a:prstGeom>
        </p:spPr>
        <p:txBody>
          <a:bodyPr wrap="square">
            <a:spAutoFit/>
          </a:bodyPr>
          <a:lstStyle/>
          <a:p>
            <a:pPr marL="285750" indent="-285750" algn="just">
              <a:buFont typeface="Arial" panose="020B0604020202020204" pitchFamily="34" charset="0"/>
              <a:buChar char="•"/>
            </a:pPr>
            <a:r>
              <a:rPr lang="en-US" dirty="0">
                <a:solidFill>
                  <a:schemeClr val="bg1"/>
                </a:solidFill>
              </a:rPr>
              <a:t>Unlike DFAs, </a:t>
            </a:r>
            <a:r>
              <a:rPr lang="en-US" dirty="0" smtClean="0">
                <a:solidFill>
                  <a:schemeClr val="bg1"/>
                </a:solidFill>
              </a:rPr>
              <a:t>NFAs </a:t>
            </a:r>
            <a:r>
              <a:rPr lang="en-US" dirty="0">
                <a:solidFill>
                  <a:schemeClr val="bg1"/>
                </a:solidFill>
              </a:rPr>
              <a:t>are not required to have transition functions for every symbol in </a:t>
            </a:r>
            <a:r>
              <a:rPr lang="en-US" dirty="0" smtClean="0">
                <a:solidFill>
                  <a:schemeClr val="bg1"/>
                </a:solidFill>
              </a:rPr>
              <a:t>Σ and </a:t>
            </a:r>
            <a:r>
              <a:rPr lang="en-US" dirty="0">
                <a:solidFill>
                  <a:schemeClr val="bg1"/>
                </a:solidFill>
              </a:rPr>
              <a:t>there can be multiple transition functions in the same state for the same symbol. Additionally, NDFAs can use null transitions, which are indicated by </a:t>
            </a:r>
            <a:r>
              <a:rPr lang="en-US" dirty="0" smtClean="0">
                <a:solidFill>
                  <a:schemeClr val="bg1"/>
                </a:solidFill>
              </a:rPr>
              <a:t>ϵ</a:t>
            </a:r>
            <a:r>
              <a:rPr lang="en-US" dirty="0">
                <a:solidFill>
                  <a:schemeClr val="bg1"/>
                </a:solidFill>
              </a:rPr>
              <a:t>. Null transitions allow the machine to jump from one state to another without having to read a symbol.</a:t>
            </a:r>
            <a:endParaRPr lang="en-IN" dirty="0">
              <a:solidFill>
                <a:schemeClr val="bg1"/>
              </a:solidFill>
            </a:endParaRPr>
          </a:p>
        </p:txBody>
      </p:sp>
      <p:sp>
        <p:nvSpPr>
          <p:cNvPr id="7" name="Rectangle 6"/>
          <p:cNvSpPr/>
          <p:nvPr/>
        </p:nvSpPr>
        <p:spPr>
          <a:xfrm>
            <a:off x="628666" y="5229200"/>
            <a:ext cx="10829824" cy="369332"/>
          </a:xfrm>
          <a:prstGeom prst="rect">
            <a:avLst/>
          </a:prstGeom>
        </p:spPr>
        <p:txBody>
          <a:bodyPr wrap="none">
            <a:spAutoFit/>
          </a:bodyPr>
          <a:lstStyle/>
          <a:p>
            <a:pPr marL="285750" indent="-285750">
              <a:buFont typeface="Arial" panose="020B0604020202020204" pitchFamily="34" charset="0"/>
              <a:buChar char="•"/>
            </a:pPr>
            <a:r>
              <a:rPr lang="en-US" dirty="0">
                <a:solidFill>
                  <a:schemeClr val="bg1"/>
                </a:solidFill>
              </a:rPr>
              <a:t>An </a:t>
            </a:r>
            <a:r>
              <a:rPr lang="en-US" dirty="0" smtClean="0">
                <a:solidFill>
                  <a:schemeClr val="bg1"/>
                </a:solidFill>
              </a:rPr>
              <a:t>NFA </a:t>
            </a:r>
            <a:r>
              <a:rPr lang="en-US" dirty="0">
                <a:solidFill>
                  <a:schemeClr val="bg1"/>
                </a:solidFill>
              </a:rPr>
              <a:t>accepts a string </a:t>
            </a:r>
            <a:r>
              <a:rPr lang="en-US" dirty="0" smtClean="0">
                <a:solidFill>
                  <a:schemeClr val="bg1"/>
                </a:solidFill>
              </a:rPr>
              <a:t>x </a:t>
            </a:r>
            <a:r>
              <a:rPr lang="en-US" dirty="0">
                <a:solidFill>
                  <a:schemeClr val="bg1"/>
                </a:solidFill>
              </a:rPr>
              <a:t>if there exists a path that is compatible with that string that ends in an accept state.</a:t>
            </a:r>
            <a:endParaRPr lang="en-IN" dirty="0">
              <a:solidFill>
                <a:schemeClr val="bg1"/>
              </a:solidFill>
            </a:endParaRPr>
          </a:p>
        </p:txBody>
      </p:sp>
      <p:pic>
        <p:nvPicPr>
          <p:cNvPr id="1028" name="Picture 4" descr="https://ds055uzetaobb.cloudfront.net/brioche/uploads/zgipUhyx8b-ndfa2.png?width=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9935" y="2024008"/>
            <a:ext cx="5752117" cy="1693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7086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a:solidFill>
                  <a:srgbClr val="FFFF00"/>
                </a:solidFill>
              </a:rPr>
              <a:t>Deterministic Finite Automata</a:t>
            </a:r>
            <a:endParaRPr sz="4000" b="1" dirty="0">
              <a:solidFill>
                <a:srgbClr val="FFFF00"/>
              </a:solidFill>
            </a:endParaRPr>
          </a:p>
        </p:txBody>
      </p:sp>
      <p:sp>
        <p:nvSpPr>
          <p:cNvPr id="5" name="Rectangle 4"/>
          <p:cNvSpPr/>
          <p:nvPr/>
        </p:nvSpPr>
        <p:spPr>
          <a:xfrm>
            <a:off x="373619" y="1335417"/>
            <a:ext cx="11050973" cy="307777"/>
          </a:xfrm>
          <a:prstGeom prst="rect">
            <a:avLst/>
          </a:prstGeom>
        </p:spPr>
        <p:txBody>
          <a:bodyPr wrap="square">
            <a:spAutoFit/>
          </a:bodyPr>
          <a:lstStyle/>
          <a:p>
            <a:r>
              <a:rPr lang="en-US" sz="1400" dirty="0" smtClean="0">
                <a:solidFill>
                  <a:schemeClr val="bg1">
                    <a:lumMod val="95000"/>
                  </a:schemeClr>
                </a:solidFill>
                <a:latin typeface="CoFo Brilliant"/>
              </a:rPr>
              <a:t>Q.1 What </a:t>
            </a:r>
            <a:r>
              <a:rPr lang="en-US" sz="1400" dirty="0">
                <a:solidFill>
                  <a:schemeClr val="bg1">
                    <a:lumMod val="95000"/>
                  </a:schemeClr>
                </a:solidFill>
                <a:latin typeface="CoFo Brilliant"/>
              </a:rPr>
              <a:t>string cannot be generated by the finite state machine below?</a:t>
            </a:r>
            <a:endParaRPr lang="en-IN" sz="1400" dirty="0">
              <a:solidFill>
                <a:schemeClr val="bg1">
                  <a:lumMod val="95000"/>
                </a:schemeClr>
              </a:solidFill>
            </a:endParaRPr>
          </a:p>
        </p:txBody>
      </p:sp>
      <p:sp>
        <p:nvSpPr>
          <p:cNvPr id="7" name="Rectangle 6"/>
          <p:cNvSpPr/>
          <p:nvPr/>
        </p:nvSpPr>
        <p:spPr>
          <a:xfrm>
            <a:off x="5087888" y="3068960"/>
            <a:ext cx="1895872" cy="1477328"/>
          </a:xfrm>
          <a:prstGeom prst="rect">
            <a:avLst/>
          </a:prstGeom>
        </p:spPr>
        <p:txBody>
          <a:bodyPr wrap="square">
            <a:spAutoFit/>
          </a:bodyPr>
          <a:lstStyle/>
          <a:p>
            <a:r>
              <a:rPr lang="en-IN" dirty="0">
                <a:solidFill>
                  <a:srgbClr val="FFFF00"/>
                </a:solidFill>
                <a:latin typeface="CoFo Brilliant"/>
              </a:rPr>
              <a:t>a</a:t>
            </a:r>
            <a:r>
              <a:rPr lang="en-IN" dirty="0" smtClean="0">
                <a:solidFill>
                  <a:srgbClr val="FFFF00"/>
                </a:solidFill>
                <a:latin typeface="CoFo Brilliant"/>
              </a:rPr>
              <a:t>) 1</a:t>
            </a:r>
          </a:p>
          <a:p>
            <a:r>
              <a:rPr lang="en-US" dirty="0">
                <a:solidFill>
                  <a:srgbClr val="FFFF00"/>
                </a:solidFill>
                <a:latin typeface="CoFo Brilliant"/>
              </a:rPr>
              <a:t>b</a:t>
            </a:r>
            <a:r>
              <a:rPr lang="en-US" dirty="0" smtClean="0">
                <a:solidFill>
                  <a:srgbClr val="FFFF00"/>
                </a:solidFill>
                <a:latin typeface="CoFo Brilliant"/>
              </a:rPr>
              <a:t>) 01001</a:t>
            </a:r>
          </a:p>
          <a:p>
            <a:r>
              <a:rPr lang="en-US" dirty="0">
                <a:solidFill>
                  <a:srgbClr val="FFFF00"/>
                </a:solidFill>
              </a:rPr>
              <a:t>c</a:t>
            </a:r>
            <a:r>
              <a:rPr lang="en-US" dirty="0" smtClean="0">
                <a:solidFill>
                  <a:srgbClr val="FFFF00"/>
                </a:solidFill>
              </a:rPr>
              <a:t>)  1011101</a:t>
            </a:r>
          </a:p>
          <a:p>
            <a:r>
              <a:rPr lang="en-US" dirty="0">
                <a:solidFill>
                  <a:srgbClr val="FFFF00"/>
                </a:solidFill>
              </a:rPr>
              <a:t>d</a:t>
            </a:r>
            <a:r>
              <a:rPr lang="en-US" dirty="0" smtClean="0">
                <a:solidFill>
                  <a:srgbClr val="FFFF00"/>
                </a:solidFill>
              </a:rPr>
              <a:t>) 1000</a:t>
            </a:r>
          </a:p>
          <a:p>
            <a:r>
              <a:rPr lang="en-US" dirty="0" smtClean="0">
                <a:solidFill>
                  <a:srgbClr val="FFFF00"/>
                </a:solidFill>
              </a:rPr>
              <a:t>e) 0</a:t>
            </a:r>
            <a:endParaRPr lang="en-IN" dirty="0">
              <a:solidFill>
                <a:srgbClr val="FFFF00"/>
              </a:solidFill>
            </a:endParaRPr>
          </a:p>
        </p:txBody>
      </p:sp>
      <p:pic>
        <p:nvPicPr>
          <p:cNvPr id="6" name="Picture 5"/>
          <p:cNvPicPr>
            <a:picLocks noChangeAspect="1"/>
          </p:cNvPicPr>
          <p:nvPr/>
        </p:nvPicPr>
        <p:blipFill>
          <a:blip r:embed="rId2"/>
          <a:stretch>
            <a:fillRect/>
          </a:stretch>
        </p:blipFill>
        <p:spPr>
          <a:xfrm>
            <a:off x="454814" y="2039930"/>
            <a:ext cx="4457485" cy="3959616"/>
          </a:xfrm>
          <a:prstGeom prst="rect">
            <a:avLst/>
          </a:prstGeom>
        </p:spPr>
      </p:pic>
      <p:sp>
        <p:nvSpPr>
          <p:cNvPr id="10" name="Rectangle 9"/>
          <p:cNvSpPr/>
          <p:nvPr/>
        </p:nvSpPr>
        <p:spPr>
          <a:xfrm>
            <a:off x="6456040" y="1335417"/>
            <a:ext cx="5384721" cy="523220"/>
          </a:xfrm>
          <a:prstGeom prst="rect">
            <a:avLst/>
          </a:prstGeom>
        </p:spPr>
        <p:txBody>
          <a:bodyPr wrap="square">
            <a:spAutoFit/>
          </a:bodyPr>
          <a:lstStyle/>
          <a:p>
            <a:r>
              <a:rPr lang="en-US" sz="1400" dirty="0">
                <a:solidFill>
                  <a:schemeClr val="bg1">
                    <a:lumMod val="95000"/>
                  </a:schemeClr>
                </a:solidFill>
                <a:latin typeface="CoFo Brilliant"/>
              </a:rPr>
              <a:t>Q.2 Draw a diagram for the </a:t>
            </a:r>
            <a:r>
              <a:rPr lang="en-US" sz="1400" dirty="0" smtClean="0">
                <a:solidFill>
                  <a:schemeClr val="bg1">
                    <a:lumMod val="95000"/>
                  </a:schemeClr>
                </a:solidFill>
                <a:latin typeface="CoFo Brilliant"/>
              </a:rPr>
              <a:t>NFA </a:t>
            </a:r>
            <a:r>
              <a:rPr lang="en-US" sz="1400" dirty="0">
                <a:solidFill>
                  <a:schemeClr val="bg1">
                    <a:lumMod val="95000"/>
                  </a:schemeClr>
                </a:solidFill>
                <a:latin typeface="CoFo Brilliant"/>
              </a:rPr>
              <a:t>that describes the following language: The language of all strings that end with a 1.</a:t>
            </a:r>
            <a:endParaRPr lang="en-IN" sz="1400" dirty="0">
              <a:solidFill>
                <a:schemeClr val="bg1">
                  <a:lumMod val="95000"/>
                </a:schemeClr>
              </a:solidFill>
              <a:latin typeface="CoFo Brilliant"/>
            </a:endParaRPr>
          </a:p>
        </p:txBody>
      </p:sp>
    </p:spTree>
    <p:extLst>
      <p:ext uri="{BB962C8B-B14F-4D97-AF65-F5344CB8AC3E}">
        <p14:creationId xmlns:p14="http://schemas.microsoft.com/office/powerpoint/2010/main" val="35939977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a:solidFill>
                  <a:srgbClr val="FFFF00"/>
                </a:solidFill>
              </a:rPr>
              <a:t>Deterministic Finite Automata</a:t>
            </a:r>
            <a:endParaRPr sz="4000" b="1" dirty="0">
              <a:solidFill>
                <a:srgbClr val="FFFF00"/>
              </a:solidFill>
            </a:endParaRPr>
          </a:p>
        </p:txBody>
      </p:sp>
      <p:sp>
        <p:nvSpPr>
          <p:cNvPr id="5" name="Rectangle 4"/>
          <p:cNvSpPr/>
          <p:nvPr/>
        </p:nvSpPr>
        <p:spPr>
          <a:xfrm>
            <a:off x="373619" y="1335417"/>
            <a:ext cx="11050973" cy="307777"/>
          </a:xfrm>
          <a:prstGeom prst="rect">
            <a:avLst/>
          </a:prstGeom>
        </p:spPr>
        <p:txBody>
          <a:bodyPr wrap="square">
            <a:spAutoFit/>
          </a:bodyPr>
          <a:lstStyle/>
          <a:p>
            <a:r>
              <a:rPr lang="en-US" sz="1400" dirty="0" smtClean="0">
                <a:solidFill>
                  <a:schemeClr val="bg1">
                    <a:lumMod val="95000"/>
                  </a:schemeClr>
                </a:solidFill>
                <a:latin typeface="CoFo Brilliant"/>
              </a:rPr>
              <a:t>Q.1 What </a:t>
            </a:r>
            <a:r>
              <a:rPr lang="en-US" sz="1400" dirty="0">
                <a:solidFill>
                  <a:schemeClr val="bg1">
                    <a:lumMod val="95000"/>
                  </a:schemeClr>
                </a:solidFill>
                <a:latin typeface="CoFo Brilliant"/>
              </a:rPr>
              <a:t>string cannot be generated by the finite state machine below?</a:t>
            </a:r>
            <a:endParaRPr lang="en-IN" sz="1400" dirty="0">
              <a:solidFill>
                <a:schemeClr val="bg1">
                  <a:lumMod val="95000"/>
                </a:schemeClr>
              </a:solidFill>
            </a:endParaRPr>
          </a:p>
        </p:txBody>
      </p:sp>
      <p:sp>
        <p:nvSpPr>
          <p:cNvPr id="7" name="Rectangle 6"/>
          <p:cNvSpPr/>
          <p:nvPr/>
        </p:nvSpPr>
        <p:spPr>
          <a:xfrm>
            <a:off x="5087888" y="3068960"/>
            <a:ext cx="1895872" cy="1477328"/>
          </a:xfrm>
          <a:prstGeom prst="rect">
            <a:avLst/>
          </a:prstGeom>
        </p:spPr>
        <p:txBody>
          <a:bodyPr wrap="square">
            <a:spAutoFit/>
          </a:bodyPr>
          <a:lstStyle/>
          <a:p>
            <a:r>
              <a:rPr lang="en-IN" dirty="0">
                <a:solidFill>
                  <a:srgbClr val="FFFF00"/>
                </a:solidFill>
                <a:latin typeface="CoFo Brilliant"/>
              </a:rPr>
              <a:t>a</a:t>
            </a:r>
            <a:r>
              <a:rPr lang="en-IN" dirty="0" smtClean="0">
                <a:solidFill>
                  <a:srgbClr val="FFFF00"/>
                </a:solidFill>
                <a:latin typeface="CoFo Brilliant"/>
              </a:rPr>
              <a:t>) 1</a:t>
            </a:r>
          </a:p>
          <a:p>
            <a:r>
              <a:rPr lang="en-US" dirty="0">
                <a:solidFill>
                  <a:srgbClr val="FFFF00"/>
                </a:solidFill>
                <a:latin typeface="CoFo Brilliant"/>
              </a:rPr>
              <a:t>b</a:t>
            </a:r>
            <a:r>
              <a:rPr lang="en-US" dirty="0" smtClean="0">
                <a:solidFill>
                  <a:srgbClr val="FFFF00"/>
                </a:solidFill>
                <a:latin typeface="CoFo Brilliant"/>
              </a:rPr>
              <a:t>) 01001</a:t>
            </a:r>
          </a:p>
          <a:p>
            <a:r>
              <a:rPr lang="en-US" dirty="0">
                <a:solidFill>
                  <a:srgbClr val="FFFF00"/>
                </a:solidFill>
              </a:rPr>
              <a:t>c</a:t>
            </a:r>
            <a:r>
              <a:rPr lang="en-US" dirty="0" smtClean="0">
                <a:solidFill>
                  <a:srgbClr val="FFFF00"/>
                </a:solidFill>
              </a:rPr>
              <a:t>)  1011101</a:t>
            </a:r>
          </a:p>
          <a:p>
            <a:r>
              <a:rPr lang="en-US" dirty="0">
                <a:solidFill>
                  <a:srgbClr val="FFFF00"/>
                </a:solidFill>
              </a:rPr>
              <a:t>d</a:t>
            </a:r>
            <a:r>
              <a:rPr lang="en-US" dirty="0" smtClean="0">
                <a:solidFill>
                  <a:srgbClr val="FFFF00"/>
                </a:solidFill>
              </a:rPr>
              <a:t>) 1000</a:t>
            </a:r>
          </a:p>
          <a:p>
            <a:r>
              <a:rPr lang="en-US" dirty="0" smtClean="0">
                <a:solidFill>
                  <a:srgbClr val="FFFF00"/>
                </a:solidFill>
              </a:rPr>
              <a:t>e) 0</a:t>
            </a:r>
            <a:endParaRPr lang="en-IN" dirty="0">
              <a:solidFill>
                <a:srgbClr val="FFFF00"/>
              </a:solidFill>
            </a:endParaRPr>
          </a:p>
        </p:txBody>
      </p:sp>
      <p:pic>
        <p:nvPicPr>
          <p:cNvPr id="6" name="Picture 5"/>
          <p:cNvPicPr>
            <a:picLocks noChangeAspect="1"/>
          </p:cNvPicPr>
          <p:nvPr/>
        </p:nvPicPr>
        <p:blipFill>
          <a:blip r:embed="rId2"/>
          <a:stretch>
            <a:fillRect/>
          </a:stretch>
        </p:blipFill>
        <p:spPr>
          <a:xfrm>
            <a:off x="454814" y="2039930"/>
            <a:ext cx="4457485" cy="3959616"/>
          </a:xfrm>
          <a:prstGeom prst="rect">
            <a:avLst/>
          </a:prstGeom>
        </p:spPr>
      </p:pic>
      <p:sp>
        <p:nvSpPr>
          <p:cNvPr id="10" name="Rectangle 9"/>
          <p:cNvSpPr/>
          <p:nvPr/>
        </p:nvSpPr>
        <p:spPr>
          <a:xfrm>
            <a:off x="6456040" y="1335417"/>
            <a:ext cx="5384721" cy="523220"/>
          </a:xfrm>
          <a:prstGeom prst="rect">
            <a:avLst/>
          </a:prstGeom>
        </p:spPr>
        <p:txBody>
          <a:bodyPr wrap="square">
            <a:spAutoFit/>
          </a:bodyPr>
          <a:lstStyle/>
          <a:p>
            <a:r>
              <a:rPr lang="en-US" sz="1400" dirty="0">
                <a:solidFill>
                  <a:schemeClr val="bg1">
                    <a:lumMod val="95000"/>
                  </a:schemeClr>
                </a:solidFill>
                <a:latin typeface="CoFo Brilliant"/>
              </a:rPr>
              <a:t>Q.2 Draw a diagram for the </a:t>
            </a:r>
            <a:r>
              <a:rPr lang="en-US" sz="1400" dirty="0" smtClean="0">
                <a:solidFill>
                  <a:schemeClr val="bg1">
                    <a:lumMod val="95000"/>
                  </a:schemeClr>
                </a:solidFill>
                <a:latin typeface="CoFo Brilliant"/>
              </a:rPr>
              <a:t>NFA </a:t>
            </a:r>
            <a:r>
              <a:rPr lang="en-US" sz="1400" dirty="0">
                <a:solidFill>
                  <a:schemeClr val="bg1">
                    <a:lumMod val="95000"/>
                  </a:schemeClr>
                </a:solidFill>
                <a:latin typeface="CoFo Brilliant"/>
              </a:rPr>
              <a:t>that describes the following language: The language of all strings that end with a 1.</a:t>
            </a:r>
            <a:endParaRPr lang="en-IN" sz="1400" dirty="0">
              <a:solidFill>
                <a:schemeClr val="bg1">
                  <a:lumMod val="95000"/>
                </a:schemeClr>
              </a:solidFill>
              <a:latin typeface="CoFo Brilliant"/>
            </a:endParaRPr>
          </a:p>
        </p:txBody>
      </p:sp>
      <p:pic>
        <p:nvPicPr>
          <p:cNvPr id="2" name="Picture 1"/>
          <p:cNvPicPr>
            <a:picLocks noChangeAspect="1"/>
          </p:cNvPicPr>
          <p:nvPr/>
        </p:nvPicPr>
        <p:blipFill>
          <a:blip r:embed="rId3"/>
          <a:stretch>
            <a:fillRect/>
          </a:stretch>
        </p:blipFill>
        <p:spPr>
          <a:xfrm>
            <a:off x="7819477" y="2394797"/>
            <a:ext cx="2657846" cy="1457528"/>
          </a:xfrm>
          <a:prstGeom prst="rect">
            <a:avLst/>
          </a:prstGeom>
        </p:spPr>
      </p:pic>
      <p:sp>
        <p:nvSpPr>
          <p:cNvPr id="9" name="Rectangle 8"/>
          <p:cNvSpPr/>
          <p:nvPr/>
        </p:nvSpPr>
        <p:spPr>
          <a:xfrm>
            <a:off x="8267357" y="4050234"/>
            <a:ext cx="1762085" cy="369332"/>
          </a:xfrm>
          <a:prstGeom prst="rect">
            <a:avLst/>
          </a:prstGeom>
        </p:spPr>
        <p:txBody>
          <a:bodyPr wrap="none">
            <a:spAutoFit/>
          </a:bodyPr>
          <a:lstStyle/>
          <a:p>
            <a:r>
              <a:rPr lang="en-IN" dirty="0" smtClean="0">
                <a:solidFill>
                  <a:srgbClr val="FFFF00"/>
                </a:solidFill>
                <a:latin typeface="CoFo Brilliant"/>
              </a:rPr>
              <a:t>Correct Answer</a:t>
            </a:r>
            <a:endParaRPr lang="en-IN" dirty="0"/>
          </a:p>
        </p:txBody>
      </p:sp>
    </p:spTree>
    <p:extLst>
      <p:ext uri="{BB962C8B-B14F-4D97-AF65-F5344CB8AC3E}">
        <p14:creationId xmlns:p14="http://schemas.microsoft.com/office/powerpoint/2010/main" val="626916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Classification</a:t>
            </a:r>
            <a:endParaRPr sz="4000" b="1" dirty="0">
              <a:solidFill>
                <a:srgbClr val="FFFF00"/>
              </a:solidFill>
            </a:endParaRPr>
          </a:p>
        </p:txBody>
      </p:sp>
      <p:pic>
        <p:nvPicPr>
          <p:cNvPr id="8" name="Picture 7"/>
          <p:cNvPicPr>
            <a:picLocks noChangeAspect="1"/>
          </p:cNvPicPr>
          <p:nvPr/>
        </p:nvPicPr>
        <p:blipFill>
          <a:blip r:embed="rId2"/>
          <a:stretch>
            <a:fillRect/>
          </a:stretch>
        </p:blipFill>
        <p:spPr>
          <a:xfrm>
            <a:off x="1480958" y="1628800"/>
            <a:ext cx="9240632" cy="4154046"/>
          </a:xfrm>
          <a:prstGeom prst="rect">
            <a:avLst/>
          </a:prstGeom>
        </p:spPr>
      </p:pic>
    </p:spTree>
    <p:extLst>
      <p:ext uri="{BB962C8B-B14F-4D97-AF65-F5344CB8AC3E}">
        <p14:creationId xmlns:p14="http://schemas.microsoft.com/office/powerpoint/2010/main" val="1921118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Classification</a:t>
            </a:r>
            <a:endParaRPr sz="4000" b="1" dirty="0">
              <a:solidFill>
                <a:srgbClr val="FFFF00"/>
              </a:solidFill>
            </a:endParaRPr>
          </a:p>
        </p:txBody>
      </p:sp>
      <p:pic>
        <p:nvPicPr>
          <p:cNvPr id="5" name="Picture 4"/>
          <p:cNvPicPr>
            <a:picLocks noChangeAspect="1"/>
          </p:cNvPicPr>
          <p:nvPr/>
        </p:nvPicPr>
        <p:blipFill>
          <a:blip r:embed="rId2"/>
          <a:stretch>
            <a:fillRect/>
          </a:stretch>
        </p:blipFill>
        <p:spPr>
          <a:xfrm>
            <a:off x="1055440" y="1268760"/>
            <a:ext cx="9792291" cy="4557794"/>
          </a:xfrm>
          <a:prstGeom prst="rect">
            <a:avLst/>
          </a:prstGeom>
        </p:spPr>
      </p:pic>
    </p:spTree>
    <p:extLst>
      <p:ext uri="{BB962C8B-B14F-4D97-AF65-F5344CB8AC3E}">
        <p14:creationId xmlns:p14="http://schemas.microsoft.com/office/powerpoint/2010/main" val="34442102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Classification</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1370940" y="1218891"/>
            <a:ext cx="9450119" cy="4420217"/>
          </a:xfrm>
          <a:prstGeom prst="rect">
            <a:avLst/>
          </a:prstGeom>
        </p:spPr>
      </p:pic>
    </p:spTree>
    <p:extLst>
      <p:ext uri="{BB962C8B-B14F-4D97-AF65-F5344CB8AC3E}">
        <p14:creationId xmlns:p14="http://schemas.microsoft.com/office/powerpoint/2010/main" val="4219014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9376" y="1124744"/>
            <a:ext cx="10945216" cy="553998"/>
          </a:xfrm>
        </p:spPr>
        <p:txBody>
          <a:bodyPr/>
          <a:lstStyle/>
          <a:p>
            <a:pPr lvl="1"/>
            <a:r>
              <a:rPr lang="en-IN" dirty="0" smtClean="0"/>
              <a:t/>
            </a:r>
            <a:br>
              <a:rPr lang="en-IN" dirty="0" smtClean="0"/>
            </a:br>
            <a:endParaRPr lang="en-US" dirty="0" smtClean="0">
              <a:solidFill>
                <a:schemeClr val="bg1"/>
              </a:solidFill>
            </a:endParaRPr>
          </a:p>
        </p:txBody>
      </p:sp>
      <p:sp>
        <p:nvSpPr>
          <p:cNvPr id="4" name="object 4"/>
          <p:cNvSpPr txBox="1">
            <a:spLocks noGrp="1"/>
          </p:cNvSpPr>
          <p:nvPr>
            <p:ph type="title"/>
          </p:nvPr>
        </p:nvSpPr>
        <p:spPr>
          <a:xfrm>
            <a:off x="361787" y="260648"/>
            <a:ext cx="11478974" cy="538609"/>
          </a:xfrm>
          <a:prstGeom prst="rect">
            <a:avLst/>
          </a:prstGeom>
        </p:spPr>
        <p:txBody>
          <a:bodyPr vert="horz" wrap="square" lIns="0" tIns="0" rIns="0" bIns="0" rtlCol="0">
            <a:spAutoFit/>
          </a:bodyPr>
          <a:lstStyle/>
          <a:p>
            <a:pPr marR="0" algn="ctr">
              <a:lnSpc>
                <a:spcPts val="4220"/>
              </a:lnSpc>
              <a:spcBef>
                <a:spcPts val="0"/>
              </a:spcBef>
              <a:spcAft>
                <a:spcPts val="0"/>
              </a:spcAft>
            </a:pPr>
            <a:r>
              <a:rPr lang="en-US" sz="4000" b="1" dirty="0" smtClean="0">
                <a:solidFill>
                  <a:schemeClr val="bg1"/>
                </a:solidFill>
              </a:rPr>
              <a:t>Finite State Machines </a:t>
            </a:r>
            <a:r>
              <a:rPr lang="en-US" sz="4000" b="1" dirty="0">
                <a:solidFill>
                  <a:schemeClr val="bg1"/>
                </a:solidFill>
              </a:rPr>
              <a:t>– </a:t>
            </a:r>
            <a:r>
              <a:rPr lang="en-US" sz="4000" b="1" dirty="0" smtClean="0">
                <a:solidFill>
                  <a:srgbClr val="FFFF00"/>
                </a:solidFill>
              </a:rPr>
              <a:t>Classification</a:t>
            </a:r>
            <a:endParaRPr sz="4000" b="1" dirty="0">
              <a:solidFill>
                <a:srgbClr val="FFFF00"/>
              </a:solidFill>
            </a:endParaRPr>
          </a:p>
        </p:txBody>
      </p:sp>
      <p:pic>
        <p:nvPicPr>
          <p:cNvPr id="2" name="Picture 1"/>
          <p:cNvPicPr>
            <a:picLocks noChangeAspect="1"/>
          </p:cNvPicPr>
          <p:nvPr/>
        </p:nvPicPr>
        <p:blipFill>
          <a:blip r:embed="rId2"/>
          <a:stretch>
            <a:fillRect/>
          </a:stretch>
        </p:blipFill>
        <p:spPr>
          <a:xfrm>
            <a:off x="1404793" y="1196752"/>
            <a:ext cx="9392961" cy="4867954"/>
          </a:xfrm>
          <a:prstGeom prst="rect">
            <a:avLst/>
          </a:prstGeom>
        </p:spPr>
      </p:pic>
    </p:spTree>
    <p:extLst>
      <p:ext uri="{BB962C8B-B14F-4D97-AF65-F5344CB8AC3E}">
        <p14:creationId xmlns:p14="http://schemas.microsoft.com/office/powerpoint/2010/main" val="1773436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1073</Words>
  <Application>Microsoft Office PowerPoint</Application>
  <PresentationFormat>Widescreen</PresentationFormat>
  <Paragraphs>106</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CoFo Brilliant</vt:lpstr>
      <vt:lpstr>KaTeX_Main</vt:lpstr>
      <vt:lpstr>Arial</vt:lpstr>
      <vt:lpstr>2_Theme Office</vt:lpstr>
      <vt:lpstr>PowerPoint Presentation</vt:lpstr>
      <vt:lpstr>Introduction to Finite State Machines (FSM)</vt:lpstr>
      <vt:lpstr>Introduction to Finite State Machines (FSM)</vt:lpstr>
      <vt:lpstr>Finite State Machines – Example</vt:lpstr>
      <vt:lpstr>Finite State Machines – Example</vt:lpstr>
      <vt:lpstr>Finite State Machines – Types</vt:lpstr>
      <vt:lpstr>Finite State Machines – Deterministic Finite Automata</vt:lpstr>
      <vt:lpstr>Finite State Machines – Deterministic Finite Automata</vt:lpstr>
      <vt:lpstr>Finite State Machines – Deterministic Finite Automata</vt:lpstr>
      <vt:lpstr>Finite State Machines – Deterministic Finite Automata</vt:lpstr>
      <vt:lpstr>Finite State Machines – Non Deterministic Finite Automata</vt:lpstr>
      <vt:lpstr>Finite State Machines – Deterministic Finite Automata</vt:lpstr>
      <vt:lpstr>Finite State Machines – Deterministic Finite Automata</vt:lpstr>
      <vt:lpstr>Finite State Machines – Classification</vt:lpstr>
      <vt:lpstr>Finite State Machines – Classification</vt:lpstr>
      <vt:lpstr>Finite State Machines – Classification</vt:lpstr>
      <vt:lpstr>Finite State Machines – Classification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root</dc:creator>
  <cp:lastModifiedBy>Sridhar Iyer</cp:lastModifiedBy>
  <cp:revision>19</cp:revision>
  <dcterms:created xsi:type="dcterms:W3CDTF">2024-07-28T05:34:45Z</dcterms:created>
  <dcterms:modified xsi:type="dcterms:W3CDTF">2024-08-03T07:35:23Z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1033-5.7.3.8096</vt:lpwstr>
  </property>
</Properties>
</file>