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0" r:id="rId2"/>
    <p:sldMasterId id="2147483652" r:id="rId3"/>
    <p:sldMasterId id="2147483654" r:id="rId4"/>
    <p:sldMasterId id="2147483656" r:id="rId5"/>
    <p:sldMasterId id="2147483658" r:id="rId6"/>
  </p:sldMasterIdLst>
  <p:notesMasterIdLst>
    <p:notesMasterId r:id="rId27"/>
  </p:notesMasterIdLst>
  <p:sldIdLst>
    <p:sldId id="256" r:id="rId7"/>
    <p:sldId id="257" r:id="rId8"/>
    <p:sldId id="269" r:id="rId9"/>
    <p:sldId id="259" r:id="rId10"/>
    <p:sldId id="260" r:id="rId11"/>
    <p:sldId id="276" r:id="rId12"/>
    <p:sldId id="277" r:id="rId13"/>
    <p:sldId id="278" r:id="rId14"/>
    <p:sldId id="279" r:id="rId15"/>
    <p:sldId id="280" r:id="rId16"/>
    <p:sldId id="266" r:id="rId17"/>
    <p:sldId id="270" r:id="rId18"/>
    <p:sldId id="271" r:id="rId19"/>
    <p:sldId id="282" r:id="rId20"/>
    <p:sldId id="285" r:id="rId21"/>
    <p:sldId id="272" r:id="rId22"/>
    <p:sldId id="286" r:id="rId23"/>
    <p:sldId id="273" r:id="rId24"/>
    <p:sldId id="274" r:id="rId25"/>
    <p:sldId id="275" r:id="rId26"/>
  </p:sldIdLst>
  <p:sldSz cx="12192000" cy="6858000"/>
  <p:notesSz cx="12192000" cy="6858000"/>
  <p:embeddedFontLst>
    <p:embeddedFont>
      <p:font typeface="Calibri" panose="020F0502020204030204" pitchFamily="34" charset="0"/>
      <p:regular r:id="rId28"/>
      <p:bold r:id="rId29"/>
      <p:italic r:id="rId30"/>
      <p:boldItalic r:id="rId31"/>
    </p:embeddedFont>
    <p:embeddedFont>
      <p:font typeface="UCPGHS+Rockwell Nova Light" panose="020B0604020202020204" charset="0"/>
      <p:regular r:id="rId32"/>
    </p:embeddedFont>
    <p:embeddedFont>
      <p:font typeface="BKQMSI+Wingdings" panose="020B0604020202020204" charset="2"/>
      <p:regular r:id="rId33"/>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4">
          <p15:clr>
            <a:srgbClr val="A4A3A4"/>
          </p15:clr>
        </p15:guide>
        <p15:guide id="2" pos="248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1B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636" y="108"/>
      </p:cViewPr>
      <p:guideLst>
        <p:guide orient="horz" pos="3154"/>
        <p:guide pos="248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5.fntdata"/><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1.fntdata"/><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4.fntdata"/><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979" y="0"/>
            <a:ext cx="5283200" cy="344091"/>
          </a:xfrm>
          <a:prstGeom prst="rect">
            <a:avLst/>
          </a:prstGeom>
        </p:spPr>
        <p:txBody>
          <a:bodyPr vert="horz" lIns="91440" tIns="45720" rIns="91440" bIns="45720" rtlCol="0"/>
          <a:lstStyle>
            <a:lvl1pPr algn="r">
              <a:defRPr sz="1200"/>
            </a:lvl1pPr>
          </a:lstStyle>
          <a:p>
            <a:fld id="{3EFD42F7-718C-4B98-AAEC-167E6DDD60A7}" type="datetimeFigureOut">
              <a:rPr lang="en-US" smtClean="0"/>
              <a:t>8/1/2024</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52832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979" y="6513910"/>
            <a:ext cx="5283200" cy="344090"/>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8/1/2024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8/1/2024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8/1/2024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8/1/2024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8/1/2024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8/1/2024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01B2C"/>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8/1/2024</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a:t>
            </a:fld>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01B2C"/>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8/1/2024</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a:t>
            </a:fld>
            <a:endParaRP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301B2C"/>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8/1/2024</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a:t>
            </a:fld>
            <a:endParaRP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301B2C"/>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8/1/2024</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a:t>
            </a:fld>
            <a:endParaRP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301B2C"/>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8/1/2024</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a:t>
            </a:fld>
            <a:endParaRPr/>
          </a:p>
        </p:txBody>
      </p:sp>
    </p:spTree>
  </p:cSld>
  <p:clrMap bg1="lt1" tx1="dk1" bg2="lt2" tx2="dk2" accent1="accent1" accent2="accent2" accent3="accent3" accent4="accent4" accent5="accent5" accent6="accent6" hlink="hlink" folHlink="folHlink"/>
  <p:sldLayoutIdLst>
    <p:sldLayoutId id="2147483657"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301B2C"/>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8/1/2024</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a:t>
            </a:fld>
            <a:endParaRP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0"/>
            <a:ext cx="3863339" cy="6857998"/>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4223792" y="1844824"/>
            <a:ext cx="7458270" cy="1038746"/>
          </a:xfrm>
          <a:prstGeom prst="rect">
            <a:avLst/>
          </a:prstGeom>
        </p:spPr>
        <p:txBody>
          <a:bodyPr vert="horz" wrap="square" lIns="0" tIns="0" rIns="0" bIns="0" rtlCol="0">
            <a:spAutoFit/>
          </a:bodyPr>
          <a:lstStyle/>
          <a:p>
            <a:pPr marR="0" algn="ctr">
              <a:lnSpc>
                <a:spcPts val="4220"/>
              </a:lnSpc>
              <a:spcBef>
                <a:spcPts val="0"/>
              </a:spcBef>
              <a:spcAft>
                <a:spcPts val="0"/>
              </a:spcAft>
            </a:pPr>
            <a:r>
              <a:rPr sz="4800" b="1" dirty="0">
                <a:solidFill>
                  <a:schemeClr val="bg1"/>
                </a:solidFill>
              </a:rPr>
              <a:t>FORMAL LANGUAGES AND</a:t>
            </a:r>
          </a:p>
          <a:p>
            <a:pPr marR="0" algn="ctr">
              <a:lnSpc>
                <a:spcPts val="3840"/>
              </a:lnSpc>
              <a:spcBef>
                <a:spcPts val="50"/>
              </a:spcBef>
              <a:spcAft>
                <a:spcPts val="0"/>
              </a:spcAft>
            </a:pPr>
            <a:r>
              <a:rPr sz="4800" b="1" dirty="0">
                <a:solidFill>
                  <a:schemeClr val="bg1"/>
                </a:solidFill>
              </a:rPr>
              <a:t>AUTOMATA THEORY</a:t>
            </a:r>
          </a:p>
        </p:txBody>
      </p:sp>
      <p:sp>
        <p:nvSpPr>
          <p:cNvPr id="5" name="TextBox 4"/>
          <p:cNvSpPr txBox="1"/>
          <p:nvPr/>
        </p:nvSpPr>
        <p:spPr>
          <a:xfrm>
            <a:off x="4583832" y="3501008"/>
            <a:ext cx="6264696" cy="707886"/>
          </a:xfrm>
          <a:prstGeom prst="rect">
            <a:avLst/>
          </a:prstGeom>
          <a:noFill/>
        </p:spPr>
        <p:txBody>
          <a:bodyPr wrap="square" rtlCol="0">
            <a:spAutoFit/>
          </a:bodyPr>
          <a:lstStyle/>
          <a:p>
            <a:pPr algn="ctr"/>
            <a:r>
              <a:rPr lang="en-US" sz="2000" b="1" dirty="0" smtClean="0">
                <a:solidFill>
                  <a:srgbClr val="FFFF00"/>
                </a:solidFill>
              </a:rPr>
              <a:t>Third Year Computer Engineering</a:t>
            </a:r>
          </a:p>
          <a:p>
            <a:pPr algn="ctr"/>
            <a:r>
              <a:rPr lang="en-IN" sz="2000" b="1" dirty="0">
                <a:solidFill>
                  <a:srgbClr val="FFFF00"/>
                </a:solidFill>
              </a:rPr>
              <a:t>DJS22CEC504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079601" y="979979"/>
            <a:ext cx="4729150" cy="506065"/>
          </a:xfrm>
          <a:prstGeom prst="rect">
            <a:avLst/>
          </a:prstGeom>
        </p:spPr>
        <p:txBody>
          <a:bodyPr vert="horz" wrap="square" lIns="0" tIns="0" rIns="0" bIns="0" rtlCol="0">
            <a:spAutoFit/>
          </a:bodyPr>
          <a:lstStyle/>
          <a:p>
            <a:pPr marL="0" marR="0">
              <a:lnSpc>
                <a:spcPts val="3685"/>
              </a:lnSpc>
              <a:spcBef>
                <a:spcPts val="0"/>
              </a:spcBef>
              <a:spcAft>
                <a:spcPts val="0"/>
              </a:spcAft>
            </a:pPr>
            <a:r>
              <a:rPr sz="2800" spc="391" dirty="0">
                <a:solidFill>
                  <a:srgbClr val="FFFFFF"/>
                </a:solidFill>
                <a:latin typeface="UCPGHS+Rockwell Nova Light" panose="02060303020205020403"/>
                <a:cs typeface="UCPGHS+Rockwell Nova Light" panose="02060303020205020403"/>
              </a:rPr>
              <a:t>FLOW</a:t>
            </a:r>
            <a:r>
              <a:rPr sz="2800" spc="432" dirty="0">
                <a:solidFill>
                  <a:srgbClr val="FFFFFF"/>
                </a:solidFill>
                <a:latin typeface="UCPGHS+Rockwell Nova Light" panose="02060303020205020403"/>
                <a:cs typeface="UCPGHS+Rockwell Nova Light" panose="02060303020205020403"/>
              </a:rPr>
              <a:t> </a:t>
            </a:r>
            <a:r>
              <a:rPr sz="2800" spc="391" dirty="0">
                <a:solidFill>
                  <a:srgbClr val="FFFFFF"/>
                </a:solidFill>
                <a:latin typeface="UCPGHS+Rockwell Nova Light" panose="02060303020205020403"/>
                <a:cs typeface="UCPGHS+Rockwell Nova Light" panose="02060303020205020403"/>
              </a:rPr>
              <a:t>OF</a:t>
            </a:r>
            <a:r>
              <a:rPr sz="2800" spc="411" dirty="0">
                <a:solidFill>
                  <a:srgbClr val="FFFFFF"/>
                </a:solidFill>
                <a:latin typeface="UCPGHS+Rockwell Nova Light" panose="02060303020205020403"/>
                <a:cs typeface="UCPGHS+Rockwell Nova Light" panose="02060303020205020403"/>
              </a:rPr>
              <a:t> </a:t>
            </a:r>
            <a:r>
              <a:rPr sz="2800" spc="392" dirty="0">
                <a:solidFill>
                  <a:srgbClr val="FFFFFF"/>
                </a:solidFill>
                <a:latin typeface="UCPGHS+Rockwell Nova Light" panose="02060303020205020403"/>
                <a:cs typeface="UCPGHS+Rockwell Nova Light" panose="02060303020205020403"/>
              </a:rPr>
              <a:t>CONTENTS</a:t>
            </a:r>
          </a:p>
        </p:txBody>
      </p:sp>
      <p:sp>
        <p:nvSpPr>
          <p:cNvPr id="4" name="object 4"/>
          <p:cNvSpPr txBox="1"/>
          <p:nvPr/>
        </p:nvSpPr>
        <p:spPr>
          <a:xfrm>
            <a:off x="1079601" y="1849063"/>
            <a:ext cx="232153" cy="2352315"/>
          </a:xfrm>
          <a:prstGeom prst="rect">
            <a:avLst/>
          </a:prstGeom>
        </p:spPr>
        <p:txBody>
          <a:bodyPr vert="horz" wrap="square" lIns="0" tIns="0" rIns="0" bIns="0" rtlCol="0">
            <a:spAutoFit/>
          </a:bodyPr>
          <a:lstStyle/>
          <a:p>
            <a:pPr marL="0" marR="0">
              <a:lnSpc>
                <a:spcPts val="2225"/>
              </a:lnSpc>
              <a:spcBef>
                <a:spcPts val="0"/>
              </a:spcBef>
              <a:spcAft>
                <a:spcPts val="0"/>
              </a:spcAft>
            </a:pPr>
            <a:r>
              <a:rPr sz="2000" dirty="0">
                <a:solidFill>
                  <a:srgbClr val="EC9D83"/>
                </a:solidFill>
                <a:latin typeface="BKQMSI+Wingdings" panose="05000000000000000000"/>
                <a:cs typeface="BKQMSI+Wingdings" panose="05000000000000000000"/>
              </a:rPr>
              <a:t></a:t>
            </a:r>
          </a:p>
          <a:p>
            <a:pPr marL="0" marR="0">
              <a:lnSpc>
                <a:spcPts val="2225"/>
              </a:lnSpc>
              <a:spcBef>
                <a:spcPts val="1770"/>
              </a:spcBef>
              <a:spcAft>
                <a:spcPts val="0"/>
              </a:spcAft>
            </a:pPr>
            <a:r>
              <a:rPr sz="2000" dirty="0">
                <a:solidFill>
                  <a:srgbClr val="EC9D83"/>
                </a:solidFill>
                <a:latin typeface="BKQMSI+Wingdings" panose="05000000000000000000"/>
                <a:cs typeface="BKQMSI+Wingdings" panose="05000000000000000000"/>
              </a:rPr>
              <a:t></a:t>
            </a:r>
          </a:p>
          <a:p>
            <a:pPr marL="0" marR="0">
              <a:lnSpc>
                <a:spcPts val="2225"/>
              </a:lnSpc>
              <a:spcBef>
                <a:spcPts val="1770"/>
              </a:spcBef>
              <a:spcAft>
                <a:spcPts val="0"/>
              </a:spcAft>
            </a:pPr>
            <a:r>
              <a:rPr sz="2000" dirty="0">
                <a:solidFill>
                  <a:srgbClr val="EC9D83"/>
                </a:solidFill>
                <a:latin typeface="BKQMSI+Wingdings" panose="05000000000000000000"/>
                <a:cs typeface="BKQMSI+Wingdings" panose="05000000000000000000"/>
              </a:rPr>
              <a:t></a:t>
            </a:r>
          </a:p>
          <a:p>
            <a:pPr marL="0" marR="0">
              <a:lnSpc>
                <a:spcPts val="2225"/>
              </a:lnSpc>
              <a:spcBef>
                <a:spcPts val="1785"/>
              </a:spcBef>
              <a:spcAft>
                <a:spcPts val="0"/>
              </a:spcAft>
            </a:pPr>
            <a:r>
              <a:rPr sz="2000" dirty="0">
                <a:solidFill>
                  <a:srgbClr val="EC9D83"/>
                </a:solidFill>
                <a:latin typeface="BKQMSI+Wingdings" panose="05000000000000000000"/>
                <a:cs typeface="BKQMSI+Wingdings" panose="05000000000000000000"/>
              </a:rPr>
              <a:t></a:t>
            </a:r>
          </a:p>
          <a:p>
            <a:pPr marL="0" marR="0">
              <a:lnSpc>
                <a:spcPts val="2225"/>
              </a:lnSpc>
              <a:spcBef>
                <a:spcPts val="1770"/>
              </a:spcBef>
              <a:spcAft>
                <a:spcPts val="0"/>
              </a:spcAft>
            </a:pPr>
            <a:r>
              <a:rPr sz="2000" dirty="0">
                <a:solidFill>
                  <a:srgbClr val="EC9D83"/>
                </a:solidFill>
                <a:latin typeface="BKQMSI+Wingdings" panose="05000000000000000000"/>
                <a:cs typeface="BKQMSI+Wingdings" panose="05000000000000000000"/>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825" y="427990"/>
            <a:ext cx="11082020" cy="892175"/>
          </a:xfrm>
        </p:spPr>
        <p:txBody>
          <a:bodyPr wrap="square"/>
          <a:lstStyle/>
          <a:p>
            <a:r>
              <a:rPr lang="en-US" sz="4000" dirty="0">
                <a:solidFill>
                  <a:schemeClr val="bg1"/>
                </a:solidFill>
                <a:sym typeface="+mn-ea"/>
              </a:rPr>
              <a:t>What is </a:t>
            </a:r>
            <a:r>
              <a:rPr lang="en-US" sz="4000" dirty="0">
                <a:solidFill>
                  <a:schemeClr val="bg1"/>
                </a:solidFill>
                <a:sym typeface="+mn-ea"/>
              </a:rPr>
              <a:t>T</a:t>
            </a:r>
            <a:r>
              <a:rPr lang="en-US" sz="4000" dirty="0" smtClean="0">
                <a:solidFill>
                  <a:schemeClr val="bg1"/>
                </a:solidFill>
                <a:sym typeface="+mn-ea"/>
              </a:rPr>
              <a:t>heory </a:t>
            </a:r>
            <a:r>
              <a:rPr lang="en-US" sz="4000" dirty="0">
                <a:solidFill>
                  <a:schemeClr val="bg1"/>
                </a:solidFill>
                <a:sym typeface="+mn-ea"/>
              </a:rPr>
              <a:t>of </a:t>
            </a:r>
            <a:r>
              <a:rPr lang="en-US" sz="4000" dirty="0" smtClean="0">
                <a:solidFill>
                  <a:schemeClr val="bg1"/>
                </a:solidFill>
                <a:sym typeface="+mn-ea"/>
              </a:rPr>
              <a:t>C</a:t>
            </a:r>
            <a:r>
              <a:rPr lang="en-US" sz="4000" dirty="0" smtClean="0">
                <a:solidFill>
                  <a:schemeClr val="bg1"/>
                </a:solidFill>
                <a:sym typeface="+mn-ea"/>
              </a:rPr>
              <a:t>omputation (TOC)?</a:t>
            </a:r>
            <a:r>
              <a:rPr lang="en-US" dirty="0">
                <a:solidFill>
                  <a:schemeClr val="bg1"/>
                </a:solidFill>
              </a:rPr>
              <a:t/>
            </a:r>
            <a:br>
              <a:rPr lang="en-US" dirty="0">
                <a:solidFill>
                  <a:schemeClr val="bg1"/>
                </a:solidFill>
              </a:rPr>
            </a:br>
            <a:endParaRPr lang="en-US" dirty="0"/>
          </a:p>
        </p:txBody>
      </p:sp>
      <p:sp>
        <p:nvSpPr>
          <p:cNvPr id="3" name="Text Placeholder 2"/>
          <p:cNvSpPr>
            <a:spLocks noGrp="1"/>
          </p:cNvSpPr>
          <p:nvPr>
            <p:ph type="body" idx="1"/>
          </p:nvPr>
        </p:nvSpPr>
        <p:spPr>
          <a:xfrm>
            <a:off x="377825" y="1772920"/>
            <a:ext cx="11343005" cy="3323590"/>
          </a:xfrm>
        </p:spPr>
        <p:txBody>
          <a:bodyPr wrap="square"/>
          <a:lstStyle/>
          <a:p>
            <a:pPr marL="342900" indent="-342900" algn="just">
              <a:buFont typeface="Arial" panose="020B0604020202020204" pitchFamily="34" charset="0"/>
              <a:buChar char="•"/>
            </a:pPr>
            <a:r>
              <a:rPr lang="en-US" sz="2400" dirty="0">
                <a:solidFill>
                  <a:schemeClr val="bg1"/>
                </a:solidFill>
              </a:rPr>
              <a:t>The Theory of Computation is a branch of computer science that aims to understand the nature of computation - the systematic application of mathematical and logical methods to describe and model algorithms, computational processes and their efficiency. </a:t>
            </a:r>
          </a:p>
          <a:p>
            <a:pPr marL="342900" indent="-342900" algn="just">
              <a:buFont typeface="Arial" panose="020B0604020202020204" pitchFamily="34" charset="0"/>
              <a:buChar char="•"/>
            </a:pPr>
            <a:endParaRPr lang="en-US" sz="2400" dirty="0">
              <a:solidFill>
                <a:schemeClr val="bg1"/>
              </a:solidFill>
            </a:endParaRPr>
          </a:p>
          <a:p>
            <a:pPr marL="342900" indent="-342900" algn="just">
              <a:buFont typeface="Arial" panose="020B0604020202020204" pitchFamily="34" charset="0"/>
              <a:buChar char="•"/>
            </a:pPr>
            <a:r>
              <a:rPr lang="en-US" sz="2400" dirty="0">
                <a:solidFill>
                  <a:schemeClr val="bg1"/>
                </a:solidFill>
              </a:rPr>
              <a:t>This includes the design of computing machines, understanding the limitations of computation, classifying problems based on their complexity, and the study of automata and formal languages. </a:t>
            </a:r>
          </a:p>
          <a:p>
            <a:pPr marL="342900" indent="-342900" algn="just">
              <a:buFont typeface="Arial" panose="020B0604020202020204" pitchFamily="34" charset="0"/>
              <a:buChar char="•"/>
            </a:pPr>
            <a:endParaRPr lang="en-US" sz="24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079601" y="979979"/>
            <a:ext cx="4589243" cy="506065"/>
          </a:xfrm>
          <a:prstGeom prst="rect">
            <a:avLst/>
          </a:prstGeom>
        </p:spPr>
        <p:txBody>
          <a:bodyPr vert="horz" wrap="square" lIns="0" tIns="0" rIns="0" bIns="0" rtlCol="0">
            <a:spAutoFit/>
          </a:bodyPr>
          <a:lstStyle/>
          <a:p>
            <a:pPr marL="0" marR="0">
              <a:lnSpc>
                <a:spcPts val="3685"/>
              </a:lnSpc>
              <a:spcBef>
                <a:spcPts val="0"/>
              </a:spcBef>
              <a:spcAft>
                <a:spcPts val="0"/>
              </a:spcAft>
            </a:pPr>
            <a:r>
              <a:rPr sz="2800" spc="392" dirty="0">
                <a:solidFill>
                  <a:srgbClr val="FFFFFF"/>
                </a:solidFill>
                <a:latin typeface="UCPGHS+Rockwell Nova Light" panose="02060303020205020403"/>
                <a:cs typeface="UCPGHS+Rockwell Nova Light" panose="02060303020205020403"/>
              </a:rPr>
              <a:t>COURSE</a:t>
            </a:r>
            <a:r>
              <a:rPr sz="2800" spc="427" dirty="0">
                <a:solidFill>
                  <a:srgbClr val="FFFFFF"/>
                </a:solidFill>
                <a:latin typeface="UCPGHS+Rockwell Nova Light" panose="02060303020205020403"/>
                <a:cs typeface="UCPGHS+Rockwell Nova Light" panose="02060303020205020403"/>
              </a:rPr>
              <a:t> </a:t>
            </a:r>
            <a:r>
              <a:rPr sz="2800" spc="391" dirty="0">
                <a:solidFill>
                  <a:srgbClr val="FFFFFF"/>
                </a:solidFill>
                <a:latin typeface="UCPGHS+Rockwell Nova Light" panose="02060303020205020403"/>
                <a:cs typeface="UCPGHS+Rockwell Nova Light" panose="02060303020205020403"/>
              </a:rPr>
              <a:t>OUTCOMES</a:t>
            </a:r>
          </a:p>
        </p:txBody>
      </p:sp>
      <p:pic>
        <p:nvPicPr>
          <p:cNvPr id="4" name="Picture 3"/>
          <p:cNvPicPr>
            <a:picLocks noChangeAspect="1"/>
          </p:cNvPicPr>
          <p:nvPr/>
        </p:nvPicPr>
        <p:blipFill>
          <a:blip r:embed="rId2"/>
          <a:stretch>
            <a:fillRect/>
          </a:stretch>
        </p:blipFill>
        <p:spPr>
          <a:xfrm>
            <a:off x="918440" y="2600209"/>
            <a:ext cx="10355120" cy="165758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079601" y="979979"/>
            <a:ext cx="2307236" cy="506065"/>
          </a:xfrm>
          <a:prstGeom prst="rect">
            <a:avLst/>
          </a:prstGeom>
        </p:spPr>
        <p:txBody>
          <a:bodyPr vert="horz" wrap="square" lIns="0" tIns="0" rIns="0" bIns="0" rtlCol="0">
            <a:spAutoFit/>
          </a:bodyPr>
          <a:lstStyle/>
          <a:p>
            <a:pPr marL="0" marR="0">
              <a:lnSpc>
                <a:spcPts val="3685"/>
              </a:lnSpc>
              <a:spcBef>
                <a:spcPts val="0"/>
              </a:spcBef>
              <a:spcAft>
                <a:spcPts val="0"/>
              </a:spcAft>
            </a:pPr>
            <a:r>
              <a:rPr sz="2800" spc="396" dirty="0">
                <a:solidFill>
                  <a:srgbClr val="FFFFFF"/>
                </a:solidFill>
                <a:latin typeface="UCPGHS+Rockwell Nova Light" panose="02060303020205020403"/>
                <a:cs typeface="UCPGHS+Rockwell Nova Light" panose="02060303020205020403"/>
              </a:rPr>
              <a:t>SYLLABUS</a:t>
            </a:r>
          </a:p>
        </p:txBody>
      </p:sp>
      <p:sp>
        <p:nvSpPr>
          <p:cNvPr id="4" name="TextBox 3"/>
          <p:cNvSpPr txBox="1"/>
          <p:nvPr/>
        </p:nvSpPr>
        <p:spPr>
          <a:xfrm>
            <a:off x="983432" y="2060848"/>
            <a:ext cx="3439275" cy="461665"/>
          </a:xfrm>
          <a:prstGeom prst="rect">
            <a:avLst/>
          </a:prstGeom>
          <a:noFill/>
        </p:spPr>
        <p:txBody>
          <a:bodyPr wrap="none" rtlCol="0">
            <a:spAutoFit/>
          </a:bodyPr>
          <a:lstStyle/>
          <a:p>
            <a:r>
              <a:rPr lang="en-US" sz="2400" b="1" dirty="0" smtClean="0">
                <a:solidFill>
                  <a:srgbClr val="FFFF00"/>
                </a:solidFill>
              </a:rPr>
              <a:t>Module 1: </a:t>
            </a:r>
            <a:r>
              <a:rPr lang="en-US" sz="2400" b="1" dirty="0" smtClean="0">
                <a:solidFill>
                  <a:schemeClr val="bg1"/>
                </a:solidFill>
              </a:rPr>
              <a:t>Fundamentals </a:t>
            </a:r>
            <a:endParaRPr lang="en-IN" sz="2400" b="1" dirty="0">
              <a:solidFill>
                <a:schemeClr val="bg1"/>
              </a:solidFill>
            </a:endParaRPr>
          </a:p>
        </p:txBody>
      </p:sp>
      <p:pic>
        <p:nvPicPr>
          <p:cNvPr id="5" name="Picture 4"/>
          <p:cNvPicPr>
            <a:picLocks noChangeAspect="1"/>
          </p:cNvPicPr>
          <p:nvPr/>
        </p:nvPicPr>
        <p:blipFill rotWithShape="1">
          <a:blip r:embed="rId2"/>
          <a:srcRect l="6748"/>
          <a:stretch/>
        </p:blipFill>
        <p:spPr>
          <a:xfrm>
            <a:off x="1079601" y="2996952"/>
            <a:ext cx="9617119" cy="78831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079601" y="979979"/>
            <a:ext cx="2307236" cy="506065"/>
          </a:xfrm>
          <a:prstGeom prst="rect">
            <a:avLst/>
          </a:prstGeom>
        </p:spPr>
        <p:txBody>
          <a:bodyPr vert="horz" wrap="square" lIns="0" tIns="0" rIns="0" bIns="0" rtlCol="0">
            <a:spAutoFit/>
          </a:bodyPr>
          <a:lstStyle/>
          <a:p>
            <a:pPr marL="0" marR="0">
              <a:lnSpc>
                <a:spcPts val="3685"/>
              </a:lnSpc>
              <a:spcBef>
                <a:spcPts val="0"/>
              </a:spcBef>
              <a:spcAft>
                <a:spcPts val="0"/>
              </a:spcAft>
            </a:pPr>
            <a:r>
              <a:rPr sz="2800" spc="396" dirty="0">
                <a:solidFill>
                  <a:srgbClr val="FFFFFF"/>
                </a:solidFill>
                <a:latin typeface="UCPGHS+Rockwell Nova Light" panose="02060303020205020403"/>
                <a:cs typeface="UCPGHS+Rockwell Nova Light" panose="02060303020205020403"/>
              </a:rPr>
              <a:t>SYLLABUS</a:t>
            </a:r>
          </a:p>
        </p:txBody>
      </p:sp>
      <p:sp>
        <p:nvSpPr>
          <p:cNvPr id="4" name="TextBox 3"/>
          <p:cNvSpPr txBox="1"/>
          <p:nvPr/>
        </p:nvSpPr>
        <p:spPr>
          <a:xfrm>
            <a:off x="983432" y="2060848"/>
            <a:ext cx="6766917" cy="461665"/>
          </a:xfrm>
          <a:prstGeom prst="rect">
            <a:avLst/>
          </a:prstGeom>
          <a:noFill/>
        </p:spPr>
        <p:txBody>
          <a:bodyPr wrap="none" rtlCol="0">
            <a:spAutoFit/>
          </a:bodyPr>
          <a:lstStyle/>
          <a:p>
            <a:r>
              <a:rPr lang="en-US" sz="2400" b="1" dirty="0" smtClean="0">
                <a:solidFill>
                  <a:srgbClr val="FFFF00"/>
                </a:solidFill>
              </a:rPr>
              <a:t>Module 2: </a:t>
            </a:r>
            <a:r>
              <a:rPr lang="en-US" sz="2400" b="1" dirty="0">
                <a:solidFill>
                  <a:schemeClr val="bg1"/>
                </a:solidFill>
              </a:rPr>
              <a:t>Regular Languages and Finite </a:t>
            </a:r>
            <a:r>
              <a:rPr lang="en-US" sz="2400" b="1" dirty="0" smtClean="0">
                <a:solidFill>
                  <a:schemeClr val="bg1"/>
                </a:solidFill>
              </a:rPr>
              <a:t>Automata </a:t>
            </a:r>
            <a:endParaRPr lang="en-IN" sz="2400" b="1" dirty="0">
              <a:solidFill>
                <a:schemeClr val="bg1"/>
              </a:solidFill>
            </a:endParaRPr>
          </a:p>
        </p:txBody>
      </p:sp>
      <p:pic>
        <p:nvPicPr>
          <p:cNvPr id="2" name="Picture 1"/>
          <p:cNvPicPr>
            <a:picLocks noChangeAspect="1"/>
          </p:cNvPicPr>
          <p:nvPr/>
        </p:nvPicPr>
        <p:blipFill rotWithShape="1">
          <a:blip r:embed="rId2"/>
          <a:srcRect l="6835"/>
          <a:stretch/>
        </p:blipFill>
        <p:spPr>
          <a:xfrm>
            <a:off x="1127448" y="2852936"/>
            <a:ext cx="9476658" cy="1852801"/>
          </a:xfrm>
          <a:prstGeom prst="rect">
            <a:avLst/>
          </a:prstGeom>
        </p:spPr>
      </p:pic>
    </p:spTree>
    <p:extLst>
      <p:ext uri="{BB962C8B-B14F-4D97-AF65-F5344CB8AC3E}">
        <p14:creationId xmlns:p14="http://schemas.microsoft.com/office/powerpoint/2010/main" val="4146179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079601" y="979979"/>
            <a:ext cx="2307236" cy="506065"/>
          </a:xfrm>
          <a:prstGeom prst="rect">
            <a:avLst/>
          </a:prstGeom>
        </p:spPr>
        <p:txBody>
          <a:bodyPr vert="horz" wrap="square" lIns="0" tIns="0" rIns="0" bIns="0" rtlCol="0">
            <a:spAutoFit/>
          </a:bodyPr>
          <a:lstStyle/>
          <a:p>
            <a:pPr marL="0" marR="0">
              <a:lnSpc>
                <a:spcPts val="3685"/>
              </a:lnSpc>
              <a:spcBef>
                <a:spcPts val="0"/>
              </a:spcBef>
              <a:spcAft>
                <a:spcPts val="0"/>
              </a:spcAft>
            </a:pPr>
            <a:r>
              <a:rPr sz="2800" spc="396" dirty="0">
                <a:solidFill>
                  <a:srgbClr val="FFFFFF"/>
                </a:solidFill>
                <a:latin typeface="UCPGHS+Rockwell Nova Light" panose="02060303020205020403"/>
                <a:cs typeface="UCPGHS+Rockwell Nova Light" panose="02060303020205020403"/>
              </a:rPr>
              <a:t>SYLLABUS</a:t>
            </a:r>
          </a:p>
        </p:txBody>
      </p:sp>
      <p:sp>
        <p:nvSpPr>
          <p:cNvPr id="4" name="TextBox 3"/>
          <p:cNvSpPr txBox="1"/>
          <p:nvPr/>
        </p:nvSpPr>
        <p:spPr>
          <a:xfrm>
            <a:off x="983432" y="2060848"/>
            <a:ext cx="4561826" cy="461665"/>
          </a:xfrm>
          <a:prstGeom prst="rect">
            <a:avLst/>
          </a:prstGeom>
          <a:noFill/>
        </p:spPr>
        <p:txBody>
          <a:bodyPr wrap="none" rtlCol="0">
            <a:spAutoFit/>
          </a:bodyPr>
          <a:lstStyle/>
          <a:p>
            <a:r>
              <a:rPr lang="en-US" sz="2400" b="1" dirty="0" smtClean="0">
                <a:solidFill>
                  <a:srgbClr val="FFFF00"/>
                </a:solidFill>
              </a:rPr>
              <a:t>Module 3: </a:t>
            </a:r>
            <a:r>
              <a:rPr lang="en-US" sz="2400" b="1" dirty="0">
                <a:solidFill>
                  <a:schemeClr val="bg1"/>
                </a:solidFill>
              </a:rPr>
              <a:t>Context-free Languages</a:t>
            </a:r>
            <a:endParaRPr lang="en-IN" sz="2400" b="1" dirty="0">
              <a:solidFill>
                <a:schemeClr val="bg1"/>
              </a:solidFill>
            </a:endParaRPr>
          </a:p>
        </p:txBody>
      </p:sp>
      <p:pic>
        <p:nvPicPr>
          <p:cNvPr id="2" name="Picture 1"/>
          <p:cNvPicPr>
            <a:picLocks noChangeAspect="1"/>
          </p:cNvPicPr>
          <p:nvPr/>
        </p:nvPicPr>
        <p:blipFill rotWithShape="1">
          <a:blip r:embed="rId2"/>
          <a:srcRect l="6859"/>
          <a:stretch/>
        </p:blipFill>
        <p:spPr>
          <a:xfrm>
            <a:off x="1079601" y="2924944"/>
            <a:ext cx="9450408" cy="1045722"/>
          </a:xfrm>
          <a:prstGeom prst="rect">
            <a:avLst/>
          </a:prstGeom>
        </p:spPr>
      </p:pic>
    </p:spTree>
    <p:extLst>
      <p:ext uri="{BB962C8B-B14F-4D97-AF65-F5344CB8AC3E}">
        <p14:creationId xmlns:p14="http://schemas.microsoft.com/office/powerpoint/2010/main" val="498171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079601" y="979979"/>
            <a:ext cx="2307236" cy="506065"/>
          </a:xfrm>
          <a:prstGeom prst="rect">
            <a:avLst/>
          </a:prstGeom>
        </p:spPr>
        <p:txBody>
          <a:bodyPr vert="horz" wrap="square" lIns="0" tIns="0" rIns="0" bIns="0" rtlCol="0">
            <a:spAutoFit/>
          </a:bodyPr>
          <a:lstStyle/>
          <a:p>
            <a:pPr marL="0" marR="0">
              <a:lnSpc>
                <a:spcPts val="3685"/>
              </a:lnSpc>
              <a:spcBef>
                <a:spcPts val="0"/>
              </a:spcBef>
              <a:spcAft>
                <a:spcPts val="0"/>
              </a:spcAft>
            </a:pPr>
            <a:r>
              <a:rPr sz="2800" spc="396" dirty="0">
                <a:solidFill>
                  <a:srgbClr val="FFFFFF"/>
                </a:solidFill>
                <a:latin typeface="UCPGHS+Rockwell Nova Light" panose="02060303020205020403"/>
                <a:cs typeface="UCPGHS+Rockwell Nova Light" panose="02060303020205020403"/>
              </a:rPr>
              <a:t>SYLLABUS</a:t>
            </a:r>
          </a:p>
        </p:txBody>
      </p:sp>
      <p:sp>
        <p:nvSpPr>
          <p:cNvPr id="4" name="TextBox 3"/>
          <p:cNvSpPr txBox="1"/>
          <p:nvPr/>
        </p:nvSpPr>
        <p:spPr>
          <a:xfrm>
            <a:off x="983432" y="2060848"/>
            <a:ext cx="4496872" cy="461665"/>
          </a:xfrm>
          <a:prstGeom prst="rect">
            <a:avLst/>
          </a:prstGeom>
          <a:noFill/>
        </p:spPr>
        <p:txBody>
          <a:bodyPr wrap="none" rtlCol="0">
            <a:spAutoFit/>
          </a:bodyPr>
          <a:lstStyle/>
          <a:p>
            <a:r>
              <a:rPr lang="en-US" sz="2400" b="1" dirty="0" smtClean="0">
                <a:solidFill>
                  <a:srgbClr val="FFFF00"/>
                </a:solidFill>
              </a:rPr>
              <a:t>Module 4: </a:t>
            </a:r>
            <a:r>
              <a:rPr lang="en-US" sz="2400" b="1" dirty="0">
                <a:solidFill>
                  <a:schemeClr val="bg1"/>
                </a:solidFill>
              </a:rPr>
              <a:t>Push Down </a:t>
            </a:r>
            <a:r>
              <a:rPr lang="en-US" sz="2400" b="1" dirty="0" smtClean="0">
                <a:solidFill>
                  <a:schemeClr val="bg1"/>
                </a:solidFill>
              </a:rPr>
              <a:t>Automata </a:t>
            </a:r>
            <a:endParaRPr lang="en-IN" sz="2400" b="1" dirty="0">
              <a:solidFill>
                <a:schemeClr val="bg1"/>
              </a:solidFill>
            </a:endParaRPr>
          </a:p>
        </p:txBody>
      </p:sp>
      <p:pic>
        <p:nvPicPr>
          <p:cNvPr id="2" name="Picture 1"/>
          <p:cNvPicPr>
            <a:picLocks noChangeAspect="1"/>
          </p:cNvPicPr>
          <p:nvPr/>
        </p:nvPicPr>
        <p:blipFill rotWithShape="1">
          <a:blip r:embed="rId2"/>
          <a:srcRect l="6859"/>
          <a:stretch/>
        </p:blipFill>
        <p:spPr>
          <a:xfrm>
            <a:off x="1079601" y="2852936"/>
            <a:ext cx="9450408" cy="1281245"/>
          </a:xfrm>
          <a:prstGeom prst="rect">
            <a:avLst/>
          </a:prstGeom>
        </p:spPr>
      </p:pic>
    </p:spTree>
    <p:extLst>
      <p:ext uri="{BB962C8B-B14F-4D97-AF65-F5344CB8AC3E}">
        <p14:creationId xmlns:p14="http://schemas.microsoft.com/office/powerpoint/2010/main" val="3843394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079601" y="979979"/>
            <a:ext cx="2307236" cy="506065"/>
          </a:xfrm>
          <a:prstGeom prst="rect">
            <a:avLst/>
          </a:prstGeom>
        </p:spPr>
        <p:txBody>
          <a:bodyPr vert="horz" wrap="square" lIns="0" tIns="0" rIns="0" bIns="0" rtlCol="0">
            <a:spAutoFit/>
          </a:bodyPr>
          <a:lstStyle/>
          <a:p>
            <a:pPr marL="0" marR="0">
              <a:lnSpc>
                <a:spcPts val="3685"/>
              </a:lnSpc>
              <a:spcBef>
                <a:spcPts val="0"/>
              </a:spcBef>
              <a:spcAft>
                <a:spcPts val="0"/>
              </a:spcAft>
            </a:pPr>
            <a:r>
              <a:rPr sz="2800" spc="396" dirty="0">
                <a:solidFill>
                  <a:srgbClr val="FFFFFF"/>
                </a:solidFill>
                <a:latin typeface="UCPGHS+Rockwell Nova Light" panose="02060303020205020403"/>
                <a:cs typeface="UCPGHS+Rockwell Nova Light" panose="02060303020205020403"/>
              </a:rPr>
              <a:t>SYLLABUS</a:t>
            </a:r>
          </a:p>
        </p:txBody>
      </p:sp>
      <p:sp>
        <p:nvSpPr>
          <p:cNvPr id="4" name="TextBox 3"/>
          <p:cNvSpPr txBox="1"/>
          <p:nvPr/>
        </p:nvSpPr>
        <p:spPr>
          <a:xfrm>
            <a:off x="983432" y="2060848"/>
            <a:ext cx="7915628" cy="461665"/>
          </a:xfrm>
          <a:prstGeom prst="rect">
            <a:avLst/>
          </a:prstGeom>
          <a:noFill/>
        </p:spPr>
        <p:txBody>
          <a:bodyPr wrap="none" rtlCol="0">
            <a:spAutoFit/>
          </a:bodyPr>
          <a:lstStyle/>
          <a:p>
            <a:r>
              <a:rPr lang="en-US" sz="2400" b="1" dirty="0" smtClean="0">
                <a:solidFill>
                  <a:srgbClr val="FFFF00"/>
                </a:solidFill>
              </a:rPr>
              <a:t>Module 5: </a:t>
            </a:r>
            <a:r>
              <a:rPr lang="en-US" sz="2400" b="1" dirty="0">
                <a:solidFill>
                  <a:schemeClr val="bg1"/>
                </a:solidFill>
              </a:rPr>
              <a:t>Recursive and Recursively Enumerable Languages </a:t>
            </a:r>
            <a:endParaRPr lang="en-IN" sz="2400" b="1" dirty="0">
              <a:solidFill>
                <a:schemeClr val="bg1"/>
              </a:solidFill>
            </a:endParaRPr>
          </a:p>
        </p:txBody>
      </p:sp>
      <p:pic>
        <p:nvPicPr>
          <p:cNvPr id="7" name="Picture 6"/>
          <p:cNvPicPr>
            <a:picLocks noChangeAspect="1"/>
          </p:cNvPicPr>
          <p:nvPr/>
        </p:nvPicPr>
        <p:blipFill>
          <a:blip r:embed="rId2"/>
          <a:stretch>
            <a:fillRect/>
          </a:stretch>
        </p:blipFill>
        <p:spPr>
          <a:xfrm>
            <a:off x="1079601" y="2852936"/>
            <a:ext cx="10179669" cy="1427407"/>
          </a:xfrm>
          <a:prstGeom prst="rect">
            <a:avLst/>
          </a:prstGeom>
        </p:spPr>
      </p:pic>
    </p:spTree>
    <p:extLst>
      <p:ext uri="{BB962C8B-B14F-4D97-AF65-F5344CB8AC3E}">
        <p14:creationId xmlns:p14="http://schemas.microsoft.com/office/powerpoint/2010/main" val="856400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079601" y="979979"/>
            <a:ext cx="2307236" cy="506065"/>
          </a:xfrm>
          <a:prstGeom prst="rect">
            <a:avLst/>
          </a:prstGeom>
        </p:spPr>
        <p:txBody>
          <a:bodyPr vert="horz" wrap="square" lIns="0" tIns="0" rIns="0" bIns="0" rtlCol="0">
            <a:spAutoFit/>
          </a:bodyPr>
          <a:lstStyle/>
          <a:p>
            <a:pPr marL="0" marR="0">
              <a:lnSpc>
                <a:spcPts val="3685"/>
              </a:lnSpc>
              <a:spcBef>
                <a:spcPts val="0"/>
              </a:spcBef>
              <a:spcAft>
                <a:spcPts val="0"/>
              </a:spcAft>
            </a:pPr>
            <a:r>
              <a:rPr sz="2800" spc="396" dirty="0">
                <a:solidFill>
                  <a:srgbClr val="FFFFFF"/>
                </a:solidFill>
                <a:latin typeface="UCPGHS+Rockwell Nova Light" panose="02060303020205020403"/>
                <a:cs typeface="UCPGHS+Rockwell Nova Light" panose="02060303020205020403"/>
              </a:rPr>
              <a:t>SYLLABUS</a:t>
            </a:r>
          </a:p>
        </p:txBody>
      </p:sp>
      <p:sp>
        <p:nvSpPr>
          <p:cNvPr id="4" name="TextBox 3"/>
          <p:cNvSpPr txBox="1"/>
          <p:nvPr/>
        </p:nvSpPr>
        <p:spPr>
          <a:xfrm>
            <a:off x="983432" y="2060848"/>
            <a:ext cx="5614037" cy="461665"/>
          </a:xfrm>
          <a:prstGeom prst="rect">
            <a:avLst/>
          </a:prstGeom>
          <a:noFill/>
        </p:spPr>
        <p:txBody>
          <a:bodyPr wrap="none" rtlCol="0">
            <a:spAutoFit/>
          </a:bodyPr>
          <a:lstStyle/>
          <a:p>
            <a:r>
              <a:rPr lang="en-US" sz="2400" b="1" dirty="0" smtClean="0">
                <a:solidFill>
                  <a:srgbClr val="FFFF00"/>
                </a:solidFill>
              </a:rPr>
              <a:t>Module 5: </a:t>
            </a:r>
            <a:r>
              <a:rPr lang="en-US" sz="2400" b="1" dirty="0" smtClean="0">
                <a:solidFill>
                  <a:schemeClr val="bg1"/>
                </a:solidFill>
              </a:rPr>
              <a:t>Decidability and </a:t>
            </a:r>
            <a:r>
              <a:rPr lang="en-US" sz="2400" b="1" dirty="0" err="1" smtClean="0">
                <a:solidFill>
                  <a:schemeClr val="bg1"/>
                </a:solidFill>
              </a:rPr>
              <a:t>Undecidability</a:t>
            </a:r>
            <a:r>
              <a:rPr lang="en-US" sz="2400" b="1" dirty="0" smtClean="0">
                <a:solidFill>
                  <a:schemeClr val="bg1"/>
                </a:solidFill>
              </a:rPr>
              <a:t> </a:t>
            </a:r>
            <a:endParaRPr lang="en-IN" sz="2400" b="1" dirty="0">
              <a:solidFill>
                <a:schemeClr val="bg1"/>
              </a:solidFill>
            </a:endParaRPr>
          </a:p>
        </p:txBody>
      </p:sp>
      <p:pic>
        <p:nvPicPr>
          <p:cNvPr id="2" name="Picture 1"/>
          <p:cNvPicPr>
            <a:picLocks noChangeAspect="1"/>
          </p:cNvPicPr>
          <p:nvPr/>
        </p:nvPicPr>
        <p:blipFill rotWithShape="1">
          <a:blip r:embed="rId2"/>
          <a:srcRect l="6567"/>
          <a:stretch/>
        </p:blipFill>
        <p:spPr>
          <a:xfrm>
            <a:off x="1079601" y="2852936"/>
            <a:ext cx="9618019" cy="789701"/>
          </a:xfrm>
          <a:prstGeom prst="rect">
            <a:avLst/>
          </a:prstGeom>
        </p:spPr>
      </p:pic>
    </p:spTree>
    <p:extLst>
      <p:ext uri="{BB962C8B-B14F-4D97-AF65-F5344CB8AC3E}">
        <p14:creationId xmlns:p14="http://schemas.microsoft.com/office/powerpoint/2010/main" val="3634584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079601" y="979979"/>
            <a:ext cx="5296971" cy="506065"/>
          </a:xfrm>
          <a:prstGeom prst="rect">
            <a:avLst/>
          </a:prstGeom>
        </p:spPr>
        <p:txBody>
          <a:bodyPr vert="horz" wrap="square" lIns="0" tIns="0" rIns="0" bIns="0" rtlCol="0">
            <a:spAutoFit/>
          </a:bodyPr>
          <a:lstStyle/>
          <a:p>
            <a:pPr marL="0" marR="0">
              <a:lnSpc>
                <a:spcPts val="3685"/>
              </a:lnSpc>
              <a:spcBef>
                <a:spcPts val="0"/>
              </a:spcBef>
              <a:spcAft>
                <a:spcPts val="0"/>
              </a:spcAft>
            </a:pPr>
            <a:r>
              <a:rPr sz="2800" spc="391" dirty="0">
                <a:solidFill>
                  <a:srgbClr val="FFFFFF"/>
                </a:solidFill>
                <a:latin typeface="UCPGHS+Rockwell Nova Light" panose="02060303020205020403"/>
                <a:cs typeface="UCPGHS+Rockwell Nova Light" panose="02060303020205020403"/>
              </a:rPr>
              <a:t>BOOKS</a:t>
            </a:r>
            <a:r>
              <a:rPr sz="2800" spc="419" dirty="0">
                <a:solidFill>
                  <a:srgbClr val="FFFFFF"/>
                </a:solidFill>
                <a:latin typeface="UCPGHS+Rockwell Nova Light" panose="02060303020205020403"/>
                <a:cs typeface="UCPGHS+Rockwell Nova Light" panose="02060303020205020403"/>
              </a:rPr>
              <a:t> </a:t>
            </a:r>
            <a:r>
              <a:rPr sz="2800" spc="393" dirty="0">
                <a:solidFill>
                  <a:srgbClr val="FFFFFF"/>
                </a:solidFill>
                <a:latin typeface="UCPGHS+Rockwell Nova Light" panose="02060303020205020403"/>
                <a:cs typeface="UCPGHS+Rockwell Nova Light" panose="02060303020205020403"/>
              </a:rPr>
              <a:t>RECOMMENDED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825" y="427990"/>
            <a:ext cx="11082020" cy="892175"/>
          </a:xfrm>
        </p:spPr>
        <p:txBody>
          <a:bodyPr wrap="square"/>
          <a:lstStyle/>
          <a:p>
            <a:r>
              <a:rPr lang="en-US" sz="4000" dirty="0">
                <a:solidFill>
                  <a:schemeClr val="bg1"/>
                </a:solidFill>
                <a:sym typeface="+mn-ea"/>
              </a:rPr>
              <a:t>What is </a:t>
            </a:r>
            <a:r>
              <a:rPr lang="en-US" sz="4000" dirty="0" smtClean="0">
                <a:solidFill>
                  <a:schemeClr val="bg1"/>
                </a:solidFill>
                <a:sym typeface="+mn-ea"/>
              </a:rPr>
              <a:t>Automata </a:t>
            </a:r>
            <a:r>
              <a:rPr lang="en-US" sz="4000" dirty="0">
                <a:solidFill>
                  <a:schemeClr val="bg1"/>
                </a:solidFill>
                <a:sym typeface="+mn-ea"/>
              </a:rPr>
              <a:t>in </a:t>
            </a:r>
            <a:r>
              <a:rPr lang="en-US" sz="4000" dirty="0" smtClean="0">
                <a:solidFill>
                  <a:schemeClr val="bg1"/>
                </a:solidFill>
                <a:sym typeface="+mn-ea"/>
              </a:rPr>
              <a:t>Theory </a:t>
            </a:r>
            <a:r>
              <a:rPr lang="en-US" sz="4000" dirty="0">
                <a:solidFill>
                  <a:schemeClr val="bg1"/>
                </a:solidFill>
                <a:sym typeface="+mn-ea"/>
              </a:rPr>
              <a:t>of </a:t>
            </a:r>
            <a:r>
              <a:rPr lang="en-US" sz="4000" dirty="0" smtClean="0">
                <a:solidFill>
                  <a:schemeClr val="bg1"/>
                </a:solidFill>
                <a:sym typeface="+mn-ea"/>
              </a:rPr>
              <a:t>Computation</a:t>
            </a:r>
            <a:r>
              <a:rPr lang="en-US" sz="4000" dirty="0">
                <a:solidFill>
                  <a:schemeClr val="bg1"/>
                </a:solidFill>
                <a:sym typeface="+mn-ea"/>
              </a:rPr>
              <a:t>?</a:t>
            </a:r>
            <a:r>
              <a:rPr lang="en-US" sz="4000" dirty="0">
                <a:solidFill>
                  <a:schemeClr val="bg1"/>
                </a:solidFill>
              </a:rPr>
              <a:t/>
            </a:r>
            <a:br>
              <a:rPr lang="en-US" sz="4000" dirty="0">
                <a:solidFill>
                  <a:schemeClr val="bg1"/>
                </a:solidFill>
              </a:rPr>
            </a:br>
            <a:endParaRPr lang="en-US" dirty="0"/>
          </a:p>
        </p:txBody>
      </p:sp>
      <p:sp>
        <p:nvSpPr>
          <p:cNvPr id="3" name="Text Placeholder 2"/>
          <p:cNvSpPr>
            <a:spLocks noGrp="1"/>
          </p:cNvSpPr>
          <p:nvPr>
            <p:ph type="body" idx="1"/>
          </p:nvPr>
        </p:nvSpPr>
        <p:spPr>
          <a:xfrm>
            <a:off x="377825" y="1772920"/>
            <a:ext cx="11343005" cy="3323590"/>
          </a:xfrm>
        </p:spPr>
        <p:txBody>
          <a:bodyPr wrap="square"/>
          <a:lstStyle/>
          <a:p>
            <a:pPr marL="342900" indent="-342900" algn="just">
              <a:buFont typeface="Arial" panose="020B0604020202020204" pitchFamily="34" charset="0"/>
              <a:buChar char="•"/>
            </a:pPr>
            <a:r>
              <a:rPr lang="en-US" sz="2400">
                <a:solidFill>
                  <a:schemeClr val="bg1"/>
                </a:solidFill>
              </a:rPr>
              <a:t>Automata in the theory of computation refers to abstract self-driven computing devices or systems that follow a predetermined sequence of operations automatically. </a:t>
            </a:r>
          </a:p>
          <a:p>
            <a:pPr marL="342900" indent="-342900" algn="just">
              <a:buFont typeface="Arial" panose="020B0604020202020204" pitchFamily="34" charset="0"/>
              <a:buChar char="•"/>
            </a:pPr>
            <a:r>
              <a:rPr lang="en-US" sz="2400">
                <a:solidFill>
                  <a:schemeClr val="bg1"/>
                </a:solidFill>
              </a:rPr>
              <a:t>They are mathematical models of machines which perform computations on an input by moving through a series of states or configurations according to a set of rules. </a:t>
            </a:r>
          </a:p>
          <a:p>
            <a:pPr marL="342900" indent="-342900" algn="just">
              <a:buFont typeface="Arial" panose="020B0604020202020204" pitchFamily="34" charset="0"/>
              <a:buChar char="•"/>
            </a:pPr>
            <a:r>
              <a:rPr lang="en-US" sz="2400">
                <a:solidFill>
                  <a:schemeClr val="bg1"/>
                </a:solidFill>
              </a:rPr>
              <a:t>Basic types of automata include Finite Automata (FA), Pushdown Automata (PDA), and Turing machines. The study of automata helps us understand the computational aspects of problems.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825" y="427990"/>
            <a:ext cx="11791950" cy="984885"/>
          </a:xfrm>
        </p:spPr>
        <p:txBody>
          <a:bodyPr wrap="square"/>
          <a:lstStyle/>
          <a:p>
            <a:r>
              <a:rPr lang="en-US" sz="3200">
                <a:solidFill>
                  <a:schemeClr val="bg1"/>
                </a:solidFill>
                <a:sym typeface="+mn-ea"/>
              </a:rPr>
              <a:t>How important is Theory of Computation?</a:t>
            </a:r>
            <a:r>
              <a:rPr lang="en-US" sz="3200">
                <a:solidFill>
                  <a:schemeClr val="bg1"/>
                </a:solidFill>
              </a:rPr>
              <a:t/>
            </a:r>
            <a:br>
              <a:rPr lang="en-US" sz="3200">
                <a:solidFill>
                  <a:schemeClr val="bg1"/>
                </a:solidFill>
              </a:rPr>
            </a:br>
            <a:endParaRPr lang="en-US" sz="3200">
              <a:solidFill>
                <a:schemeClr val="bg1"/>
              </a:solidFill>
            </a:endParaRPr>
          </a:p>
        </p:txBody>
      </p:sp>
      <p:sp>
        <p:nvSpPr>
          <p:cNvPr id="3" name="Text Placeholder 2"/>
          <p:cNvSpPr>
            <a:spLocks noGrp="1"/>
          </p:cNvSpPr>
          <p:nvPr>
            <p:ph type="body" idx="1"/>
          </p:nvPr>
        </p:nvSpPr>
        <p:spPr>
          <a:xfrm>
            <a:off x="360680" y="1412875"/>
            <a:ext cx="10354310" cy="3693160"/>
          </a:xfrm>
        </p:spPr>
        <p:txBody>
          <a:bodyPr wrap="square"/>
          <a:lstStyle/>
          <a:p>
            <a:pPr marL="457200" indent="-457200" algn="just">
              <a:buFont typeface="Arial" panose="020B0604020202020204" pitchFamily="34" charset="0"/>
              <a:buChar char="•"/>
            </a:pPr>
            <a:r>
              <a:rPr lang="en-US" sz="2400">
                <a:solidFill>
                  <a:schemeClr val="bg1"/>
                </a:solidFill>
              </a:rPr>
              <a:t>The Theory of Computation is incredibly important as it lays the foundation for computer science by determining what problems can and cannot be solved by computation. </a:t>
            </a:r>
          </a:p>
          <a:p>
            <a:pPr marL="457200" indent="-457200" algn="just">
              <a:buFont typeface="Arial" panose="020B0604020202020204" pitchFamily="34" charset="0"/>
              <a:buChar char="•"/>
            </a:pPr>
            <a:endParaRPr lang="en-US" sz="2400">
              <a:solidFill>
                <a:schemeClr val="bg1"/>
              </a:solidFill>
            </a:endParaRPr>
          </a:p>
          <a:p>
            <a:pPr marL="457200" indent="-457200" algn="just">
              <a:buFont typeface="Arial" panose="020B0604020202020204" pitchFamily="34" charset="0"/>
              <a:buChar char="•"/>
            </a:pPr>
            <a:r>
              <a:rPr lang="en-US" sz="2400">
                <a:solidFill>
                  <a:schemeClr val="bg1"/>
                </a:solidFill>
              </a:rPr>
              <a:t>It helps in understanding the limits of what computers can do, thereby guiding the design of algorithms, data structures, and software. </a:t>
            </a:r>
          </a:p>
          <a:p>
            <a:pPr marL="457200" indent="-457200" algn="just">
              <a:buFont typeface="Arial" panose="020B0604020202020204" pitchFamily="34" charset="0"/>
              <a:buChar char="•"/>
            </a:pPr>
            <a:endParaRPr lang="en-US" sz="2400">
              <a:solidFill>
                <a:schemeClr val="bg1"/>
              </a:solidFill>
            </a:endParaRPr>
          </a:p>
          <a:p>
            <a:pPr marL="457200" indent="-457200" algn="just">
              <a:buFont typeface="Arial" panose="020B0604020202020204" pitchFamily="34" charset="0"/>
              <a:buChar char="•"/>
            </a:pPr>
            <a:r>
              <a:rPr lang="en-US" sz="2400">
                <a:solidFill>
                  <a:schemeClr val="bg1"/>
                </a:solidFill>
              </a:rPr>
              <a:t>Moreover, it is essential in the development of efficient solutions and new computational models. Overall, it greatly contributes to technological advancements and problem-solving strategies.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825" y="427990"/>
            <a:ext cx="11791950" cy="492443"/>
          </a:xfrm>
        </p:spPr>
        <p:txBody>
          <a:bodyPr wrap="square"/>
          <a:lstStyle/>
          <a:p>
            <a:r>
              <a:rPr lang="en-US" sz="3200" dirty="0" smtClean="0">
                <a:solidFill>
                  <a:schemeClr val="bg1"/>
                </a:solidFill>
                <a:sym typeface="+mn-ea"/>
              </a:rPr>
              <a:t>Applications of TOC</a:t>
            </a:r>
            <a:endParaRPr lang="en-US" sz="3200" dirty="0">
              <a:solidFill>
                <a:schemeClr val="bg1"/>
              </a:solidFill>
            </a:endParaRPr>
          </a:p>
        </p:txBody>
      </p:sp>
      <p:pic>
        <p:nvPicPr>
          <p:cNvPr id="7" name="Picture 6"/>
          <p:cNvPicPr>
            <a:picLocks noChangeAspect="1"/>
          </p:cNvPicPr>
          <p:nvPr/>
        </p:nvPicPr>
        <p:blipFill>
          <a:blip r:embed="rId2"/>
          <a:stretch>
            <a:fillRect/>
          </a:stretch>
        </p:blipFill>
        <p:spPr>
          <a:xfrm>
            <a:off x="191344" y="1124744"/>
            <a:ext cx="5430038" cy="4538763"/>
          </a:xfrm>
          <a:prstGeom prst="rect">
            <a:avLst/>
          </a:prstGeom>
        </p:spPr>
      </p:pic>
      <p:sp>
        <p:nvSpPr>
          <p:cNvPr id="8" name="Rectangle 7"/>
          <p:cNvSpPr/>
          <p:nvPr/>
        </p:nvSpPr>
        <p:spPr>
          <a:xfrm>
            <a:off x="5951984" y="1408966"/>
            <a:ext cx="5688632" cy="3970318"/>
          </a:xfrm>
          <a:prstGeom prst="rect">
            <a:avLst/>
          </a:prstGeom>
        </p:spPr>
        <p:txBody>
          <a:bodyPr wrap="square">
            <a:spAutoFit/>
          </a:bodyPr>
          <a:lstStyle/>
          <a:p>
            <a:r>
              <a:rPr lang="en-US" b="1" dirty="0">
                <a:solidFill>
                  <a:srgbClr val="FFFF00"/>
                </a:solidFill>
              </a:rPr>
              <a:t>Real-Time Use </a:t>
            </a:r>
            <a:r>
              <a:rPr lang="en-US" b="1" dirty="0" smtClean="0">
                <a:solidFill>
                  <a:srgbClr val="FFFF00"/>
                </a:solidFill>
              </a:rPr>
              <a:t>Cases:</a:t>
            </a:r>
          </a:p>
          <a:p>
            <a:pPr algn="just"/>
            <a:endParaRPr lang="en-US" b="1" dirty="0">
              <a:solidFill>
                <a:srgbClr val="FFFF00"/>
              </a:solidFill>
            </a:endParaRPr>
          </a:p>
          <a:p>
            <a:pPr algn="just">
              <a:buFont typeface="+mj-lt"/>
              <a:buAutoNum type="arabicPeriod"/>
            </a:pPr>
            <a:r>
              <a:rPr lang="en-US" b="1" dirty="0">
                <a:solidFill>
                  <a:srgbClr val="FFFF00"/>
                </a:solidFill>
              </a:rPr>
              <a:t>Finite State Machine (FSM):</a:t>
            </a:r>
            <a:endParaRPr lang="en-US" dirty="0">
              <a:solidFill>
                <a:srgbClr val="FFFF00"/>
              </a:solidFill>
            </a:endParaRPr>
          </a:p>
          <a:p>
            <a:pPr lvl="1" algn="just"/>
            <a:r>
              <a:rPr lang="en-US" b="1" dirty="0">
                <a:solidFill>
                  <a:schemeClr val="accent6"/>
                </a:solidFill>
              </a:rPr>
              <a:t>Traffic Lights:</a:t>
            </a:r>
            <a:r>
              <a:rPr lang="en-US" dirty="0">
                <a:solidFill>
                  <a:schemeClr val="accent6"/>
                </a:solidFill>
              </a:rPr>
              <a:t> </a:t>
            </a:r>
            <a:r>
              <a:rPr lang="en-US" dirty="0">
                <a:solidFill>
                  <a:schemeClr val="bg1"/>
                </a:solidFill>
              </a:rPr>
              <a:t>FSMs are used to control the sequence of traffic lights, ensuring orderly transitions between states (e.g., red, yellow, green).</a:t>
            </a:r>
          </a:p>
          <a:p>
            <a:pPr algn="just">
              <a:buFont typeface="+mj-lt"/>
              <a:buAutoNum type="arabicPeriod"/>
            </a:pPr>
            <a:r>
              <a:rPr lang="en-US" b="1" dirty="0">
                <a:solidFill>
                  <a:srgbClr val="FFFF00"/>
                </a:solidFill>
              </a:rPr>
              <a:t>Finite Automaton (FA):</a:t>
            </a:r>
            <a:endParaRPr lang="en-US" dirty="0">
              <a:solidFill>
                <a:srgbClr val="FFFF00"/>
              </a:solidFill>
            </a:endParaRPr>
          </a:p>
          <a:p>
            <a:pPr lvl="1" algn="just"/>
            <a:r>
              <a:rPr lang="en-US" b="1" dirty="0">
                <a:solidFill>
                  <a:schemeClr val="accent6"/>
                </a:solidFill>
              </a:rPr>
              <a:t>Text Editors:</a:t>
            </a:r>
            <a:r>
              <a:rPr lang="en-US" dirty="0">
                <a:solidFill>
                  <a:schemeClr val="bg1"/>
                </a:solidFill>
              </a:rPr>
              <a:t> FAs are used for syntax highlighting and pattern matching, helping identify keywords and syntax errors in real-time.</a:t>
            </a:r>
          </a:p>
          <a:p>
            <a:pPr algn="just">
              <a:buFont typeface="+mj-lt"/>
              <a:buAutoNum type="arabicPeriod"/>
            </a:pPr>
            <a:r>
              <a:rPr lang="en-US" b="1" dirty="0">
                <a:solidFill>
                  <a:srgbClr val="FFFF00"/>
                </a:solidFill>
              </a:rPr>
              <a:t>Deterministic Finite Automaton (DFA):</a:t>
            </a:r>
            <a:endParaRPr lang="en-US" dirty="0">
              <a:solidFill>
                <a:srgbClr val="FFFF00"/>
              </a:solidFill>
            </a:endParaRPr>
          </a:p>
          <a:p>
            <a:pPr lvl="1" algn="just"/>
            <a:r>
              <a:rPr lang="en-US" b="1" dirty="0">
                <a:solidFill>
                  <a:schemeClr val="accent6"/>
                </a:solidFill>
              </a:rPr>
              <a:t>Tokenization in Compilers:</a:t>
            </a:r>
            <a:r>
              <a:rPr lang="en-US" dirty="0">
                <a:solidFill>
                  <a:schemeClr val="accent6"/>
                </a:solidFill>
              </a:rPr>
              <a:t> </a:t>
            </a:r>
            <a:r>
              <a:rPr lang="en-US" dirty="0">
                <a:solidFill>
                  <a:schemeClr val="bg1"/>
                </a:solidFill>
              </a:rPr>
              <a:t>DFAs are used to tokenize input source code into a stream of tokens, which are then used in the syntax analysis phase.</a:t>
            </a:r>
            <a:endParaRPr lang="en-IN" dirty="0">
              <a:solidFill>
                <a:schemeClr val="bg1"/>
              </a:solidFill>
            </a:endParaRPr>
          </a:p>
        </p:txBody>
      </p:sp>
    </p:spTree>
    <p:extLst>
      <p:ext uri="{BB962C8B-B14F-4D97-AF65-F5344CB8AC3E}">
        <p14:creationId xmlns:p14="http://schemas.microsoft.com/office/powerpoint/2010/main" val="4108877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825" y="427990"/>
            <a:ext cx="11791950" cy="492443"/>
          </a:xfrm>
        </p:spPr>
        <p:txBody>
          <a:bodyPr wrap="square"/>
          <a:lstStyle/>
          <a:p>
            <a:r>
              <a:rPr lang="en-US" sz="3200" dirty="0" smtClean="0">
                <a:solidFill>
                  <a:schemeClr val="bg1"/>
                </a:solidFill>
                <a:sym typeface="+mn-ea"/>
              </a:rPr>
              <a:t>Applications of TOC</a:t>
            </a:r>
            <a:endParaRPr lang="en-US" sz="3200" dirty="0">
              <a:solidFill>
                <a:schemeClr val="bg1"/>
              </a:solidFill>
            </a:endParaRPr>
          </a:p>
        </p:txBody>
      </p:sp>
      <p:pic>
        <p:nvPicPr>
          <p:cNvPr id="7" name="Picture 6"/>
          <p:cNvPicPr>
            <a:picLocks noChangeAspect="1"/>
          </p:cNvPicPr>
          <p:nvPr/>
        </p:nvPicPr>
        <p:blipFill>
          <a:blip r:embed="rId2"/>
          <a:stretch>
            <a:fillRect/>
          </a:stretch>
        </p:blipFill>
        <p:spPr>
          <a:xfrm>
            <a:off x="191344" y="1124744"/>
            <a:ext cx="5430038" cy="4538763"/>
          </a:xfrm>
          <a:prstGeom prst="rect">
            <a:avLst/>
          </a:prstGeom>
        </p:spPr>
      </p:pic>
      <p:sp>
        <p:nvSpPr>
          <p:cNvPr id="8" name="Rectangle 7"/>
          <p:cNvSpPr/>
          <p:nvPr/>
        </p:nvSpPr>
        <p:spPr>
          <a:xfrm>
            <a:off x="5807968" y="764704"/>
            <a:ext cx="5760640" cy="5078313"/>
          </a:xfrm>
          <a:prstGeom prst="rect">
            <a:avLst/>
          </a:prstGeom>
        </p:spPr>
        <p:txBody>
          <a:bodyPr wrap="square">
            <a:spAutoFit/>
          </a:bodyPr>
          <a:lstStyle/>
          <a:p>
            <a:pPr algn="just"/>
            <a:r>
              <a:rPr lang="en-US" b="1" dirty="0">
                <a:solidFill>
                  <a:srgbClr val="FFFF00"/>
                </a:solidFill>
              </a:rPr>
              <a:t>Real-Time Use </a:t>
            </a:r>
            <a:r>
              <a:rPr lang="en-US" b="1" dirty="0" smtClean="0">
                <a:solidFill>
                  <a:srgbClr val="FFFF00"/>
                </a:solidFill>
              </a:rPr>
              <a:t>Cases:</a:t>
            </a:r>
          </a:p>
          <a:p>
            <a:pPr algn="just"/>
            <a:endParaRPr lang="en-US" dirty="0"/>
          </a:p>
          <a:p>
            <a:pPr marL="342900" indent="-342900" algn="just">
              <a:buFont typeface="+mj-lt"/>
              <a:buAutoNum type="arabicPeriod" startAt="4"/>
            </a:pPr>
            <a:r>
              <a:rPr lang="en-US" b="1" dirty="0">
                <a:solidFill>
                  <a:srgbClr val="FFFF00"/>
                </a:solidFill>
              </a:rPr>
              <a:t>Nondeterministic Finite Automaton (NFA):</a:t>
            </a:r>
            <a:endParaRPr lang="en-US" dirty="0">
              <a:solidFill>
                <a:srgbClr val="FFFF00"/>
              </a:solidFill>
            </a:endParaRPr>
          </a:p>
          <a:p>
            <a:pPr lvl="1" algn="just"/>
            <a:r>
              <a:rPr lang="en-US" b="1" dirty="0">
                <a:solidFill>
                  <a:schemeClr val="accent6"/>
                </a:solidFill>
              </a:rPr>
              <a:t>Text Search Algorithms:</a:t>
            </a:r>
            <a:r>
              <a:rPr lang="en-US" dirty="0">
                <a:solidFill>
                  <a:schemeClr val="accent6"/>
                </a:solidFill>
              </a:rPr>
              <a:t> </a:t>
            </a:r>
            <a:r>
              <a:rPr lang="en-US" dirty="0">
                <a:solidFill>
                  <a:schemeClr val="bg1"/>
                </a:solidFill>
              </a:rPr>
              <a:t>NFAs are utilized in algorithms like the Thompson construction for regular expression matching, allowing efficient search patterns in texts.</a:t>
            </a:r>
          </a:p>
          <a:p>
            <a:pPr algn="just">
              <a:buFont typeface="+mj-lt"/>
              <a:buAutoNum type="arabicPeriod" startAt="4"/>
            </a:pPr>
            <a:r>
              <a:rPr lang="en-US" b="1" dirty="0">
                <a:solidFill>
                  <a:srgbClr val="FFFF00"/>
                </a:solidFill>
              </a:rPr>
              <a:t>Pushdown Automaton (PDA):</a:t>
            </a:r>
            <a:endParaRPr lang="en-US" dirty="0">
              <a:solidFill>
                <a:srgbClr val="FFFF00"/>
              </a:solidFill>
            </a:endParaRPr>
          </a:p>
          <a:p>
            <a:pPr lvl="1" algn="just"/>
            <a:r>
              <a:rPr lang="en-US" b="1" dirty="0">
                <a:solidFill>
                  <a:schemeClr val="accent6"/>
                </a:solidFill>
              </a:rPr>
              <a:t>Parsing Programming Languages:</a:t>
            </a:r>
            <a:r>
              <a:rPr lang="en-US" dirty="0">
                <a:solidFill>
                  <a:schemeClr val="accent6"/>
                </a:solidFill>
              </a:rPr>
              <a:t> </a:t>
            </a:r>
            <a:r>
              <a:rPr lang="en-US" dirty="0">
                <a:solidFill>
                  <a:schemeClr val="bg1"/>
                </a:solidFill>
              </a:rPr>
              <a:t>PDAs are employed in the syntax analysis phase of compilers to parse the structure of programming languages based on context-free grammars.</a:t>
            </a:r>
          </a:p>
          <a:p>
            <a:pPr algn="just">
              <a:buFont typeface="+mj-lt"/>
              <a:buAutoNum type="arabicPeriod" startAt="4"/>
            </a:pPr>
            <a:r>
              <a:rPr lang="en-US" b="1" dirty="0">
                <a:solidFill>
                  <a:srgbClr val="FFFF00"/>
                </a:solidFill>
              </a:rPr>
              <a:t>Turing Machine (TM):</a:t>
            </a:r>
            <a:endParaRPr lang="en-US" dirty="0">
              <a:solidFill>
                <a:srgbClr val="FFFF00"/>
              </a:solidFill>
            </a:endParaRPr>
          </a:p>
          <a:p>
            <a:pPr lvl="1" algn="just"/>
            <a:r>
              <a:rPr lang="en-US" b="1" dirty="0">
                <a:solidFill>
                  <a:schemeClr val="accent6"/>
                </a:solidFill>
              </a:rPr>
              <a:t>Simulating Algorithms:</a:t>
            </a:r>
            <a:r>
              <a:rPr lang="en-US" dirty="0">
                <a:solidFill>
                  <a:schemeClr val="accent6"/>
                </a:solidFill>
              </a:rPr>
              <a:t> </a:t>
            </a:r>
            <a:r>
              <a:rPr lang="en-US" dirty="0">
                <a:solidFill>
                  <a:schemeClr val="bg1"/>
                </a:solidFill>
              </a:rPr>
              <a:t>TMs can simulate any computational process, making them a fundamental model for understanding the limits of what can be computed. They are used in theoretical computer science to prove the decidability and </a:t>
            </a:r>
            <a:r>
              <a:rPr lang="en-US" dirty="0" err="1">
                <a:solidFill>
                  <a:schemeClr val="bg1"/>
                </a:solidFill>
              </a:rPr>
              <a:t>undecidability</a:t>
            </a:r>
            <a:r>
              <a:rPr lang="en-US" dirty="0">
                <a:solidFill>
                  <a:schemeClr val="bg1"/>
                </a:solidFill>
              </a:rPr>
              <a:t> of problems.</a:t>
            </a:r>
            <a:endParaRPr lang="en-US" dirty="0">
              <a:solidFill>
                <a:schemeClr val="bg1"/>
              </a:solidFill>
            </a:endParaRPr>
          </a:p>
        </p:txBody>
      </p:sp>
    </p:spTree>
    <p:extLst>
      <p:ext uri="{BB962C8B-B14F-4D97-AF65-F5344CB8AC3E}">
        <p14:creationId xmlns:p14="http://schemas.microsoft.com/office/powerpoint/2010/main" val="1053994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035" y="404495"/>
            <a:ext cx="11301730" cy="492125"/>
          </a:xfrm>
        </p:spPr>
        <p:txBody>
          <a:bodyPr wrap="square"/>
          <a:lstStyle/>
          <a:p>
            <a:r>
              <a:rPr lang="en-US" sz="3200">
                <a:solidFill>
                  <a:schemeClr val="bg1"/>
                </a:solidFill>
                <a:sym typeface="+mn-ea"/>
              </a:rPr>
              <a:t>Few Examples</a:t>
            </a:r>
          </a:p>
        </p:txBody>
      </p:sp>
      <p:pic>
        <p:nvPicPr>
          <p:cNvPr id="6" name="Picture 5"/>
          <p:cNvPicPr>
            <a:picLocks noChangeAspect="1"/>
          </p:cNvPicPr>
          <p:nvPr/>
        </p:nvPicPr>
        <p:blipFill>
          <a:blip r:embed="rId2"/>
          <a:stretch>
            <a:fillRect/>
          </a:stretch>
        </p:blipFill>
        <p:spPr>
          <a:xfrm>
            <a:off x="5160010" y="548640"/>
            <a:ext cx="6096000" cy="5467350"/>
          </a:xfrm>
          <a:prstGeom prst="rect">
            <a:avLst/>
          </a:prstGeom>
        </p:spPr>
      </p:pic>
      <p:sp>
        <p:nvSpPr>
          <p:cNvPr id="7" name="Title 1"/>
          <p:cNvSpPr>
            <a:spLocks noGrp="1"/>
          </p:cNvSpPr>
          <p:nvPr/>
        </p:nvSpPr>
        <p:spPr>
          <a:xfrm>
            <a:off x="767715" y="3035935"/>
            <a:ext cx="3596005" cy="492125"/>
          </a:xfrm>
          <a:prstGeom prst="rect">
            <a:avLst/>
          </a:prstGeom>
        </p:spPr>
        <p:txBody>
          <a:bodyPr wrap="square" lIns="0" tIns="0" rIns="0" bIns="0">
            <a:spAutoFit/>
          </a:bodyPr>
          <a:lstStyle>
            <a:lvl1pPr>
              <a:defRPr>
                <a:latin typeface="+mj-lt"/>
                <a:ea typeface="+mj-ea"/>
                <a:cs typeface="+mj-cs"/>
              </a:defRPr>
            </a:lvl1pPr>
          </a:lstStyle>
          <a:p>
            <a:r>
              <a:rPr lang="en-US" sz="3200">
                <a:solidFill>
                  <a:srgbClr val="FFFF00"/>
                </a:solidFill>
                <a:sym typeface="+mn-ea"/>
              </a:rPr>
              <a:t>A Finite Automata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825" y="427990"/>
            <a:ext cx="11791950" cy="492443"/>
          </a:xfrm>
        </p:spPr>
        <p:txBody>
          <a:bodyPr wrap="square"/>
          <a:lstStyle/>
          <a:p>
            <a:r>
              <a:rPr lang="en-US" sz="3200" dirty="0" smtClean="0">
                <a:solidFill>
                  <a:schemeClr val="bg1"/>
                </a:solidFill>
                <a:sym typeface="+mn-ea"/>
              </a:rPr>
              <a:t>Finite Automata Vs Finite State Machines</a:t>
            </a:r>
            <a:endParaRPr lang="en-US" sz="3200" dirty="0">
              <a:solidFill>
                <a:schemeClr val="bg1"/>
              </a:solidFill>
            </a:endParaRPr>
          </a:p>
        </p:txBody>
      </p:sp>
      <p:sp>
        <p:nvSpPr>
          <p:cNvPr id="8" name="Rectangle 7"/>
          <p:cNvSpPr/>
          <p:nvPr/>
        </p:nvSpPr>
        <p:spPr>
          <a:xfrm>
            <a:off x="6528048" y="1616738"/>
            <a:ext cx="5040560" cy="4031873"/>
          </a:xfrm>
          <a:prstGeom prst="rect">
            <a:avLst/>
          </a:prstGeom>
        </p:spPr>
        <p:txBody>
          <a:bodyPr wrap="square">
            <a:spAutoFit/>
          </a:bodyPr>
          <a:lstStyle/>
          <a:p>
            <a:pPr algn="just"/>
            <a:r>
              <a:rPr lang="en-US" sz="1600" b="1" dirty="0">
                <a:solidFill>
                  <a:srgbClr val="FFFF00"/>
                </a:solidFill>
              </a:rPr>
              <a:t>Finite Automaton (FA)</a:t>
            </a:r>
            <a:r>
              <a:rPr lang="en-US" sz="1600" dirty="0">
                <a:solidFill>
                  <a:srgbClr val="FFFF00"/>
                </a:solidFill>
              </a:rPr>
              <a:t> </a:t>
            </a:r>
            <a:r>
              <a:rPr lang="en-US" sz="1600" dirty="0">
                <a:solidFill>
                  <a:schemeClr val="bg1"/>
                </a:solidFill>
              </a:rPr>
              <a:t>is generally used in the context of formal language theory and computational theory. It's a mathematical model that </a:t>
            </a:r>
            <a:r>
              <a:rPr lang="en-US" sz="1600" b="1" dirty="0">
                <a:solidFill>
                  <a:schemeClr val="accent6"/>
                </a:solidFill>
              </a:rPr>
              <a:t>accepts</a:t>
            </a:r>
            <a:r>
              <a:rPr lang="en-US" sz="1600" dirty="0">
                <a:solidFill>
                  <a:schemeClr val="bg1"/>
                </a:solidFill>
              </a:rPr>
              <a:t> or </a:t>
            </a:r>
            <a:r>
              <a:rPr lang="en-US" sz="1600" b="1" dirty="0">
                <a:solidFill>
                  <a:schemeClr val="accent6"/>
                </a:solidFill>
              </a:rPr>
              <a:t>rejects</a:t>
            </a:r>
            <a:r>
              <a:rPr lang="en-US" sz="1600" dirty="0">
                <a:solidFill>
                  <a:schemeClr val="bg1"/>
                </a:solidFill>
              </a:rPr>
              <a:t> strings of symbols and recognizes languages</a:t>
            </a:r>
            <a:r>
              <a:rPr lang="en-US" sz="1600" dirty="0" smtClean="0">
                <a:solidFill>
                  <a:schemeClr val="bg1"/>
                </a:solidFill>
              </a:rPr>
              <a:t>.</a:t>
            </a:r>
          </a:p>
          <a:p>
            <a:pPr algn="just"/>
            <a:endParaRPr lang="en-US" sz="1600" dirty="0">
              <a:solidFill>
                <a:schemeClr val="bg1"/>
              </a:solidFill>
            </a:endParaRPr>
          </a:p>
          <a:p>
            <a:pPr algn="just"/>
            <a:r>
              <a:rPr lang="en-US" sz="1600" b="1" dirty="0">
                <a:solidFill>
                  <a:srgbClr val="FFFF00"/>
                </a:solidFill>
              </a:rPr>
              <a:t>Finite State Machine (FSM)</a:t>
            </a:r>
            <a:r>
              <a:rPr lang="en-US" sz="1600" dirty="0">
                <a:solidFill>
                  <a:srgbClr val="FFFF00"/>
                </a:solidFill>
              </a:rPr>
              <a:t> </a:t>
            </a:r>
            <a:r>
              <a:rPr lang="en-US" sz="1600" dirty="0">
                <a:solidFill>
                  <a:schemeClr val="bg1"/>
                </a:solidFill>
              </a:rPr>
              <a:t>is a broader concept often used in engineering and practical applications. It can include additional features like outputs and is used to model and design systems that transition between states based on inputs</a:t>
            </a:r>
            <a:r>
              <a:rPr lang="en-US" sz="1600" dirty="0" smtClean="0">
                <a:solidFill>
                  <a:schemeClr val="bg1"/>
                </a:solidFill>
              </a:rPr>
              <a:t>.</a:t>
            </a:r>
          </a:p>
          <a:p>
            <a:pPr algn="just"/>
            <a:endParaRPr lang="en-US" sz="1600" dirty="0">
              <a:solidFill>
                <a:schemeClr val="bg1"/>
              </a:solidFill>
            </a:endParaRPr>
          </a:p>
          <a:p>
            <a:pPr algn="just"/>
            <a:r>
              <a:rPr lang="en-US" sz="1600" dirty="0">
                <a:solidFill>
                  <a:schemeClr val="bg1"/>
                </a:solidFill>
              </a:rPr>
              <a:t>In summary, while FA and FSM have overlapping concepts, FAs are more theoretical and focused on language recognition, whereas FSMs are more practical and can include additional features like outputs for modeling real-world systems.</a:t>
            </a:r>
          </a:p>
        </p:txBody>
      </p:sp>
      <p:pic>
        <p:nvPicPr>
          <p:cNvPr id="3" name="Picture 2"/>
          <p:cNvPicPr>
            <a:picLocks noChangeAspect="1"/>
          </p:cNvPicPr>
          <p:nvPr/>
        </p:nvPicPr>
        <p:blipFill>
          <a:blip r:embed="rId2"/>
          <a:stretch>
            <a:fillRect/>
          </a:stretch>
        </p:blipFill>
        <p:spPr>
          <a:xfrm>
            <a:off x="377825" y="1268760"/>
            <a:ext cx="5821341" cy="4727830"/>
          </a:xfrm>
          <a:prstGeom prst="rect">
            <a:avLst/>
          </a:prstGeom>
        </p:spPr>
      </p:pic>
    </p:spTree>
    <p:extLst>
      <p:ext uri="{BB962C8B-B14F-4D97-AF65-F5344CB8AC3E}">
        <p14:creationId xmlns:p14="http://schemas.microsoft.com/office/powerpoint/2010/main" val="3494473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035" y="404495"/>
            <a:ext cx="11301730" cy="492125"/>
          </a:xfrm>
        </p:spPr>
        <p:txBody>
          <a:bodyPr wrap="square"/>
          <a:lstStyle/>
          <a:p>
            <a:r>
              <a:rPr lang="en-US" sz="3200">
                <a:solidFill>
                  <a:schemeClr val="bg1"/>
                </a:solidFill>
                <a:sym typeface="+mn-ea"/>
              </a:rPr>
              <a:t>Few Examples</a:t>
            </a:r>
          </a:p>
        </p:txBody>
      </p:sp>
      <p:sp>
        <p:nvSpPr>
          <p:cNvPr id="7" name="Title 1"/>
          <p:cNvSpPr>
            <a:spLocks noGrp="1"/>
          </p:cNvSpPr>
          <p:nvPr/>
        </p:nvSpPr>
        <p:spPr>
          <a:xfrm>
            <a:off x="767715" y="3035935"/>
            <a:ext cx="3596005" cy="984885"/>
          </a:xfrm>
          <a:prstGeom prst="rect">
            <a:avLst/>
          </a:prstGeom>
        </p:spPr>
        <p:txBody>
          <a:bodyPr wrap="square" lIns="0" tIns="0" rIns="0" bIns="0">
            <a:spAutoFit/>
          </a:bodyPr>
          <a:lstStyle>
            <a:lvl1pPr>
              <a:defRPr>
                <a:latin typeface="+mj-lt"/>
                <a:ea typeface="+mj-ea"/>
                <a:cs typeface="+mj-cs"/>
              </a:defRPr>
            </a:lvl1pPr>
          </a:lstStyle>
          <a:p>
            <a:r>
              <a:rPr lang="en-US" sz="3200">
                <a:solidFill>
                  <a:srgbClr val="FFFF00"/>
                </a:solidFill>
                <a:sym typeface="+mn-ea"/>
              </a:rPr>
              <a:t>A Push Down Automata</a:t>
            </a:r>
          </a:p>
        </p:txBody>
      </p:sp>
      <p:pic>
        <p:nvPicPr>
          <p:cNvPr id="3" name="Picture 2" descr="pushdown-automata"/>
          <p:cNvPicPr>
            <a:picLocks noChangeAspect="1"/>
          </p:cNvPicPr>
          <p:nvPr/>
        </p:nvPicPr>
        <p:blipFill>
          <a:blip r:embed="rId2"/>
          <a:stretch>
            <a:fillRect/>
          </a:stretch>
        </p:blipFill>
        <p:spPr>
          <a:xfrm>
            <a:off x="4728210" y="1484630"/>
            <a:ext cx="6659880" cy="416242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035" y="404495"/>
            <a:ext cx="11301730" cy="492125"/>
          </a:xfrm>
        </p:spPr>
        <p:txBody>
          <a:bodyPr wrap="square"/>
          <a:lstStyle/>
          <a:p>
            <a:r>
              <a:rPr lang="en-US" sz="3200">
                <a:solidFill>
                  <a:schemeClr val="bg1"/>
                </a:solidFill>
                <a:sym typeface="+mn-ea"/>
              </a:rPr>
              <a:t>Few Examples</a:t>
            </a:r>
          </a:p>
        </p:txBody>
      </p:sp>
      <p:sp>
        <p:nvSpPr>
          <p:cNvPr id="7" name="Title 1"/>
          <p:cNvSpPr>
            <a:spLocks noGrp="1"/>
          </p:cNvSpPr>
          <p:nvPr/>
        </p:nvSpPr>
        <p:spPr>
          <a:xfrm>
            <a:off x="767715" y="3035935"/>
            <a:ext cx="3596005" cy="492125"/>
          </a:xfrm>
          <a:prstGeom prst="rect">
            <a:avLst/>
          </a:prstGeom>
        </p:spPr>
        <p:txBody>
          <a:bodyPr wrap="square" lIns="0" tIns="0" rIns="0" bIns="0">
            <a:spAutoFit/>
          </a:bodyPr>
          <a:lstStyle>
            <a:lvl1pPr>
              <a:defRPr>
                <a:latin typeface="+mj-lt"/>
                <a:ea typeface="+mj-ea"/>
                <a:cs typeface="+mj-cs"/>
              </a:defRPr>
            </a:lvl1pPr>
          </a:lstStyle>
          <a:p>
            <a:r>
              <a:rPr lang="en-US" sz="3200">
                <a:solidFill>
                  <a:srgbClr val="FFFF00"/>
                </a:solidFill>
                <a:sym typeface="+mn-ea"/>
              </a:rPr>
              <a:t>A Turing Machine</a:t>
            </a:r>
          </a:p>
        </p:txBody>
      </p:sp>
      <p:pic>
        <p:nvPicPr>
          <p:cNvPr id="4" name="Picture 3" descr="tm16"/>
          <p:cNvPicPr>
            <a:picLocks noChangeAspect="1"/>
          </p:cNvPicPr>
          <p:nvPr/>
        </p:nvPicPr>
        <p:blipFill>
          <a:blip r:embed="rId2"/>
          <a:stretch>
            <a:fillRect/>
          </a:stretch>
        </p:blipFill>
        <p:spPr>
          <a:xfrm>
            <a:off x="4368165" y="561340"/>
            <a:ext cx="7255510" cy="544195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035" y="404495"/>
            <a:ext cx="11301730" cy="492125"/>
          </a:xfrm>
        </p:spPr>
        <p:txBody>
          <a:bodyPr wrap="square"/>
          <a:lstStyle/>
          <a:p>
            <a:r>
              <a:rPr lang="en-US" sz="3200">
                <a:solidFill>
                  <a:schemeClr val="bg1"/>
                </a:solidFill>
                <a:sym typeface="+mn-ea"/>
              </a:rPr>
              <a:t>Few Examples</a:t>
            </a:r>
          </a:p>
        </p:txBody>
      </p:sp>
      <p:sp>
        <p:nvSpPr>
          <p:cNvPr id="7" name="Title 1"/>
          <p:cNvSpPr>
            <a:spLocks noGrp="1"/>
          </p:cNvSpPr>
          <p:nvPr/>
        </p:nvSpPr>
        <p:spPr>
          <a:xfrm>
            <a:off x="3288030" y="5445125"/>
            <a:ext cx="5350510" cy="492125"/>
          </a:xfrm>
          <a:prstGeom prst="rect">
            <a:avLst/>
          </a:prstGeom>
        </p:spPr>
        <p:txBody>
          <a:bodyPr wrap="square" lIns="0" tIns="0" rIns="0" bIns="0">
            <a:spAutoFit/>
          </a:bodyPr>
          <a:lstStyle>
            <a:lvl1pPr>
              <a:defRPr>
                <a:latin typeface="+mj-lt"/>
                <a:ea typeface="+mj-ea"/>
                <a:cs typeface="+mj-cs"/>
              </a:defRPr>
            </a:lvl1pPr>
          </a:lstStyle>
          <a:p>
            <a:r>
              <a:rPr lang="en-US" sz="3200">
                <a:solidFill>
                  <a:srgbClr val="FFFF00"/>
                </a:solidFill>
                <a:sym typeface="+mn-ea"/>
              </a:rPr>
              <a:t>An Universal Turing Machine</a:t>
            </a:r>
          </a:p>
        </p:txBody>
      </p:sp>
      <p:pic>
        <p:nvPicPr>
          <p:cNvPr id="3" name="Picture 2" descr="turing"/>
          <p:cNvPicPr>
            <a:picLocks noChangeAspect="1"/>
          </p:cNvPicPr>
          <p:nvPr/>
        </p:nvPicPr>
        <p:blipFill>
          <a:blip r:embed="rId2"/>
          <a:stretch>
            <a:fillRect/>
          </a:stretch>
        </p:blipFill>
        <p:spPr>
          <a:xfrm>
            <a:off x="1369060" y="1412875"/>
            <a:ext cx="9377680" cy="3773805"/>
          </a:xfrm>
          <a:prstGeom prst="rect">
            <a:avLst/>
          </a:prstGeom>
        </p:spPr>
      </p:pic>
    </p:spTree>
  </p:cSld>
  <p:clrMapOvr>
    <a:masterClrMapping/>
  </p:clrMapOvr>
</p:sld>
</file>

<file path=ppt/theme/theme1.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678</Words>
  <Application>Microsoft Office PowerPoint</Application>
  <PresentationFormat>Widescreen</PresentationFormat>
  <Paragraphs>70</Paragraphs>
  <Slides>20</Slides>
  <Notes>0</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20</vt:i4>
      </vt:variant>
    </vt:vector>
  </HeadingPairs>
  <TitlesOfParts>
    <vt:vector size="30" baseType="lpstr">
      <vt:lpstr>Calibri</vt:lpstr>
      <vt:lpstr>UCPGHS+Rockwell Nova Light</vt:lpstr>
      <vt:lpstr>Arial</vt:lpstr>
      <vt:lpstr>BKQMSI+Wingdings</vt:lpstr>
      <vt:lpstr>Theme Office</vt:lpstr>
      <vt:lpstr>1_Theme Office</vt:lpstr>
      <vt:lpstr>2_Theme Office</vt:lpstr>
      <vt:lpstr>3_Theme Office</vt:lpstr>
      <vt:lpstr>4_Theme Office</vt:lpstr>
      <vt:lpstr>5_Theme Office</vt:lpstr>
      <vt:lpstr>PowerPoint Presentation</vt:lpstr>
      <vt:lpstr>PowerPoint Presentation</vt:lpstr>
      <vt:lpstr>What is Theory of Computation (TOC)?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Automata in Theory of Computation? </vt:lpstr>
      <vt:lpstr>How important is Theory of Computation? </vt:lpstr>
      <vt:lpstr>Applications of TOC</vt:lpstr>
      <vt:lpstr>Applications of TOC</vt:lpstr>
      <vt:lpstr>Few Examples</vt:lpstr>
      <vt:lpstr>Finite Automata Vs Finite State Machines</vt:lpstr>
      <vt:lpstr>Few Examples</vt:lpstr>
      <vt:lpstr>Few Examples</vt:lpstr>
      <vt:lpstr>Few Examples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PowerPoint</dc:title>
  <dc:creator>root</dc:creator>
  <cp:lastModifiedBy>Sridhar Iyer</cp:lastModifiedBy>
  <cp:revision>9</cp:revision>
  <dcterms:created xsi:type="dcterms:W3CDTF">2024-07-28T05:34:45Z</dcterms:created>
  <dcterms:modified xsi:type="dcterms:W3CDTF">2024-08-01T05:27:44Z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1033-5.7.3.8096</vt:lpwstr>
  </property>
</Properties>
</file>