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415" r:id="rId6"/>
    <p:sldId id="426" r:id="rId7"/>
    <p:sldId id="427" r:id="rId8"/>
    <p:sldId id="428" r:id="rId9"/>
    <p:sldId id="429" r:id="rId10"/>
    <p:sldId id="430" r:id="rId11"/>
    <p:sldId id="431" r:id="rId12"/>
    <p:sldId id="436" r:id="rId13"/>
    <p:sldId id="438" r:id="rId14"/>
    <p:sldId id="439" r:id="rId15"/>
    <p:sldId id="418" r:id="rId16"/>
    <p:sldId id="419" r:id="rId17"/>
    <p:sldId id="435" r:id="rId18"/>
    <p:sldId id="440" r:id="rId19"/>
    <p:sldId id="441" r:id="rId20"/>
    <p:sldId id="442" r:id="rId21"/>
    <p:sldId id="443" r:id="rId22"/>
    <p:sldId id="449" r:id="rId23"/>
    <p:sldId id="451" r:id="rId24"/>
    <p:sldId id="452" r:id="rId25"/>
    <p:sldId id="453" r:id="rId26"/>
    <p:sldId id="420" r:id="rId27"/>
    <p:sldId id="421" r:id="rId28"/>
    <p:sldId id="444" r:id="rId29"/>
    <p:sldId id="445" r:id="rId30"/>
    <p:sldId id="446" r:id="rId31"/>
    <p:sldId id="447" r:id="rId32"/>
    <p:sldId id="448" r:id="rId33"/>
    <p:sldId id="422" r:id="rId34"/>
    <p:sldId id="423" r:id="rId35"/>
    <p:sldId id="424" r:id="rId36"/>
    <p:sldId id="425" r:id="rId37"/>
    <p:sldId id="268" r:id="rId38"/>
    <p:sldId id="269" r:id="rId39"/>
    <p:sldId id="270" r:id="rId40"/>
    <p:sldId id="271" r:id="rId41"/>
    <p:sldId id="272" r:id="rId42"/>
    <p:sldId id="273" r:id="rId43"/>
    <p:sldId id="274" r:id="rId44"/>
    <p:sldId id="275" r:id="rId45"/>
    <p:sldId id="276" r:id="rId46"/>
    <p:sldId id="277" r:id="rId47"/>
    <p:sldId id="278" r:id="rId48"/>
    <p:sldId id="279" r:id="rId49"/>
    <p:sldId id="281" r:id="rId50"/>
    <p:sldId id="282" r:id="rId51"/>
    <p:sldId id="283" r:id="rId52"/>
    <p:sldId id="284" r:id="rId53"/>
    <p:sldId id="285" r:id="rId54"/>
    <p:sldId id="286" r:id="rId55"/>
    <p:sldId id="287"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007229-73B4-4623-B73B-4C5F676A72C4}" v="1" dt="2022-05-21T14:11:19.015"/>
    <p1510:client id="{D8AB7786-8910-41CD-A106-CD8F223EAA30}" v="1" dt="2022-05-24T18:20:00.0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522" y="7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slide" Target="slides/slide114.xml"/><Relationship Id="rId12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73"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92C2BDE8-ABF8-475E-82AF-C0FD15E2CFFA}"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90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2790256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5010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DE5D8E-080B-4B07-9879-2AC349158C8B}" type="datetimeFigureOut">
              <a:rPr lang="en-IN" smtClean="0"/>
              <a:t>12-03-2024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3323028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DE5D8E-080B-4B07-9879-2AC349158C8B}" type="datetimeFigureOut">
              <a:rPr lang="en-IN" smtClean="0"/>
              <a:t>12-03-2024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2C2BDE8-ABF8-475E-82AF-C0FD15E2CFFA}"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2779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DE5D8E-080B-4B07-9879-2AC349158C8B}" type="datetimeFigureOut">
              <a:rPr lang="en-IN" smtClean="0"/>
              <a:t>12-03-2024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C2BDE8-ABF8-475E-82AF-C0FD15E2CFFA}"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192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DE5D8E-080B-4B07-9879-2AC349158C8B}" type="datetimeFigureOut">
              <a:rPr lang="en-IN" smtClean="0"/>
              <a:t>12-03-2024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170972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DE5D8E-080B-4B07-9879-2AC349158C8B}" type="datetimeFigureOut">
              <a:rPr lang="en-IN" smtClean="0"/>
              <a:t>12-03-2024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C2BDE8-ABF8-475E-82AF-C0FD15E2CFFA}"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2779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DE5D8E-080B-4B07-9879-2AC349158C8B}" type="datetimeFigureOut">
              <a:rPr lang="en-IN" smtClean="0"/>
              <a:t>12-03-2024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703857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DE5D8E-080B-4B07-9879-2AC349158C8B}" type="datetimeFigureOut">
              <a:rPr lang="en-IN" smtClean="0"/>
              <a:t>12-03-2024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3697502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7459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1746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spTree>
    <p:extLst>
      <p:ext uri="{BB962C8B-B14F-4D97-AF65-F5344CB8AC3E}">
        <p14:creationId xmlns:p14="http://schemas.microsoft.com/office/powerpoint/2010/main" val="1177823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9314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9759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1430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E5D8E-080B-4B07-9879-2AC349158C8B}" type="datetimeFigureOut">
              <a:rPr lang="en-IN" smtClean="0"/>
              <a:t>12-03-2024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C2BDE8-ABF8-475E-82AF-C0FD15E2CFFA}"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174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9DE5D8E-080B-4B07-9879-2AC349158C8B}" type="datetimeFigureOut">
              <a:rPr lang="en-IN" smtClean="0"/>
              <a:t>12-03-2024</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2C2BDE8-ABF8-475E-82AF-C0FD15E2CFFA}" type="slidenum">
              <a:rPr lang="en-IN" smtClean="0"/>
              <a:t>‹#›</a:t>
            </a:fld>
            <a:endParaRPr lang="en-IN"/>
          </a:p>
        </p:txBody>
      </p:sp>
    </p:spTree>
    <p:extLst>
      <p:ext uri="{BB962C8B-B14F-4D97-AF65-F5344CB8AC3E}">
        <p14:creationId xmlns:p14="http://schemas.microsoft.com/office/powerpoint/2010/main" val="16017742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hyperlink" Target="https://www.w3schools.com/react/showreact.asp?filename=demo2_react_lifecycle_componentwillunmount"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6.png"/><Relationship Id="rId7" Type="http://schemas.openxmlformats.org/officeDocument/2006/relationships/image" Target="../media/image130.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11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F5372-142F-4FCF-9B2F-716593C30466}"/>
              </a:ext>
            </a:extLst>
          </p:cNvPr>
          <p:cNvSpPr>
            <a:spLocks noGrp="1"/>
          </p:cNvSpPr>
          <p:nvPr>
            <p:ph type="ctrTitle"/>
          </p:nvPr>
        </p:nvSpPr>
        <p:spPr/>
        <p:txBody>
          <a:bodyPr/>
          <a:lstStyle/>
          <a:p>
            <a:r>
              <a:rPr lang="en-IN" b="1"/>
              <a:t>React JS </a:t>
            </a:r>
            <a:r>
              <a:rPr lang="en-IN"/>
              <a:t>	</a:t>
            </a:r>
          </a:p>
        </p:txBody>
      </p:sp>
      <p:sp>
        <p:nvSpPr>
          <p:cNvPr id="3" name="Subtitle 2">
            <a:extLst>
              <a:ext uri="{FF2B5EF4-FFF2-40B4-BE49-F238E27FC236}">
                <a16:creationId xmlns:a16="http://schemas.microsoft.com/office/drawing/2014/main" id="{EB3E6A26-BFC0-4A75-A91B-AA2DA7611DC9}"/>
              </a:ext>
            </a:extLst>
          </p:cNvPr>
          <p:cNvSpPr>
            <a:spLocks noGrp="1"/>
          </p:cNvSpPr>
          <p:nvPr>
            <p:ph type="subTitle" idx="1"/>
          </p:nvPr>
        </p:nvSpPr>
        <p:spPr>
          <a:xfrm>
            <a:off x="2692397" y="3780689"/>
            <a:ext cx="6815669" cy="1320802"/>
          </a:xfrm>
        </p:spPr>
        <p:txBody>
          <a:bodyPr>
            <a:normAutofit fontScale="77500" lnSpcReduction="20000"/>
          </a:bodyPr>
          <a:lstStyle/>
          <a:p>
            <a:pPr algn="r"/>
            <a:r>
              <a:rPr lang="en-IN" dirty="0" smtClean="0"/>
              <a:t>			</a:t>
            </a:r>
            <a:r>
              <a:rPr lang="en-IN" b="1" dirty="0" smtClean="0"/>
              <a:t>By: </a:t>
            </a:r>
            <a:r>
              <a:rPr lang="en-IN" b="1" dirty="0" err="1" smtClean="0"/>
              <a:t>Prof.</a:t>
            </a:r>
            <a:r>
              <a:rPr lang="en-IN" b="1" dirty="0" smtClean="0"/>
              <a:t> Sridhar Iyer</a:t>
            </a:r>
          </a:p>
          <a:p>
            <a:pPr algn="r"/>
            <a:r>
              <a:rPr lang="en-IN" dirty="0" smtClean="0"/>
              <a:t>B.E, M.E, C.E.H, PhD (Pursuing)</a:t>
            </a:r>
          </a:p>
          <a:p>
            <a:pPr algn="r"/>
            <a:r>
              <a:rPr lang="en-IN" dirty="0" smtClean="0"/>
              <a:t>Dept. of Computer Engineering</a:t>
            </a:r>
          </a:p>
          <a:p>
            <a:pPr algn="r"/>
            <a:r>
              <a:rPr lang="en-IN" dirty="0" err="1" smtClean="0"/>
              <a:t>Dwarkadas</a:t>
            </a:r>
            <a:r>
              <a:rPr lang="en-IN" dirty="0" smtClean="0"/>
              <a:t> J. </a:t>
            </a:r>
            <a:r>
              <a:rPr lang="en-IN" dirty="0" err="1" smtClean="0"/>
              <a:t>Sanghvi</a:t>
            </a:r>
            <a:r>
              <a:rPr lang="en-IN" dirty="0" smtClean="0"/>
              <a:t> College of Engineering</a:t>
            </a:r>
            <a:endParaRPr lang="en-IN" dirty="0"/>
          </a:p>
        </p:txBody>
      </p:sp>
    </p:spTree>
    <p:extLst>
      <p:ext uri="{BB962C8B-B14F-4D97-AF65-F5344CB8AC3E}">
        <p14:creationId xmlns:p14="http://schemas.microsoft.com/office/powerpoint/2010/main" val="3197891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0" y="-88530"/>
            <a:ext cx="12192000" cy="7096160"/>
          </a:xfrm>
          <a:prstGeom prst="rect">
            <a:avLst/>
          </a:prstGeom>
        </p:spPr>
      </p:pic>
    </p:spTree>
    <p:extLst>
      <p:ext uri="{BB962C8B-B14F-4D97-AF65-F5344CB8AC3E}">
        <p14:creationId xmlns:p14="http://schemas.microsoft.com/office/powerpoint/2010/main" val="16538223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1C928-0511-449D-8016-1CA4ECBA5138}"/>
              </a:ext>
            </a:extLst>
          </p:cNvPr>
          <p:cNvSpPr>
            <a:spLocks noGrp="1"/>
          </p:cNvSpPr>
          <p:nvPr>
            <p:ph type="title"/>
          </p:nvPr>
        </p:nvSpPr>
        <p:spPr/>
        <p:txBody>
          <a:bodyPr/>
          <a:lstStyle/>
          <a:p>
            <a:r>
              <a:rPr lang="en-IN"/>
              <a:t>React Components</a:t>
            </a:r>
          </a:p>
        </p:txBody>
      </p:sp>
      <p:sp>
        <p:nvSpPr>
          <p:cNvPr id="3" name="Content Placeholder 2">
            <a:extLst>
              <a:ext uri="{FF2B5EF4-FFF2-40B4-BE49-F238E27FC236}">
                <a16:creationId xmlns:a16="http://schemas.microsoft.com/office/drawing/2014/main" id="{F2C9B9B2-3B75-4DF5-9023-3EE1B7A664E0}"/>
              </a:ext>
            </a:extLst>
          </p:cNvPr>
          <p:cNvSpPr>
            <a:spLocks noGrp="1"/>
          </p:cNvSpPr>
          <p:nvPr>
            <p:ph idx="1"/>
          </p:nvPr>
        </p:nvSpPr>
        <p:spPr>
          <a:xfrm>
            <a:off x="1306607" y="2556932"/>
            <a:ext cx="9601196" cy="3318936"/>
          </a:xfrm>
        </p:spPr>
        <p:txBody>
          <a:bodyPr/>
          <a:lstStyle/>
          <a:p>
            <a:r>
              <a:rPr lang="en-US" dirty="0"/>
              <a:t>Components are independent and reusable bits of code. They serve the same purpose as JavaScript functions, but work in isolation and return HTML via a render() function.</a:t>
            </a:r>
          </a:p>
          <a:p>
            <a:r>
              <a:rPr lang="en-US" dirty="0"/>
              <a:t>Components come in two types, </a:t>
            </a:r>
          </a:p>
          <a:p>
            <a:pPr lvl="1"/>
            <a:r>
              <a:rPr lang="en-US" dirty="0"/>
              <a:t>Class components </a:t>
            </a:r>
          </a:p>
          <a:p>
            <a:pPr lvl="1"/>
            <a:r>
              <a:rPr lang="en-US" dirty="0"/>
              <a:t>Function components</a:t>
            </a:r>
            <a:endParaRPr lang="en-IN" dirty="0"/>
          </a:p>
        </p:txBody>
      </p:sp>
    </p:spTree>
    <p:extLst>
      <p:ext uri="{BB962C8B-B14F-4D97-AF65-F5344CB8AC3E}">
        <p14:creationId xmlns:p14="http://schemas.microsoft.com/office/powerpoint/2010/main" val="2583496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9232B-EBC1-4E2F-8D63-CD05F4DB6AB8}"/>
              </a:ext>
            </a:extLst>
          </p:cNvPr>
          <p:cNvSpPr>
            <a:spLocks noGrp="1"/>
          </p:cNvSpPr>
          <p:nvPr>
            <p:ph type="title"/>
          </p:nvPr>
        </p:nvSpPr>
        <p:spPr>
          <a:xfrm>
            <a:off x="734291" y="574674"/>
            <a:ext cx="10515600" cy="1325563"/>
          </a:xfrm>
        </p:spPr>
        <p:txBody>
          <a:bodyPr/>
          <a:lstStyle/>
          <a:p>
            <a:r>
              <a:rPr lang="en-IN"/>
              <a:t>Create a Class Component</a:t>
            </a:r>
          </a:p>
        </p:txBody>
      </p:sp>
      <p:sp>
        <p:nvSpPr>
          <p:cNvPr id="3" name="Content Placeholder 2">
            <a:extLst>
              <a:ext uri="{FF2B5EF4-FFF2-40B4-BE49-F238E27FC236}">
                <a16:creationId xmlns:a16="http://schemas.microsoft.com/office/drawing/2014/main" id="{CDA9D4DC-B3B6-43B1-B0B3-3E4D5BB46C1D}"/>
              </a:ext>
            </a:extLst>
          </p:cNvPr>
          <p:cNvSpPr>
            <a:spLocks noGrp="1"/>
          </p:cNvSpPr>
          <p:nvPr>
            <p:ph idx="1"/>
          </p:nvPr>
        </p:nvSpPr>
        <p:spPr>
          <a:xfrm>
            <a:off x="838200" y="2576945"/>
            <a:ext cx="10515600" cy="4281055"/>
          </a:xfrm>
        </p:spPr>
        <p:txBody>
          <a:bodyPr>
            <a:normAutofit/>
          </a:bodyPr>
          <a:lstStyle/>
          <a:p>
            <a:pPr algn="just"/>
            <a:r>
              <a:rPr lang="en-US" dirty="0"/>
              <a:t>When creating a React component, the component's name must start with an upper case letter.</a:t>
            </a:r>
          </a:p>
          <a:p>
            <a:pPr algn="just"/>
            <a:r>
              <a:rPr lang="en-US" dirty="0"/>
              <a:t>The component has to include the extends </a:t>
            </a:r>
            <a:r>
              <a:rPr lang="en-US" b="1" dirty="0" err="1"/>
              <a:t>React.Component</a:t>
            </a:r>
            <a:r>
              <a:rPr lang="en-US" b="1" dirty="0"/>
              <a:t> </a:t>
            </a:r>
            <a:r>
              <a:rPr lang="en-US" dirty="0"/>
              <a:t>statement, this statement creates an inheritance to </a:t>
            </a:r>
            <a:r>
              <a:rPr lang="en-US" b="1" dirty="0" err="1"/>
              <a:t>React.Component</a:t>
            </a:r>
            <a:r>
              <a:rPr lang="en-US" dirty="0"/>
              <a:t>, and gives your component access to </a:t>
            </a:r>
            <a:r>
              <a:rPr lang="en-US" dirty="0" err="1"/>
              <a:t>React.Component's</a:t>
            </a:r>
            <a:r>
              <a:rPr lang="en-US" dirty="0"/>
              <a:t> functions.</a:t>
            </a:r>
          </a:p>
          <a:p>
            <a:pPr algn="just"/>
            <a:r>
              <a:rPr lang="en-US" dirty="0"/>
              <a:t>The component also requires a render() method, this method returns HTML.</a:t>
            </a:r>
            <a:endParaRPr lang="en-IN" dirty="0"/>
          </a:p>
        </p:txBody>
      </p:sp>
    </p:spTree>
    <p:extLst>
      <p:ext uri="{BB962C8B-B14F-4D97-AF65-F5344CB8AC3E}">
        <p14:creationId xmlns:p14="http://schemas.microsoft.com/office/powerpoint/2010/main" val="1903172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4299-1930-4764-99D8-CE6AD6FAFDDA}"/>
              </a:ext>
            </a:extLst>
          </p:cNvPr>
          <p:cNvSpPr>
            <a:spLocks noGrp="1"/>
          </p:cNvSpPr>
          <p:nvPr>
            <p:ph type="title"/>
          </p:nvPr>
        </p:nvSpPr>
        <p:spPr/>
        <p:txBody>
          <a:bodyPr/>
          <a:lstStyle/>
          <a:p>
            <a:r>
              <a:rPr lang="en-IN"/>
              <a:t>Example</a:t>
            </a:r>
          </a:p>
        </p:txBody>
      </p:sp>
      <p:sp>
        <p:nvSpPr>
          <p:cNvPr id="3" name="Content Placeholder 2">
            <a:extLst>
              <a:ext uri="{FF2B5EF4-FFF2-40B4-BE49-F238E27FC236}">
                <a16:creationId xmlns:a16="http://schemas.microsoft.com/office/drawing/2014/main" id="{67886D3B-4CBC-4648-B1FD-12D2F7849231}"/>
              </a:ext>
            </a:extLst>
          </p:cNvPr>
          <p:cNvSpPr>
            <a:spLocks noGrp="1"/>
          </p:cNvSpPr>
          <p:nvPr>
            <p:ph idx="1"/>
          </p:nvPr>
        </p:nvSpPr>
        <p:spPr/>
        <p:txBody>
          <a:bodyPr>
            <a:normAutofit fontScale="85000" lnSpcReduction="10000"/>
          </a:bodyPr>
          <a:lstStyle/>
          <a:p>
            <a:r>
              <a:rPr lang="en-US"/>
              <a:t>Create a Class component called Car</a:t>
            </a:r>
          </a:p>
          <a:p>
            <a:pPr marL="457200" lvl="1" indent="0">
              <a:buNone/>
            </a:pPr>
            <a:r>
              <a:rPr lang="en-US"/>
              <a:t>class Car extends </a:t>
            </a:r>
            <a:r>
              <a:rPr lang="en-US" err="1"/>
              <a:t>React.Component</a:t>
            </a:r>
            <a:r>
              <a:rPr lang="en-US"/>
              <a:t> {</a:t>
            </a:r>
          </a:p>
          <a:p>
            <a:pPr marL="457200" lvl="1" indent="0">
              <a:buNone/>
            </a:pPr>
            <a:r>
              <a:rPr lang="en-US"/>
              <a:t>  render() {</a:t>
            </a:r>
          </a:p>
          <a:p>
            <a:pPr marL="457200" lvl="1" indent="0">
              <a:buNone/>
            </a:pPr>
            <a:r>
              <a:rPr lang="en-US"/>
              <a:t>    return &lt;h2&gt;Hi, I am a Car!&lt;/h2&gt;;</a:t>
            </a:r>
          </a:p>
          <a:p>
            <a:pPr marL="457200" lvl="1" indent="0">
              <a:buNone/>
            </a:pPr>
            <a:r>
              <a:rPr lang="en-US"/>
              <a:t>  }</a:t>
            </a:r>
          </a:p>
          <a:p>
            <a:pPr marL="457200" lvl="1" indent="0">
              <a:buNone/>
            </a:pPr>
            <a:r>
              <a:rPr lang="en-US"/>
              <a:t>}</a:t>
            </a:r>
          </a:p>
          <a:p>
            <a:pPr algn="just"/>
            <a:r>
              <a:rPr lang="en-US"/>
              <a:t>Now your React application has a component called Car, which returns a &lt;h2&gt; element.</a:t>
            </a:r>
          </a:p>
          <a:p>
            <a:pPr algn="just"/>
            <a:r>
              <a:rPr lang="en-US"/>
              <a:t>To use this component in your application, use similar syntax as normal HTML: &lt;Car /&gt;</a:t>
            </a:r>
            <a:endParaRPr lang="en-IN"/>
          </a:p>
        </p:txBody>
      </p:sp>
    </p:spTree>
    <p:extLst>
      <p:ext uri="{BB962C8B-B14F-4D97-AF65-F5344CB8AC3E}">
        <p14:creationId xmlns:p14="http://schemas.microsoft.com/office/powerpoint/2010/main" val="2041334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D2F3A19-E32D-4CA7-884B-553A7723226E}"/>
              </a:ext>
            </a:extLst>
          </p:cNvPr>
          <p:cNvPicPr>
            <a:picLocks noGrp="1" noChangeAspect="1"/>
          </p:cNvPicPr>
          <p:nvPr>
            <p:ph idx="1"/>
          </p:nvPr>
        </p:nvPicPr>
        <p:blipFill>
          <a:blip r:embed="rId2"/>
          <a:stretch>
            <a:fillRect/>
          </a:stretch>
        </p:blipFill>
        <p:spPr>
          <a:xfrm>
            <a:off x="1295402" y="2618417"/>
            <a:ext cx="8458200" cy="2847975"/>
          </a:xfrm>
          <a:prstGeom prst="rect">
            <a:avLst/>
          </a:prstGeom>
        </p:spPr>
      </p:pic>
    </p:spTree>
    <p:extLst>
      <p:ext uri="{BB962C8B-B14F-4D97-AF65-F5344CB8AC3E}">
        <p14:creationId xmlns:p14="http://schemas.microsoft.com/office/powerpoint/2010/main" val="3278411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A77DF-132F-493E-8816-B215310D7A50}"/>
              </a:ext>
            </a:extLst>
          </p:cNvPr>
          <p:cNvSpPr>
            <a:spLocks noGrp="1"/>
          </p:cNvSpPr>
          <p:nvPr>
            <p:ph type="title"/>
          </p:nvPr>
        </p:nvSpPr>
        <p:spPr>
          <a:xfrm>
            <a:off x="838200" y="340374"/>
            <a:ext cx="10515600" cy="1325563"/>
          </a:xfrm>
        </p:spPr>
        <p:txBody>
          <a:bodyPr/>
          <a:lstStyle/>
          <a:p>
            <a:r>
              <a:rPr lang="en-IN"/>
              <a:t>Create a Function Component</a:t>
            </a:r>
          </a:p>
        </p:txBody>
      </p:sp>
      <p:sp>
        <p:nvSpPr>
          <p:cNvPr id="3" name="Content Placeholder 2">
            <a:extLst>
              <a:ext uri="{FF2B5EF4-FFF2-40B4-BE49-F238E27FC236}">
                <a16:creationId xmlns:a16="http://schemas.microsoft.com/office/drawing/2014/main" id="{8E918174-556F-42C8-B129-3D2606420FEC}"/>
              </a:ext>
            </a:extLst>
          </p:cNvPr>
          <p:cNvSpPr>
            <a:spLocks noGrp="1"/>
          </p:cNvSpPr>
          <p:nvPr>
            <p:ph idx="1"/>
          </p:nvPr>
        </p:nvSpPr>
        <p:spPr>
          <a:xfrm>
            <a:off x="838200" y="1506682"/>
            <a:ext cx="10515600" cy="4670281"/>
          </a:xfrm>
        </p:spPr>
        <p:txBody>
          <a:bodyPr/>
          <a:lstStyle/>
          <a:p>
            <a:pPr algn="just"/>
            <a:r>
              <a:rPr lang="en-US"/>
              <a:t>A Function component also returns HTML, and behaves pretty much the same way as a Class component, but Class components have some additions</a:t>
            </a:r>
          </a:p>
          <a:p>
            <a:pPr algn="just"/>
            <a:r>
              <a:rPr lang="en-US"/>
              <a:t>Example</a:t>
            </a:r>
          </a:p>
          <a:p>
            <a:pPr algn="just"/>
            <a:r>
              <a:rPr lang="en-US"/>
              <a:t>Create a Function component called Car</a:t>
            </a:r>
          </a:p>
          <a:p>
            <a:pPr marL="457200" lvl="1" indent="0" algn="just">
              <a:buNone/>
            </a:pPr>
            <a:r>
              <a:rPr lang="en-US"/>
              <a:t>function Car() {</a:t>
            </a:r>
          </a:p>
          <a:p>
            <a:pPr marL="457200" lvl="1" indent="0" algn="just">
              <a:buNone/>
            </a:pPr>
            <a:r>
              <a:rPr lang="en-US"/>
              <a:t>  return &lt;h2&gt;Hi, I am also a Car!&lt;/h2&gt;;</a:t>
            </a:r>
          </a:p>
          <a:p>
            <a:pPr marL="457200" lvl="1" indent="0" algn="just">
              <a:buNone/>
            </a:pPr>
            <a:r>
              <a:rPr lang="en-US"/>
              <a:t>}</a:t>
            </a:r>
          </a:p>
          <a:p>
            <a:pPr algn="just"/>
            <a:r>
              <a:rPr lang="en-US"/>
              <a:t>Once again your React application has a Car component.</a:t>
            </a:r>
            <a:endParaRPr lang="en-IN"/>
          </a:p>
        </p:txBody>
      </p:sp>
    </p:spTree>
    <p:extLst>
      <p:ext uri="{BB962C8B-B14F-4D97-AF65-F5344CB8AC3E}">
        <p14:creationId xmlns:p14="http://schemas.microsoft.com/office/powerpoint/2010/main" val="1621191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17376" y="2575871"/>
            <a:ext cx="6096000" cy="3693319"/>
          </a:xfrm>
          <a:prstGeom prst="rect">
            <a:avLst/>
          </a:prstGeom>
        </p:spPr>
        <p:txBody>
          <a:bodyPr>
            <a:spAutoFit/>
          </a:bodyPr>
          <a:lstStyle/>
          <a:p>
            <a:r>
              <a:rPr lang="en-US" b="1" dirty="0">
                <a:solidFill>
                  <a:srgbClr val="C586C0"/>
                </a:solidFill>
                <a:latin typeface="Consolas" panose="020B0609020204030204" pitchFamily="49" charset="0"/>
              </a:rPr>
              <a:t>import</a:t>
            </a:r>
            <a:r>
              <a:rPr lang="en-US" b="1" dirty="0">
                <a:solidFill>
                  <a:srgbClr val="CCCCCC"/>
                </a:solidFill>
                <a:latin typeface="Consolas" panose="020B0609020204030204" pitchFamily="49" charset="0"/>
              </a:rPr>
              <a:t> </a:t>
            </a:r>
            <a:r>
              <a:rPr lang="en-US" b="1" dirty="0">
                <a:solidFill>
                  <a:srgbClr val="9CDCFE"/>
                </a:solidFill>
                <a:latin typeface="Consolas" panose="020B0609020204030204" pitchFamily="49" charset="0"/>
              </a:rPr>
              <a:t>React</a:t>
            </a:r>
            <a:r>
              <a:rPr lang="en-US" b="1" dirty="0">
                <a:solidFill>
                  <a:srgbClr val="CCCCCC"/>
                </a:solidFill>
                <a:latin typeface="Consolas" panose="020B0609020204030204" pitchFamily="49" charset="0"/>
              </a:rPr>
              <a:t> </a:t>
            </a:r>
            <a:r>
              <a:rPr lang="en-US" b="1" dirty="0">
                <a:solidFill>
                  <a:srgbClr val="C586C0"/>
                </a:solidFill>
                <a:latin typeface="Consolas" panose="020B0609020204030204" pitchFamily="49" charset="0"/>
              </a:rPr>
              <a:t>from</a:t>
            </a:r>
            <a:r>
              <a:rPr lang="en-US" b="1" dirty="0">
                <a:solidFill>
                  <a:srgbClr val="CCCCCC"/>
                </a:solidFill>
                <a:latin typeface="Consolas" panose="020B0609020204030204" pitchFamily="49" charset="0"/>
              </a:rPr>
              <a:t> </a:t>
            </a:r>
            <a:r>
              <a:rPr lang="en-US" b="1" dirty="0">
                <a:solidFill>
                  <a:srgbClr val="CE9178"/>
                </a:solidFill>
                <a:latin typeface="Consolas" panose="020B0609020204030204" pitchFamily="49" charset="0"/>
              </a:rPr>
              <a:t>'react'</a:t>
            </a:r>
            <a:r>
              <a:rPr lang="en-US" b="1" dirty="0">
                <a:solidFill>
                  <a:srgbClr val="CCCCCC"/>
                </a:solidFill>
                <a:latin typeface="Consolas" panose="020B0609020204030204" pitchFamily="49" charset="0"/>
              </a:rPr>
              <a:t>;</a:t>
            </a:r>
          </a:p>
          <a:p>
            <a:r>
              <a:rPr lang="en-US" b="1" dirty="0">
                <a:solidFill>
                  <a:srgbClr val="C586C0"/>
                </a:solidFill>
                <a:latin typeface="Consolas" panose="020B0609020204030204" pitchFamily="49" charset="0"/>
              </a:rPr>
              <a:t>import</a:t>
            </a:r>
            <a:r>
              <a:rPr lang="en-US" b="1" dirty="0">
                <a:solidFill>
                  <a:srgbClr val="CCCCCC"/>
                </a:solidFill>
                <a:latin typeface="Consolas" panose="020B0609020204030204" pitchFamily="49" charset="0"/>
              </a:rPr>
              <a:t> </a:t>
            </a:r>
            <a:r>
              <a:rPr lang="en-US" b="1" dirty="0" err="1">
                <a:solidFill>
                  <a:srgbClr val="9CDCFE"/>
                </a:solidFill>
                <a:latin typeface="Consolas" panose="020B0609020204030204" pitchFamily="49" charset="0"/>
              </a:rPr>
              <a:t>ReactDOM</a:t>
            </a:r>
            <a:r>
              <a:rPr lang="en-US" b="1" dirty="0">
                <a:solidFill>
                  <a:srgbClr val="CCCCCC"/>
                </a:solidFill>
                <a:latin typeface="Consolas" panose="020B0609020204030204" pitchFamily="49" charset="0"/>
              </a:rPr>
              <a:t> </a:t>
            </a:r>
            <a:r>
              <a:rPr lang="en-US" b="1" dirty="0">
                <a:solidFill>
                  <a:srgbClr val="C586C0"/>
                </a:solidFill>
                <a:latin typeface="Consolas" panose="020B0609020204030204" pitchFamily="49" charset="0"/>
              </a:rPr>
              <a:t>from</a:t>
            </a:r>
            <a:r>
              <a:rPr lang="en-US" b="1" dirty="0">
                <a:solidFill>
                  <a:srgbClr val="CCCCCC"/>
                </a:solidFill>
                <a:latin typeface="Consolas" panose="020B0609020204030204" pitchFamily="49" charset="0"/>
              </a:rPr>
              <a:t> </a:t>
            </a:r>
            <a:r>
              <a:rPr lang="en-US" b="1" dirty="0">
                <a:solidFill>
                  <a:srgbClr val="CE9178"/>
                </a:solidFill>
                <a:latin typeface="Consolas" panose="020B0609020204030204" pitchFamily="49" charset="0"/>
              </a:rPr>
              <a:t>'react-</a:t>
            </a:r>
            <a:r>
              <a:rPr lang="en-US" b="1" dirty="0" err="1">
                <a:solidFill>
                  <a:srgbClr val="CE9178"/>
                </a:solidFill>
                <a:latin typeface="Consolas" panose="020B0609020204030204" pitchFamily="49" charset="0"/>
              </a:rPr>
              <a:t>dom</a:t>
            </a:r>
            <a:r>
              <a:rPr lang="en-US" b="1" dirty="0">
                <a:solidFill>
                  <a:srgbClr val="CE9178"/>
                </a:solidFill>
                <a:latin typeface="Consolas" panose="020B0609020204030204" pitchFamily="49" charset="0"/>
              </a:rPr>
              <a:t>'</a:t>
            </a:r>
            <a:r>
              <a:rPr lang="en-US" b="1" dirty="0">
                <a:solidFill>
                  <a:srgbClr val="CCCCCC"/>
                </a:solidFill>
                <a:latin typeface="Consolas" panose="020B0609020204030204" pitchFamily="49" charset="0"/>
              </a:rPr>
              <a:t>;</a:t>
            </a:r>
          </a:p>
          <a:p>
            <a:r>
              <a:rPr lang="en-US" b="1" dirty="0">
                <a:solidFill>
                  <a:srgbClr val="CCCCCC"/>
                </a:solidFill>
                <a:latin typeface="Consolas" panose="020B0609020204030204" pitchFamily="49" charset="0"/>
              </a:rPr>
              <a:t/>
            </a:r>
            <a:br>
              <a:rPr lang="en-US" b="1" dirty="0">
                <a:solidFill>
                  <a:srgbClr val="CCCCCC"/>
                </a:solidFill>
                <a:latin typeface="Consolas" panose="020B0609020204030204" pitchFamily="49" charset="0"/>
              </a:rPr>
            </a:br>
            <a:r>
              <a:rPr lang="en-US" b="1" dirty="0">
                <a:solidFill>
                  <a:srgbClr val="C586C0"/>
                </a:solidFill>
                <a:latin typeface="Consolas" panose="020B0609020204030204" pitchFamily="49" charset="0"/>
              </a:rPr>
              <a:t>export</a:t>
            </a:r>
            <a:r>
              <a:rPr lang="en-US" b="1" dirty="0">
                <a:solidFill>
                  <a:srgbClr val="CCCCCC"/>
                </a:solidFill>
                <a:latin typeface="Consolas" panose="020B0609020204030204" pitchFamily="49" charset="0"/>
              </a:rPr>
              <a:t> </a:t>
            </a:r>
            <a:r>
              <a:rPr lang="en-US" b="1" dirty="0">
                <a:solidFill>
                  <a:srgbClr val="C586C0"/>
                </a:solidFill>
                <a:latin typeface="Consolas" panose="020B0609020204030204" pitchFamily="49" charset="0"/>
              </a:rPr>
              <a:t>default</a:t>
            </a:r>
            <a:r>
              <a:rPr lang="en-US" b="1" dirty="0">
                <a:solidFill>
                  <a:srgbClr val="CCCCCC"/>
                </a:solidFill>
                <a:latin typeface="Consolas" panose="020B0609020204030204" pitchFamily="49" charset="0"/>
              </a:rPr>
              <a:t> </a:t>
            </a:r>
            <a:r>
              <a:rPr lang="en-US" b="1" dirty="0">
                <a:solidFill>
                  <a:srgbClr val="569CD6"/>
                </a:solidFill>
                <a:latin typeface="Consolas" panose="020B0609020204030204" pitchFamily="49" charset="0"/>
              </a:rPr>
              <a:t>function</a:t>
            </a:r>
            <a:r>
              <a:rPr lang="en-US" b="1" dirty="0">
                <a:solidFill>
                  <a:srgbClr val="CCCCCC"/>
                </a:solidFill>
                <a:latin typeface="Consolas" panose="020B0609020204030204" pitchFamily="49" charset="0"/>
              </a:rPr>
              <a:t> </a:t>
            </a:r>
            <a:r>
              <a:rPr lang="en-US" b="1" dirty="0">
                <a:solidFill>
                  <a:srgbClr val="DCDCAA"/>
                </a:solidFill>
                <a:latin typeface="Consolas" panose="020B0609020204030204" pitchFamily="49" charset="0"/>
              </a:rPr>
              <a:t>Example1</a:t>
            </a:r>
            <a:r>
              <a:rPr lang="en-US" b="1" dirty="0">
                <a:solidFill>
                  <a:srgbClr val="CCCCCC"/>
                </a:solidFill>
                <a:latin typeface="Consolas" panose="020B0609020204030204" pitchFamily="49" charset="0"/>
              </a:rPr>
              <a:t>() {</a:t>
            </a:r>
          </a:p>
          <a:p>
            <a:r>
              <a:rPr lang="en-US" b="1" dirty="0">
                <a:solidFill>
                  <a:srgbClr val="CCCCCC"/>
                </a:solidFill>
                <a:latin typeface="Consolas" panose="020B0609020204030204" pitchFamily="49" charset="0"/>
              </a:rPr>
              <a:t>    </a:t>
            </a:r>
            <a:r>
              <a:rPr lang="en-US" b="1" dirty="0">
                <a:solidFill>
                  <a:srgbClr val="C586C0"/>
                </a:solidFill>
                <a:latin typeface="Consolas" panose="020B0609020204030204" pitchFamily="49" charset="0"/>
              </a:rPr>
              <a:t>return</a:t>
            </a:r>
            <a:r>
              <a:rPr lang="en-US" b="1" dirty="0">
                <a:solidFill>
                  <a:srgbClr val="CCCCCC"/>
                </a:solidFill>
                <a:latin typeface="Consolas" panose="020B0609020204030204" pitchFamily="49" charset="0"/>
              </a:rPr>
              <a:t> (</a:t>
            </a:r>
          </a:p>
          <a:p>
            <a:r>
              <a:rPr lang="en-US" b="1" dirty="0">
                <a:solidFill>
                  <a:srgbClr val="CCCCCC"/>
                </a:solidFill>
                <a:latin typeface="Consolas" panose="020B0609020204030204" pitchFamily="49" charset="0"/>
              </a:rPr>
              <a:t>        </a:t>
            </a:r>
            <a:r>
              <a:rPr lang="en-US" b="1" dirty="0">
                <a:solidFill>
                  <a:srgbClr val="808080"/>
                </a:solidFill>
                <a:latin typeface="Consolas" panose="020B0609020204030204" pitchFamily="49" charset="0"/>
              </a:rPr>
              <a:t>&lt;</a:t>
            </a:r>
            <a:r>
              <a:rPr lang="en-US" b="1" dirty="0">
                <a:solidFill>
                  <a:srgbClr val="569CD6"/>
                </a:solidFill>
                <a:latin typeface="Consolas" panose="020B0609020204030204" pitchFamily="49" charset="0"/>
              </a:rPr>
              <a:t>div</a:t>
            </a:r>
            <a:r>
              <a:rPr lang="en-US" b="1" dirty="0">
                <a:solidFill>
                  <a:srgbClr val="808080"/>
                </a:solidFill>
                <a:latin typeface="Consolas" panose="020B0609020204030204" pitchFamily="49" charset="0"/>
              </a:rPr>
              <a:t>&gt;</a:t>
            </a:r>
            <a:endParaRPr lang="en-US" b="1" dirty="0">
              <a:solidFill>
                <a:srgbClr val="CCCCCC"/>
              </a:solidFill>
              <a:latin typeface="Consolas" panose="020B0609020204030204" pitchFamily="49" charset="0"/>
            </a:endParaRPr>
          </a:p>
          <a:p>
            <a:r>
              <a:rPr lang="en-US" b="1" dirty="0">
                <a:solidFill>
                  <a:srgbClr val="CCCCCC"/>
                </a:solidFill>
                <a:latin typeface="Consolas" panose="020B0609020204030204" pitchFamily="49" charset="0"/>
              </a:rPr>
              <a:t>            </a:t>
            </a:r>
            <a:r>
              <a:rPr lang="en-US" b="1" dirty="0">
                <a:solidFill>
                  <a:srgbClr val="808080"/>
                </a:solidFill>
                <a:latin typeface="Consolas" panose="020B0609020204030204" pitchFamily="49" charset="0"/>
              </a:rPr>
              <a:t>&lt;</a:t>
            </a:r>
            <a:r>
              <a:rPr lang="en-US" b="1" dirty="0">
                <a:solidFill>
                  <a:srgbClr val="569CD6"/>
                </a:solidFill>
                <a:latin typeface="Consolas" panose="020B0609020204030204" pitchFamily="49" charset="0"/>
              </a:rPr>
              <a:t>h4</a:t>
            </a:r>
            <a:r>
              <a:rPr lang="en-US" b="1" dirty="0">
                <a:solidFill>
                  <a:srgbClr val="808080"/>
                </a:solidFill>
                <a:latin typeface="Consolas" panose="020B0609020204030204" pitchFamily="49" charset="0"/>
              </a:rPr>
              <a:t>&gt;</a:t>
            </a:r>
            <a:r>
              <a:rPr lang="en-US" b="1" dirty="0">
                <a:solidFill>
                  <a:srgbClr val="CCCCCC"/>
                </a:solidFill>
                <a:latin typeface="Consolas" panose="020B0609020204030204" pitchFamily="49" charset="0"/>
              </a:rPr>
              <a:t> Example 1</a:t>
            </a:r>
            <a:r>
              <a:rPr lang="en-US" b="1" dirty="0">
                <a:solidFill>
                  <a:srgbClr val="808080"/>
                </a:solidFill>
                <a:latin typeface="Consolas" panose="020B0609020204030204" pitchFamily="49" charset="0"/>
              </a:rPr>
              <a:t>&lt;/</a:t>
            </a:r>
            <a:r>
              <a:rPr lang="en-US" b="1" dirty="0">
                <a:solidFill>
                  <a:srgbClr val="569CD6"/>
                </a:solidFill>
                <a:latin typeface="Consolas" panose="020B0609020204030204" pitchFamily="49" charset="0"/>
              </a:rPr>
              <a:t>h4</a:t>
            </a:r>
            <a:r>
              <a:rPr lang="en-US" b="1" dirty="0">
                <a:solidFill>
                  <a:srgbClr val="808080"/>
                </a:solidFill>
                <a:latin typeface="Consolas" panose="020B0609020204030204" pitchFamily="49" charset="0"/>
              </a:rPr>
              <a:t>&gt;</a:t>
            </a:r>
            <a:endParaRPr lang="en-US" b="1" dirty="0">
              <a:solidFill>
                <a:srgbClr val="CCCCCC"/>
              </a:solidFill>
              <a:latin typeface="Consolas" panose="020B0609020204030204" pitchFamily="49" charset="0"/>
            </a:endParaRPr>
          </a:p>
          <a:p>
            <a:r>
              <a:rPr lang="en-US" b="1" dirty="0">
                <a:solidFill>
                  <a:srgbClr val="CCCCCC"/>
                </a:solidFill>
                <a:latin typeface="Consolas" panose="020B0609020204030204" pitchFamily="49" charset="0"/>
              </a:rPr>
              <a:t>            </a:t>
            </a:r>
            <a:r>
              <a:rPr lang="en-US" b="1" dirty="0">
                <a:solidFill>
                  <a:srgbClr val="808080"/>
                </a:solidFill>
                <a:latin typeface="Consolas" panose="020B0609020204030204" pitchFamily="49" charset="0"/>
              </a:rPr>
              <a:t>&lt;</a:t>
            </a:r>
            <a:r>
              <a:rPr lang="en-US" b="1" dirty="0">
                <a:solidFill>
                  <a:srgbClr val="569CD6"/>
                </a:solidFill>
                <a:latin typeface="Consolas" panose="020B0609020204030204" pitchFamily="49" charset="0"/>
              </a:rPr>
              <a:t>p</a:t>
            </a:r>
            <a:r>
              <a:rPr lang="en-US" b="1" dirty="0">
                <a:solidFill>
                  <a:srgbClr val="808080"/>
                </a:solidFill>
                <a:latin typeface="Consolas" panose="020B0609020204030204" pitchFamily="49" charset="0"/>
              </a:rPr>
              <a:t>&gt;</a:t>
            </a:r>
            <a:r>
              <a:rPr lang="en-US" b="1" dirty="0">
                <a:solidFill>
                  <a:srgbClr val="CCCCCC"/>
                </a:solidFill>
                <a:latin typeface="Consolas" panose="020B0609020204030204" pitchFamily="49" charset="0"/>
              </a:rPr>
              <a:t>I Love JSX!</a:t>
            </a:r>
            <a:r>
              <a:rPr lang="en-US" b="1" dirty="0">
                <a:solidFill>
                  <a:srgbClr val="808080"/>
                </a:solidFill>
                <a:latin typeface="Consolas" panose="020B0609020204030204" pitchFamily="49" charset="0"/>
              </a:rPr>
              <a:t>&lt;/</a:t>
            </a:r>
            <a:r>
              <a:rPr lang="en-US" b="1" dirty="0">
                <a:solidFill>
                  <a:srgbClr val="569CD6"/>
                </a:solidFill>
                <a:latin typeface="Consolas" panose="020B0609020204030204" pitchFamily="49" charset="0"/>
              </a:rPr>
              <a:t>p</a:t>
            </a:r>
            <a:r>
              <a:rPr lang="en-US" b="1" dirty="0">
                <a:solidFill>
                  <a:srgbClr val="808080"/>
                </a:solidFill>
                <a:latin typeface="Consolas" panose="020B0609020204030204" pitchFamily="49" charset="0"/>
              </a:rPr>
              <a:t>&gt;</a:t>
            </a:r>
            <a:endParaRPr lang="en-US" b="1" dirty="0">
              <a:solidFill>
                <a:srgbClr val="CCCCCC"/>
              </a:solidFill>
              <a:latin typeface="Consolas" panose="020B0609020204030204" pitchFamily="49" charset="0"/>
            </a:endParaRPr>
          </a:p>
          <a:p>
            <a:r>
              <a:rPr lang="en-US" b="1" dirty="0">
                <a:solidFill>
                  <a:srgbClr val="CCCCCC"/>
                </a:solidFill>
                <a:latin typeface="Consolas" panose="020B0609020204030204" pitchFamily="49" charset="0"/>
              </a:rPr>
              <a:t>        </a:t>
            </a:r>
            <a:r>
              <a:rPr lang="en-US" b="1" dirty="0">
                <a:solidFill>
                  <a:srgbClr val="808080"/>
                </a:solidFill>
                <a:latin typeface="Consolas" panose="020B0609020204030204" pitchFamily="49" charset="0"/>
              </a:rPr>
              <a:t>&lt;/</a:t>
            </a:r>
            <a:r>
              <a:rPr lang="en-US" b="1" dirty="0">
                <a:solidFill>
                  <a:srgbClr val="569CD6"/>
                </a:solidFill>
                <a:latin typeface="Consolas" panose="020B0609020204030204" pitchFamily="49" charset="0"/>
              </a:rPr>
              <a:t>div</a:t>
            </a:r>
            <a:r>
              <a:rPr lang="en-US" b="1" dirty="0">
                <a:solidFill>
                  <a:srgbClr val="808080"/>
                </a:solidFill>
                <a:latin typeface="Consolas" panose="020B0609020204030204" pitchFamily="49" charset="0"/>
              </a:rPr>
              <a:t>&gt;</a:t>
            </a:r>
            <a:endParaRPr lang="en-US" b="1" dirty="0">
              <a:solidFill>
                <a:srgbClr val="CCCCCC"/>
              </a:solidFill>
              <a:latin typeface="Consolas" panose="020B0609020204030204" pitchFamily="49" charset="0"/>
            </a:endParaRPr>
          </a:p>
          <a:p>
            <a:r>
              <a:rPr lang="en-US" b="1" dirty="0">
                <a:solidFill>
                  <a:srgbClr val="CCCCCC"/>
                </a:solidFill>
                <a:latin typeface="Consolas" panose="020B0609020204030204" pitchFamily="49" charset="0"/>
              </a:rPr>
              <a:t>    );</a:t>
            </a:r>
          </a:p>
          <a:p>
            <a:r>
              <a:rPr lang="en-US" b="1" dirty="0">
                <a:solidFill>
                  <a:srgbClr val="CCCCCC"/>
                </a:solidFill>
                <a:latin typeface="Consolas" panose="020B0609020204030204" pitchFamily="49" charset="0"/>
              </a:rPr>
              <a:t>}</a:t>
            </a:r>
          </a:p>
          <a:p>
            <a:r>
              <a:rPr lang="en-US" dirty="0">
                <a:solidFill>
                  <a:srgbClr val="CCCCCC"/>
                </a:solidFill>
                <a:latin typeface="Consolas" panose="020B0609020204030204" pitchFamily="49" charset="0"/>
              </a:rPr>
              <a:t/>
            </a:r>
            <a:br>
              <a:rPr lang="en-US" dirty="0">
                <a:solidFill>
                  <a:srgbClr val="CCCCCC"/>
                </a:solidFill>
                <a:latin typeface="Consolas" panose="020B0609020204030204" pitchFamily="49" charset="0"/>
              </a:rPr>
            </a:br>
            <a:endParaRPr lang="en-US" b="0" dirty="0">
              <a:solidFill>
                <a:srgbClr val="CCCCCC"/>
              </a:solidFill>
              <a:effectLst/>
              <a:latin typeface="Consolas" panose="020B0609020204030204" pitchFamily="49" charset="0"/>
            </a:endParaRPr>
          </a:p>
        </p:txBody>
      </p:sp>
    </p:spTree>
    <p:extLst>
      <p:ext uri="{BB962C8B-B14F-4D97-AF65-F5344CB8AC3E}">
        <p14:creationId xmlns:p14="http://schemas.microsoft.com/office/powerpoint/2010/main" val="839105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F3FF-F35E-44EB-BC59-F12B0A74B23F}"/>
              </a:ext>
            </a:extLst>
          </p:cNvPr>
          <p:cNvSpPr>
            <a:spLocks noGrp="1"/>
          </p:cNvSpPr>
          <p:nvPr>
            <p:ph type="title"/>
          </p:nvPr>
        </p:nvSpPr>
        <p:spPr/>
        <p:txBody>
          <a:bodyPr/>
          <a:lstStyle/>
          <a:p>
            <a:r>
              <a:rPr lang="en-IN"/>
              <a:t>Components in Components</a:t>
            </a:r>
          </a:p>
        </p:txBody>
      </p:sp>
      <p:pic>
        <p:nvPicPr>
          <p:cNvPr id="4" name="Content Placeholder 3">
            <a:extLst>
              <a:ext uri="{FF2B5EF4-FFF2-40B4-BE49-F238E27FC236}">
                <a16:creationId xmlns:a16="http://schemas.microsoft.com/office/drawing/2014/main" id="{6D7176F0-A356-4EE5-8D53-EBB0AAC0C563}"/>
              </a:ext>
            </a:extLst>
          </p:cNvPr>
          <p:cNvPicPr>
            <a:picLocks noGrp="1" noChangeAspect="1"/>
          </p:cNvPicPr>
          <p:nvPr>
            <p:ph idx="1"/>
          </p:nvPr>
        </p:nvPicPr>
        <p:blipFill>
          <a:blip r:embed="rId2"/>
          <a:stretch>
            <a:fillRect/>
          </a:stretch>
        </p:blipFill>
        <p:spPr>
          <a:xfrm>
            <a:off x="1935480" y="2455816"/>
            <a:ext cx="7750369" cy="3661306"/>
          </a:xfrm>
          <a:prstGeom prst="rect">
            <a:avLst/>
          </a:prstGeom>
        </p:spPr>
      </p:pic>
    </p:spTree>
    <p:extLst>
      <p:ext uri="{BB962C8B-B14F-4D97-AF65-F5344CB8AC3E}">
        <p14:creationId xmlns:p14="http://schemas.microsoft.com/office/powerpoint/2010/main" val="2161226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3837B-A6AE-4C03-B53D-501ED896BCF7}"/>
              </a:ext>
            </a:extLst>
          </p:cNvPr>
          <p:cNvSpPr>
            <a:spLocks noGrp="1"/>
          </p:cNvSpPr>
          <p:nvPr>
            <p:ph type="title"/>
          </p:nvPr>
        </p:nvSpPr>
        <p:spPr/>
        <p:txBody>
          <a:bodyPr/>
          <a:lstStyle/>
          <a:p>
            <a:r>
              <a:rPr lang="en-US" dirty="0"/>
              <a:t>Example</a:t>
            </a:r>
            <a:endParaRPr lang="en-IN" dirty="0"/>
          </a:p>
        </p:txBody>
      </p:sp>
      <p:sp>
        <p:nvSpPr>
          <p:cNvPr id="3" name="Content Placeholder 2">
            <a:extLst>
              <a:ext uri="{FF2B5EF4-FFF2-40B4-BE49-F238E27FC236}">
                <a16:creationId xmlns:a16="http://schemas.microsoft.com/office/drawing/2014/main" id="{33220C1C-2654-4399-94B7-827041DB7B54}"/>
              </a:ext>
            </a:extLst>
          </p:cNvPr>
          <p:cNvSpPr>
            <a:spLocks noGrp="1"/>
          </p:cNvSpPr>
          <p:nvPr>
            <p:ph idx="1"/>
          </p:nvPr>
        </p:nvSpPr>
        <p:spPr>
          <a:xfrm>
            <a:off x="626813" y="2411459"/>
            <a:ext cx="9601196" cy="3318936"/>
          </a:xfrm>
        </p:spPr>
        <p:txBody>
          <a:bodyPr numCol="2"/>
          <a:lstStyle/>
          <a:p>
            <a:pPr algn="ctr"/>
            <a:r>
              <a:rPr lang="en-US" dirty="0"/>
              <a:t>Greet.js  a functional component </a:t>
            </a:r>
          </a:p>
          <a:p>
            <a:pPr algn="ctr"/>
            <a:r>
              <a:rPr lang="en-US" dirty="0"/>
              <a:t>In </a:t>
            </a:r>
            <a:r>
              <a:rPr lang="en-US" dirty="0" err="1" smtClean="0"/>
              <a:t>src</a:t>
            </a:r>
            <a:r>
              <a:rPr lang="en-US" dirty="0" smtClean="0"/>
              <a:t> </a:t>
            </a:r>
            <a:r>
              <a:rPr lang="en-US" dirty="0"/>
              <a:t>folder inside the folder components</a:t>
            </a:r>
          </a:p>
          <a:p>
            <a:pPr algn="ctr"/>
            <a:endParaRPr lang="en-US" dirty="0"/>
          </a:p>
          <a:p>
            <a:pPr algn="ctr"/>
            <a:endParaRPr lang="en-US" dirty="0"/>
          </a:p>
          <a:p>
            <a:pPr algn="ctr"/>
            <a:endParaRPr lang="en-US" dirty="0"/>
          </a:p>
          <a:p>
            <a:pPr algn="ctr"/>
            <a:r>
              <a:rPr lang="en-US" dirty="0"/>
              <a:t>Import in App.js</a:t>
            </a:r>
          </a:p>
          <a:p>
            <a:endParaRPr lang="en-IN" dirty="0"/>
          </a:p>
        </p:txBody>
      </p:sp>
      <p:pic>
        <p:nvPicPr>
          <p:cNvPr id="4" name="Picture 3">
            <a:extLst>
              <a:ext uri="{FF2B5EF4-FFF2-40B4-BE49-F238E27FC236}">
                <a16:creationId xmlns:a16="http://schemas.microsoft.com/office/drawing/2014/main" id="{A6D1003D-5829-4EF3-B4DB-4D779F350E1B}"/>
              </a:ext>
            </a:extLst>
          </p:cNvPr>
          <p:cNvPicPr>
            <a:picLocks noChangeAspect="1"/>
          </p:cNvPicPr>
          <p:nvPr/>
        </p:nvPicPr>
        <p:blipFill>
          <a:blip r:embed="rId2"/>
          <a:stretch>
            <a:fillRect/>
          </a:stretch>
        </p:blipFill>
        <p:spPr>
          <a:xfrm>
            <a:off x="1617520" y="3779022"/>
            <a:ext cx="3809891" cy="1853855"/>
          </a:xfrm>
          <a:prstGeom prst="rect">
            <a:avLst/>
          </a:prstGeom>
        </p:spPr>
      </p:pic>
      <p:pic>
        <p:nvPicPr>
          <p:cNvPr id="5" name="Picture 4">
            <a:extLst>
              <a:ext uri="{FF2B5EF4-FFF2-40B4-BE49-F238E27FC236}">
                <a16:creationId xmlns:a16="http://schemas.microsoft.com/office/drawing/2014/main" id="{3ED7C4E7-3C93-4149-B001-67EB68EF365D}"/>
              </a:ext>
            </a:extLst>
          </p:cNvPr>
          <p:cNvPicPr>
            <a:picLocks noChangeAspect="1"/>
          </p:cNvPicPr>
          <p:nvPr/>
        </p:nvPicPr>
        <p:blipFill>
          <a:blip r:embed="rId3"/>
          <a:stretch>
            <a:fillRect/>
          </a:stretch>
        </p:blipFill>
        <p:spPr>
          <a:xfrm>
            <a:off x="6773456" y="3357598"/>
            <a:ext cx="3454553" cy="2119415"/>
          </a:xfrm>
          <a:prstGeom prst="rect">
            <a:avLst/>
          </a:prstGeom>
        </p:spPr>
      </p:pic>
      <p:pic>
        <p:nvPicPr>
          <p:cNvPr id="6" name="Picture 5">
            <a:extLst>
              <a:ext uri="{FF2B5EF4-FFF2-40B4-BE49-F238E27FC236}">
                <a16:creationId xmlns:a16="http://schemas.microsoft.com/office/drawing/2014/main" id="{0A4FA4F5-8E44-4717-BADF-DA9B2B6375B0}"/>
              </a:ext>
            </a:extLst>
          </p:cNvPr>
          <p:cNvPicPr>
            <a:picLocks noChangeAspect="1"/>
          </p:cNvPicPr>
          <p:nvPr/>
        </p:nvPicPr>
        <p:blipFill>
          <a:blip r:embed="rId4"/>
          <a:stretch>
            <a:fillRect/>
          </a:stretch>
        </p:blipFill>
        <p:spPr>
          <a:xfrm>
            <a:off x="370593" y="5477013"/>
            <a:ext cx="11450813" cy="1194143"/>
          </a:xfrm>
          <a:prstGeom prst="rect">
            <a:avLst/>
          </a:prstGeom>
        </p:spPr>
      </p:pic>
    </p:spTree>
    <p:extLst>
      <p:ext uri="{BB962C8B-B14F-4D97-AF65-F5344CB8AC3E}">
        <p14:creationId xmlns:p14="http://schemas.microsoft.com/office/powerpoint/2010/main" val="1455318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4263-2961-40FC-959E-E5F6C82D0FD2}"/>
              </a:ext>
            </a:extLst>
          </p:cNvPr>
          <p:cNvSpPr>
            <a:spLocks noGrp="1"/>
          </p:cNvSpPr>
          <p:nvPr>
            <p:ph type="title"/>
          </p:nvPr>
        </p:nvSpPr>
        <p:spPr/>
        <p:txBody>
          <a:bodyPr/>
          <a:lstStyle/>
          <a:p>
            <a:r>
              <a:rPr lang="en-US"/>
              <a:t>Example</a:t>
            </a:r>
            <a:endParaRPr lang="en-IN"/>
          </a:p>
        </p:txBody>
      </p:sp>
      <p:sp>
        <p:nvSpPr>
          <p:cNvPr id="3" name="Content Placeholder 2">
            <a:extLst>
              <a:ext uri="{FF2B5EF4-FFF2-40B4-BE49-F238E27FC236}">
                <a16:creationId xmlns:a16="http://schemas.microsoft.com/office/drawing/2014/main" id="{BCD013AD-1DBA-4378-AAF1-4506B388D271}"/>
              </a:ext>
            </a:extLst>
          </p:cNvPr>
          <p:cNvSpPr>
            <a:spLocks noGrp="1"/>
          </p:cNvSpPr>
          <p:nvPr>
            <p:ph idx="1"/>
          </p:nvPr>
        </p:nvSpPr>
        <p:spPr/>
        <p:txBody>
          <a:bodyPr numCol="2"/>
          <a:lstStyle/>
          <a:p>
            <a:r>
              <a:rPr lang="en-US"/>
              <a:t>Welcome.js is a class component</a:t>
            </a:r>
          </a:p>
          <a:p>
            <a:r>
              <a:rPr lang="en-US"/>
              <a:t>Inside the folder components</a:t>
            </a:r>
          </a:p>
          <a:p>
            <a:endParaRPr lang="en-IN"/>
          </a:p>
          <a:p>
            <a:endParaRPr lang="en-IN"/>
          </a:p>
          <a:p>
            <a:endParaRPr lang="en-IN"/>
          </a:p>
          <a:p>
            <a:endParaRPr lang="en-IN"/>
          </a:p>
          <a:p>
            <a:r>
              <a:rPr lang="en-IN"/>
              <a:t>Import in App.js</a:t>
            </a:r>
          </a:p>
          <a:p>
            <a:endParaRPr lang="en-IN"/>
          </a:p>
          <a:p>
            <a:endParaRPr lang="en-IN"/>
          </a:p>
        </p:txBody>
      </p:sp>
      <p:pic>
        <p:nvPicPr>
          <p:cNvPr id="4" name="Picture 3">
            <a:extLst>
              <a:ext uri="{FF2B5EF4-FFF2-40B4-BE49-F238E27FC236}">
                <a16:creationId xmlns:a16="http://schemas.microsoft.com/office/drawing/2014/main" id="{BD3ED4EC-6D56-41AE-9A16-27093E7239F8}"/>
              </a:ext>
            </a:extLst>
          </p:cNvPr>
          <p:cNvPicPr>
            <a:picLocks noChangeAspect="1"/>
          </p:cNvPicPr>
          <p:nvPr/>
        </p:nvPicPr>
        <p:blipFill>
          <a:blip r:embed="rId2"/>
          <a:stretch>
            <a:fillRect/>
          </a:stretch>
        </p:blipFill>
        <p:spPr>
          <a:xfrm>
            <a:off x="1661331" y="3644216"/>
            <a:ext cx="3267075" cy="1314450"/>
          </a:xfrm>
          <a:prstGeom prst="rect">
            <a:avLst/>
          </a:prstGeom>
        </p:spPr>
      </p:pic>
      <p:pic>
        <p:nvPicPr>
          <p:cNvPr id="5" name="Picture 4">
            <a:extLst>
              <a:ext uri="{FF2B5EF4-FFF2-40B4-BE49-F238E27FC236}">
                <a16:creationId xmlns:a16="http://schemas.microsoft.com/office/drawing/2014/main" id="{B8FB5E41-3925-4FCA-B238-646894553E9F}"/>
              </a:ext>
            </a:extLst>
          </p:cNvPr>
          <p:cNvPicPr>
            <a:picLocks noChangeAspect="1"/>
          </p:cNvPicPr>
          <p:nvPr/>
        </p:nvPicPr>
        <p:blipFill>
          <a:blip r:embed="rId3"/>
          <a:stretch>
            <a:fillRect/>
          </a:stretch>
        </p:blipFill>
        <p:spPr>
          <a:xfrm>
            <a:off x="6387830" y="3191447"/>
            <a:ext cx="3797473" cy="2684421"/>
          </a:xfrm>
          <a:prstGeom prst="rect">
            <a:avLst/>
          </a:prstGeom>
        </p:spPr>
      </p:pic>
      <p:pic>
        <p:nvPicPr>
          <p:cNvPr id="6" name="Picture 5">
            <a:extLst>
              <a:ext uri="{FF2B5EF4-FFF2-40B4-BE49-F238E27FC236}">
                <a16:creationId xmlns:a16="http://schemas.microsoft.com/office/drawing/2014/main" id="{5813AF29-F2EF-4EE3-9FB3-03D11B10B8E2}"/>
              </a:ext>
            </a:extLst>
          </p:cNvPr>
          <p:cNvPicPr>
            <a:picLocks noChangeAspect="1"/>
          </p:cNvPicPr>
          <p:nvPr/>
        </p:nvPicPr>
        <p:blipFill>
          <a:blip r:embed="rId4"/>
          <a:stretch>
            <a:fillRect/>
          </a:stretch>
        </p:blipFill>
        <p:spPr>
          <a:xfrm>
            <a:off x="1120997" y="5204940"/>
            <a:ext cx="5266833" cy="1129529"/>
          </a:xfrm>
          <a:prstGeom prst="rect">
            <a:avLst/>
          </a:prstGeom>
        </p:spPr>
      </p:pic>
    </p:spTree>
    <p:extLst>
      <p:ext uri="{BB962C8B-B14F-4D97-AF65-F5344CB8AC3E}">
        <p14:creationId xmlns:p14="http://schemas.microsoft.com/office/powerpoint/2010/main" val="4162952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906784" y="0"/>
            <a:ext cx="14005567" cy="7213600"/>
          </a:xfrm>
          <a:prstGeom prst="rect">
            <a:avLst/>
          </a:prstGeom>
        </p:spPr>
      </p:pic>
    </p:spTree>
    <p:extLst>
      <p:ext uri="{BB962C8B-B14F-4D97-AF65-F5344CB8AC3E}">
        <p14:creationId xmlns:p14="http://schemas.microsoft.com/office/powerpoint/2010/main" val="3169238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1025237" y="-66502"/>
            <a:ext cx="13217237" cy="6924502"/>
          </a:xfrm>
          <a:prstGeom prst="rect">
            <a:avLst/>
          </a:prstGeom>
        </p:spPr>
      </p:pic>
    </p:spTree>
    <p:extLst>
      <p:ext uri="{BB962C8B-B14F-4D97-AF65-F5344CB8AC3E}">
        <p14:creationId xmlns:p14="http://schemas.microsoft.com/office/powerpoint/2010/main" val="1759958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587CF-566A-4FBF-9030-B35FE7558145}"/>
              </a:ext>
            </a:extLst>
          </p:cNvPr>
          <p:cNvSpPr>
            <a:spLocks noGrp="1"/>
          </p:cNvSpPr>
          <p:nvPr>
            <p:ph type="title"/>
          </p:nvPr>
        </p:nvSpPr>
        <p:spPr>
          <a:xfrm>
            <a:off x="838200" y="332509"/>
            <a:ext cx="10515600" cy="1011309"/>
          </a:xfrm>
        </p:spPr>
        <p:txBody>
          <a:bodyPr/>
          <a:lstStyle/>
          <a:p>
            <a:r>
              <a:rPr lang="en-IN"/>
              <a:t>Props</a:t>
            </a:r>
          </a:p>
        </p:txBody>
      </p:sp>
      <p:sp>
        <p:nvSpPr>
          <p:cNvPr id="3" name="Content Placeholder 2">
            <a:extLst>
              <a:ext uri="{FF2B5EF4-FFF2-40B4-BE49-F238E27FC236}">
                <a16:creationId xmlns:a16="http://schemas.microsoft.com/office/drawing/2014/main" id="{9448771A-E2C3-455C-B5F8-B894BA8BD576}"/>
              </a:ext>
            </a:extLst>
          </p:cNvPr>
          <p:cNvSpPr>
            <a:spLocks noGrp="1"/>
          </p:cNvSpPr>
          <p:nvPr>
            <p:ph idx="1"/>
          </p:nvPr>
        </p:nvSpPr>
        <p:spPr>
          <a:xfrm>
            <a:off x="921327" y="1102734"/>
            <a:ext cx="10515600" cy="4486275"/>
          </a:xfrm>
        </p:spPr>
        <p:txBody>
          <a:bodyPr/>
          <a:lstStyle/>
          <a:p>
            <a:pPr algn="just"/>
            <a:r>
              <a:rPr lang="en-US"/>
              <a:t>Another way of handling component properties is by using props.</a:t>
            </a:r>
          </a:p>
          <a:p>
            <a:pPr algn="just"/>
            <a:r>
              <a:rPr lang="en-US"/>
              <a:t>Props are like function arguments, and you send them into the component as attributes.</a:t>
            </a:r>
            <a:endParaRPr lang="en-IN"/>
          </a:p>
        </p:txBody>
      </p:sp>
      <p:pic>
        <p:nvPicPr>
          <p:cNvPr id="5" name="Picture 4">
            <a:extLst>
              <a:ext uri="{FF2B5EF4-FFF2-40B4-BE49-F238E27FC236}">
                <a16:creationId xmlns:a16="http://schemas.microsoft.com/office/drawing/2014/main" id="{14D297DC-7E2A-47FA-87F3-98A25EC37F1D}"/>
              </a:ext>
            </a:extLst>
          </p:cNvPr>
          <p:cNvPicPr>
            <a:picLocks noChangeAspect="1"/>
          </p:cNvPicPr>
          <p:nvPr/>
        </p:nvPicPr>
        <p:blipFill>
          <a:blip r:embed="rId2"/>
          <a:stretch>
            <a:fillRect/>
          </a:stretch>
        </p:blipFill>
        <p:spPr>
          <a:xfrm>
            <a:off x="1294290" y="2868324"/>
            <a:ext cx="8448675" cy="2990850"/>
          </a:xfrm>
          <a:prstGeom prst="rect">
            <a:avLst/>
          </a:prstGeom>
        </p:spPr>
      </p:pic>
    </p:spTree>
    <p:extLst>
      <p:ext uri="{BB962C8B-B14F-4D97-AF65-F5344CB8AC3E}">
        <p14:creationId xmlns:p14="http://schemas.microsoft.com/office/powerpoint/2010/main" val="2410946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7891-2EF7-4AE8-9EA1-15BEAE5E0B56}"/>
              </a:ext>
            </a:extLst>
          </p:cNvPr>
          <p:cNvSpPr>
            <a:spLocks noGrp="1"/>
          </p:cNvSpPr>
          <p:nvPr>
            <p:ph type="title"/>
          </p:nvPr>
        </p:nvSpPr>
        <p:spPr>
          <a:xfrm>
            <a:off x="838200" y="339634"/>
            <a:ext cx="10515600" cy="1004184"/>
          </a:xfrm>
        </p:spPr>
        <p:txBody>
          <a:bodyPr/>
          <a:lstStyle/>
          <a:p>
            <a:r>
              <a:rPr lang="en-IN"/>
              <a:t>React Props</a:t>
            </a:r>
          </a:p>
        </p:txBody>
      </p:sp>
      <p:sp>
        <p:nvSpPr>
          <p:cNvPr id="3" name="Content Placeholder 2">
            <a:extLst>
              <a:ext uri="{FF2B5EF4-FFF2-40B4-BE49-F238E27FC236}">
                <a16:creationId xmlns:a16="http://schemas.microsoft.com/office/drawing/2014/main" id="{E0AD78D9-6C60-4E1B-928E-5F4E13CEC2D0}"/>
              </a:ext>
            </a:extLst>
          </p:cNvPr>
          <p:cNvSpPr>
            <a:spLocks noGrp="1"/>
          </p:cNvSpPr>
          <p:nvPr>
            <p:ph idx="1"/>
          </p:nvPr>
        </p:nvSpPr>
        <p:spPr>
          <a:xfrm>
            <a:off x="838200" y="1343818"/>
            <a:ext cx="10515600" cy="4997520"/>
          </a:xfrm>
        </p:spPr>
        <p:txBody>
          <a:bodyPr/>
          <a:lstStyle/>
          <a:p>
            <a:pPr algn="just"/>
            <a:r>
              <a:rPr lang="en-US"/>
              <a:t>Props are arguments passed into React components.</a:t>
            </a:r>
          </a:p>
          <a:p>
            <a:pPr algn="just"/>
            <a:r>
              <a:rPr lang="en-US"/>
              <a:t>Props are passed to components via HTML attributes.</a:t>
            </a:r>
          </a:p>
          <a:p>
            <a:pPr algn="just"/>
            <a:r>
              <a:rPr lang="en-US"/>
              <a:t>React Props are like function arguments in JavaScript </a:t>
            </a:r>
            <a:r>
              <a:rPr lang="en-US" i="1"/>
              <a:t>and</a:t>
            </a:r>
            <a:r>
              <a:rPr lang="en-US"/>
              <a:t> attributes in HTML.</a:t>
            </a:r>
          </a:p>
          <a:p>
            <a:pPr algn="just"/>
            <a:r>
              <a:rPr lang="en-US"/>
              <a:t>To send props into a component, use the same syntax as HTML attributes</a:t>
            </a:r>
          </a:p>
          <a:p>
            <a:endParaRPr lang="en-IN"/>
          </a:p>
        </p:txBody>
      </p:sp>
      <p:pic>
        <p:nvPicPr>
          <p:cNvPr id="4" name="Picture 3">
            <a:extLst>
              <a:ext uri="{FF2B5EF4-FFF2-40B4-BE49-F238E27FC236}">
                <a16:creationId xmlns:a16="http://schemas.microsoft.com/office/drawing/2014/main" id="{FB1546FA-664E-4D10-8BF5-D1D537C9A7BC}"/>
              </a:ext>
            </a:extLst>
          </p:cNvPr>
          <p:cNvPicPr>
            <a:picLocks noChangeAspect="1"/>
          </p:cNvPicPr>
          <p:nvPr/>
        </p:nvPicPr>
        <p:blipFill>
          <a:blip r:embed="rId2"/>
          <a:stretch>
            <a:fillRect/>
          </a:stretch>
        </p:blipFill>
        <p:spPr>
          <a:xfrm>
            <a:off x="1812926" y="3443072"/>
            <a:ext cx="7756249" cy="2770681"/>
          </a:xfrm>
          <a:prstGeom prst="rect">
            <a:avLst/>
          </a:prstGeom>
        </p:spPr>
      </p:pic>
    </p:spTree>
    <p:extLst>
      <p:ext uri="{BB962C8B-B14F-4D97-AF65-F5344CB8AC3E}">
        <p14:creationId xmlns:p14="http://schemas.microsoft.com/office/powerpoint/2010/main" val="1574638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D58E9-B4B3-4E75-AD05-7408BC6E5D69}"/>
              </a:ext>
            </a:extLst>
          </p:cNvPr>
          <p:cNvSpPr>
            <a:spLocks noGrp="1"/>
          </p:cNvSpPr>
          <p:nvPr>
            <p:ph type="title"/>
          </p:nvPr>
        </p:nvSpPr>
        <p:spPr>
          <a:xfrm>
            <a:off x="838200" y="483326"/>
            <a:ext cx="10515600" cy="860492"/>
          </a:xfrm>
        </p:spPr>
        <p:txBody>
          <a:bodyPr/>
          <a:lstStyle/>
          <a:p>
            <a:r>
              <a:rPr lang="en-IN"/>
              <a:t>Pass Data</a:t>
            </a:r>
          </a:p>
        </p:txBody>
      </p:sp>
      <p:sp>
        <p:nvSpPr>
          <p:cNvPr id="3" name="Content Placeholder 2">
            <a:extLst>
              <a:ext uri="{FF2B5EF4-FFF2-40B4-BE49-F238E27FC236}">
                <a16:creationId xmlns:a16="http://schemas.microsoft.com/office/drawing/2014/main" id="{453FD96D-26ED-4992-9A25-88FB140671FA}"/>
              </a:ext>
            </a:extLst>
          </p:cNvPr>
          <p:cNvSpPr>
            <a:spLocks noGrp="1"/>
          </p:cNvSpPr>
          <p:nvPr>
            <p:ph idx="1"/>
          </p:nvPr>
        </p:nvSpPr>
        <p:spPr>
          <a:xfrm>
            <a:off x="838200" y="1343818"/>
            <a:ext cx="10515600" cy="4833145"/>
          </a:xfrm>
        </p:spPr>
        <p:txBody>
          <a:bodyPr/>
          <a:lstStyle/>
          <a:p>
            <a:r>
              <a:rPr lang="en-US"/>
              <a:t>Props are also how you pass data from one component to another, as parameters.</a:t>
            </a:r>
          </a:p>
          <a:p>
            <a:endParaRPr lang="en-IN"/>
          </a:p>
        </p:txBody>
      </p:sp>
      <p:pic>
        <p:nvPicPr>
          <p:cNvPr id="4" name="Picture 3">
            <a:extLst>
              <a:ext uri="{FF2B5EF4-FFF2-40B4-BE49-F238E27FC236}">
                <a16:creationId xmlns:a16="http://schemas.microsoft.com/office/drawing/2014/main" id="{844B702C-B2FD-4005-8C0E-046E21CFCC62}"/>
              </a:ext>
            </a:extLst>
          </p:cNvPr>
          <p:cNvPicPr>
            <a:picLocks noChangeAspect="1"/>
          </p:cNvPicPr>
          <p:nvPr/>
        </p:nvPicPr>
        <p:blipFill>
          <a:blip r:embed="rId2"/>
          <a:stretch>
            <a:fillRect/>
          </a:stretch>
        </p:blipFill>
        <p:spPr>
          <a:xfrm>
            <a:off x="1193181" y="1936556"/>
            <a:ext cx="9381297" cy="4044900"/>
          </a:xfrm>
          <a:prstGeom prst="rect">
            <a:avLst/>
          </a:prstGeom>
        </p:spPr>
      </p:pic>
    </p:spTree>
    <p:extLst>
      <p:ext uri="{BB962C8B-B14F-4D97-AF65-F5344CB8AC3E}">
        <p14:creationId xmlns:p14="http://schemas.microsoft.com/office/powerpoint/2010/main" val="398956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9E500C-1560-42F1-88A5-E85AE421A86A}"/>
              </a:ext>
            </a:extLst>
          </p:cNvPr>
          <p:cNvSpPr>
            <a:spLocks noGrp="1"/>
          </p:cNvSpPr>
          <p:nvPr>
            <p:ph idx="1"/>
          </p:nvPr>
        </p:nvSpPr>
        <p:spPr>
          <a:xfrm>
            <a:off x="838200" y="679269"/>
            <a:ext cx="10717696" cy="5497694"/>
          </a:xfrm>
        </p:spPr>
        <p:txBody>
          <a:bodyPr/>
          <a:lstStyle/>
          <a:p>
            <a:pPr algn="just"/>
            <a:r>
              <a:rPr lang="en-US"/>
              <a:t>If you have a variable to send, and not a string as in the example above, you just put the variable name inside curly brackets:</a:t>
            </a:r>
            <a:endParaRPr lang="en-IN"/>
          </a:p>
        </p:txBody>
      </p:sp>
      <p:pic>
        <p:nvPicPr>
          <p:cNvPr id="4" name="Picture 3">
            <a:extLst>
              <a:ext uri="{FF2B5EF4-FFF2-40B4-BE49-F238E27FC236}">
                <a16:creationId xmlns:a16="http://schemas.microsoft.com/office/drawing/2014/main" id="{E663A4C1-84CF-42B5-8BDE-E016B74B43B0}"/>
              </a:ext>
            </a:extLst>
          </p:cNvPr>
          <p:cNvPicPr>
            <a:picLocks noChangeAspect="1"/>
          </p:cNvPicPr>
          <p:nvPr/>
        </p:nvPicPr>
        <p:blipFill>
          <a:blip r:embed="rId2"/>
          <a:stretch>
            <a:fillRect/>
          </a:stretch>
        </p:blipFill>
        <p:spPr>
          <a:xfrm>
            <a:off x="1162050" y="1724297"/>
            <a:ext cx="9134578" cy="4452666"/>
          </a:xfrm>
          <a:prstGeom prst="rect">
            <a:avLst/>
          </a:prstGeom>
        </p:spPr>
      </p:pic>
    </p:spTree>
    <p:extLst>
      <p:ext uri="{BB962C8B-B14F-4D97-AF65-F5344CB8AC3E}">
        <p14:creationId xmlns:p14="http://schemas.microsoft.com/office/powerpoint/2010/main" val="1272049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310B542-C77F-4D09-B6F4-1AFE0A22905B}"/>
              </a:ext>
            </a:extLst>
          </p:cNvPr>
          <p:cNvPicPr>
            <a:picLocks noGrp="1" noChangeAspect="1"/>
          </p:cNvPicPr>
          <p:nvPr>
            <p:ph idx="1"/>
          </p:nvPr>
        </p:nvPicPr>
        <p:blipFill>
          <a:blip r:embed="rId2"/>
          <a:stretch>
            <a:fillRect/>
          </a:stretch>
        </p:blipFill>
        <p:spPr>
          <a:xfrm>
            <a:off x="2493455" y="2557463"/>
            <a:ext cx="7205089" cy="3317875"/>
          </a:xfrm>
          <a:prstGeom prst="rect">
            <a:avLst/>
          </a:prstGeom>
        </p:spPr>
      </p:pic>
    </p:spTree>
    <p:extLst>
      <p:ext uri="{BB962C8B-B14F-4D97-AF65-F5344CB8AC3E}">
        <p14:creationId xmlns:p14="http://schemas.microsoft.com/office/powerpoint/2010/main" val="78753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746" y="738575"/>
            <a:ext cx="9601196" cy="486184"/>
          </a:xfrm>
        </p:spPr>
        <p:txBody>
          <a:bodyPr>
            <a:normAutofit fontScale="90000"/>
          </a:bodyPr>
          <a:lstStyle/>
          <a:p>
            <a:r>
              <a:rPr lang="en-US" b="1" dirty="0" smtClean="0"/>
              <a:t>Basic Greeter App</a:t>
            </a:r>
            <a:endParaRPr lang="en-IN" b="1" dirty="0"/>
          </a:p>
        </p:txBody>
      </p:sp>
      <p:pic>
        <p:nvPicPr>
          <p:cNvPr id="4" name="Content Placeholder 3"/>
          <p:cNvPicPr>
            <a:picLocks noGrp="1" noChangeAspect="1"/>
          </p:cNvPicPr>
          <p:nvPr>
            <p:ph idx="1"/>
          </p:nvPr>
        </p:nvPicPr>
        <p:blipFill>
          <a:blip r:embed="rId2"/>
          <a:stretch>
            <a:fillRect/>
          </a:stretch>
        </p:blipFill>
        <p:spPr>
          <a:xfrm>
            <a:off x="805557" y="1459524"/>
            <a:ext cx="3924704" cy="4695346"/>
          </a:xfrm>
          <a:prstGeom prst="rect">
            <a:avLst/>
          </a:prstGeom>
        </p:spPr>
      </p:pic>
      <p:pic>
        <p:nvPicPr>
          <p:cNvPr id="5" name="Picture 4"/>
          <p:cNvPicPr>
            <a:picLocks noChangeAspect="1"/>
          </p:cNvPicPr>
          <p:nvPr/>
        </p:nvPicPr>
        <p:blipFill>
          <a:blip r:embed="rId3"/>
          <a:stretch>
            <a:fillRect/>
          </a:stretch>
        </p:blipFill>
        <p:spPr>
          <a:xfrm>
            <a:off x="4911982" y="1459524"/>
            <a:ext cx="5058481" cy="2200582"/>
          </a:xfrm>
          <a:prstGeom prst="rect">
            <a:avLst/>
          </a:prstGeom>
        </p:spPr>
      </p:pic>
      <p:pic>
        <p:nvPicPr>
          <p:cNvPr id="6" name="Picture 5"/>
          <p:cNvPicPr>
            <a:picLocks noChangeAspect="1"/>
          </p:cNvPicPr>
          <p:nvPr/>
        </p:nvPicPr>
        <p:blipFill>
          <a:blip r:embed="rId4"/>
          <a:stretch>
            <a:fillRect/>
          </a:stretch>
        </p:blipFill>
        <p:spPr>
          <a:xfrm>
            <a:off x="5041853" y="3894871"/>
            <a:ext cx="5840089" cy="18112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59698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5118899" y="3811317"/>
            <a:ext cx="6319894" cy="16747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1"/>
          <p:cNvSpPr txBox="1">
            <a:spLocks/>
          </p:cNvSpPr>
          <p:nvPr/>
        </p:nvSpPr>
        <p:spPr>
          <a:xfrm>
            <a:off x="1280746" y="738575"/>
            <a:ext cx="9601196" cy="486184"/>
          </a:xfrm>
          <a:prstGeom prst="rect">
            <a:avLst/>
          </a:prstGeom>
          <a:effectLst/>
        </p:spPr>
        <p:txBody>
          <a:bodyPr vert="horz" lIns="91440" tIns="45720" rIns="91440" bIns="45720" rtlCol="0" anchor="ctr">
            <a:normAutofit fontScale="675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Advanced Greeter App</a:t>
            </a:r>
            <a:endParaRPr lang="en-IN" b="1" dirty="0"/>
          </a:p>
        </p:txBody>
      </p:sp>
      <p:pic>
        <p:nvPicPr>
          <p:cNvPr id="5" name="Picture 4"/>
          <p:cNvPicPr>
            <a:picLocks noChangeAspect="1"/>
          </p:cNvPicPr>
          <p:nvPr/>
        </p:nvPicPr>
        <p:blipFill>
          <a:blip r:embed="rId3"/>
          <a:stretch>
            <a:fillRect/>
          </a:stretch>
        </p:blipFill>
        <p:spPr>
          <a:xfrm>
            <a:off x="686897" y="1503484"/>
            <a:ext cx="4311456" cy="4567352"/>
          </a:xfrm>
          <a:prstGeom prst="rect">
            <a:avLst/>
          </a:prstGeom>
        </p:spPr>
      </p:pic>
      <p:pic>
        <p:nvPicPr>
          <p:cNvPr id="6" name="Picture 5"/>
          <p:cNvPicPr>
            <a:picLocks noChangeAspect="1"/>
          </p:cNvPicPr>
          <p:nvPr/>
        </p:nvPicPr>
        <p:blipFill>
          <a:blip r:embed="rId4"/>
          <a:stretch>
            <a:fillRect/>
          </a:stretch>
        </p:blipFill>
        <p:spPr>
          <a:xfrm>
            <a:off x="5017671" y="1503484"/>
            <a:ext cx="6487430" cy="2029108"/>
          </a:xfrm>
          <a:prstGeom prst="rect">
            <a:avLst/>
          </a:prstGeom>
        </p:spPr>
      </p:pic>
    </p:spTree>
    <p:extLst>
      <p:ext uri="{BB962C8B-B14F-4D97-AF65-F5344CB8AC3E}">
        <p14:creationId xmlns:p14="http://schemas.microsoft.com/office/powerpoint/2010/main" val="652252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648025"/>
            <a:ext cx="9601196" cy="530145"/>
          </a:xfrm>
        </p:spPr>
        <p:txBody>
          <a:bodyPr>
            <a:normAutofit fontScale="90000"/>
          </a:bodyPr>
          <a:lstStyle/>
          <a:p>
            <a:r>
              <a:rPr lang="en-US" b="1" dirty="0" smtClean="0"/>
              <a:t>Die App</a:t>
            </a:r>
            <a:endParaRPr lang="en-IN" b="1" dirty="0"/>
          </a:p>
        </p:txBody>
      </p:sp>
      <p:sp>
        <p:nvSpPr>
          <p:cNvPr id="3" name="Content Placeholder 2"/>
          <p:cNvSpPr>
            <a:spLocks noGrp="1"/>
          </p:cNvSpPr>
          <p:nvPr>
            <p:ph idx="1"/>
          </p:nvPr>
        </p:nvSpPr>
        <p:spPr/>
        <p:txBody>
          <a:bodyPr/>
          <a:lstStyle/>
          <a:p>
            <a:endParaRPr lang="en-IN"/>
          </a:p>
        </p:txBody>
      </p:sp>
      <p:pic>
        <p:nvPicPr>
          <p:cNvPr id="8" name="Picture 7"/>
          <p:cNvPicPr>
            <a:picLocks noChangeAspect="1"/>
          </p:cNvPicPr>
          <p:nvPr/>
        </p:nvPicPr>
        <p:blipFill>
          <a:blip r:embed="rId2"/>
          <a:stretch>
            <a:fillRect/>
          </a:stretch>
        </p:blipFill>
        <p:spPr>
          <a:xfrm>
            <a:off x="816043" y="1446336"/>
            <a:ext cx="4262003" cy="4700740"/>
          </a:xfrm>
          <a:prstGeom prst="rect">
            <a:avLst/>
          </a:prstGeom>
        </p:spPr>
      </p:pic>
      <p:pic>
        <p:nvPicPr>
          <p:cNvPr id="9" name="Picture 8"/>
          <p:cNvPicPr>
            <a:picLocks noChangeAspect="1"/>
          </p:cNvPicPr>
          <p:nvPr/>
        </p:nvPicPr>
        <p:blipFill>
          <a:blip r:embed="rId3"/>
          <a:stretch>
            <a:fillRect/>
          </a:stretch>
        </p:blipFill>
        <p:spPr>
          <a:xfrm>
            <a:off x="5439263" y="1446336"/>
            <a:ext cx="5320384" cy="2259622"/>
          </a:xfrm>
          <a:prstGeom prst="rect">
            <a:avLst/>
          </a:prstGeom>
        </p:spPr>
      </p:pic>
      <p:pic>
        <p:nvPicPr>
          <p:cNvPr id="10" name="Picture 9"/>
          <p:cNvPicPr>
            <a:picLocks noChangeAspect="1"/>
          </p:cNvPicPr>
          <p:nvPr/>
        </p:nvPicPr>
        <p:blipFill>
          <a:blip r:embed="rId4"/>
          <a:stretch>
            <a:fillRect/>
          </a:stretch>
        </p:blipFill>
        <p:spPr>
          <a:xfrm>
            <a:off x="5439263" y="4184761"/>
            <a:ext cx="5320384" cy="19346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38885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718363"/>
            <a:ext cx="9601196" cy="354299"/>
          </a:xfrm>
        </p:spPr>
        <p:txBody>
          <a:bodyPr>
            <a:normAutofit fontScale="90000"/>
          </a:bodyPr>
          <a:lstStyle/>
          <a:p>
            <a:r>
              <a:rPr lang="en-US" b="1" dirty="0" smtClean="0"/>
              <a:t>Double Dice App</a:t>
            </a:r>
            <a:endParaRPr lang="en-IN" b="1" dirty="0"/>
          </a:p>
        </p:txBody>
      </p:sp>
      <p:sp>
        <p:nvSpPr>
          <p:cNvPr id="3" name="Content Placeholder 2"/>
          <p:cNvSpPr>
            <a:spLocks noGrp="1"/>
          </p:cNvSpPr>
          <p:nvPr>
            <p:ph idx="1"/>
          </p:nvPr>
        </p:nvSpPr>
        <p:spPr/>
        <p:txBody>
          <a:bodyPr/>
          <a:lstStyle/>
          <a:p>
            <a:endParaRPr lang="en-IN" dirty="0"/>
          </a:p>
        </p:txBody>
      </p:sp>
      <p:pic>
        <p:nvPicPr>
          <p:cNvPr id="4" name="Picture 3"/>
          <p:cNvPicPr>
            <a:picLocks noChangeAspect="1"/>
          </p:cNvPicPr>
          <p:nvPr/>
        </p:nvPicPr>
        <p:blipFill>
          <a:blip r:embed="rId2"/>
          <a:stretch>
            <a:fillRect/>
          </a:stretch>
        </p:blipFill>
        <p:spPr>
          <a:xfrm>
            <a:off x="7412619" y="1491148"/>
            <a:ext cx="3802517" cy="4384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stretch>
            <a:fillRect/>
          </a:stretch>
        </p:blipFill>
        <p:spPr>
          <a:xfrm>
            <a:off x="1295401" y="1491148"/>
            <a:ext cx="6001585" cy="27174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a:stretch>
            <a:fillRect/>
          </a:stretch>
        </p:blipFill>
        <p:spPr>
          <a:xfrm>
            <a:off x="4317993" y="3502055"/>
            <a:ext cx="2978993" cy="2373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78564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512522" y="0"/>
            <a:ext cx="13538778" cy="7015942"/>
          </a:xfrm>
          <a:prstGeom prst="rect">
            <a:avLst/>
          </a:prstGeom>
        </p:spPr>
      </p:pic>
    </p:spTree>
    <p:extLst>
      <p:ext uri="{BB962C8B-B14F-4D97-AF65-F5344CB8AC3E}">
        <p14:creationId xmlns:p14="http://schemas.microsoft.com/office/powerpoint/2010/main" val="3329728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843028" y="0"/>
            <a:ext cx="13035028" cy="6851631"/>
          </a:xfrm>
          <a:prstGeom prst="rect">
            <a:avLst/>
          </a:prstGeom>
        </p:spPr>
      </p:pic>
    </p:spTree>
    <p:extLst>
      <p:ext uri="{BB962C8B-B14F-4D97-AF65-F5344CB8AC3E}">
        <p14:creationId xmlns:p14="http://schemas.microsoft.com/office/powerpoint/2010/main" val="4001808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1779" y="278748"/>
            <a:ext cx="9601196" cy="1303867"/>
          </a:xfrm>
        </p:spPr>
        <p:txBody>
          <a:bodyPr/>
          <a:lstStyle/>
          <a:p>
            <a:r>
              <a:rPr lang="en-US" dirty="0" smtClean="0"/>
              <a:t>Basic Counter Example</a:t>
            </a:r>
            <a:endParaRPr lang="en-IN" dirty="0"/>
          </a:p>
        </p:txBody>
      </p:sp>
      <p:pic>
        <p:nvPicPr>
          <p:cNvPr id="4" name="Content Placeholder 3"/>
          <p:cNvPicPr>
            <a:picLocks noGrp="1" noChangeAspect="1"/>
          </p:cNvPicPr>
          <p:nvPr>
            <p:ph idx="1"/>
          </p:nvPr>
        </p:nvPicPr>
        <p:blipFill>
          <a:blip r:embed="rId2"/>
          <a:stretch>
            <a:fillRect/>
          </a:stretch>
        </p:blipFill>
        <p:spPr>
          <a:xfrm>
            <a:off x="7359163" y="4529501"/>
            <a:ext cx="2110154" cy="1511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p:cNvPicPr>
            <a:picLocks noChangeAspect="1"/>
          </p:cNvPicPr>
          <p:nvPr/>
        </p:nvPicPr>
        <p:blipFill>
          <a:blip r:embed="rId3"/>
          <a:stretch>
            <a:fillRect/>
          </a:stretch>
        </p:blipFill>
        <p:spPr>
          <a:xfrm>
            <a:off x="834882" y="1362808"/>
            <a:ext cx="5031003" cy="4798405"/>
          </a:xfrm>
          <a:prstGeom prst="rect">
            <a:avLst/>
          </a:prstGeom>
        </p:spPr>
      </p:pic>
      <p:pic>
        <p:nvPicPr>
          <p:cNvPr id="17" name="Picture 16"/>
          <p:cNvPicPr>
            <a:picLocks noChangeAspect="1"/>
          </p:cNvPicPr>
          <p:nvPr/>
        </p:nvPicPr>
        <p:blipFill>
          <a:blip r:embed="rId4"/>
          <a:stretch>
            <a:fillRect/>
          </a:stretch>
        </p:blipFill>
        <p:spPr>
          <a:xfrm>
            <a:off x="5951989" y="1362808"/>
            <a:ext cx="5611182" cy="2980520"/>
          </a:xfrm>
          <a:prstGeom prst="rect">
            <a:avLst/>
          </a:prstGeom>
        </p:spPr>
      </p:pic>
    </p:spTree>
    <p:extLst>
      <p:ext uri="{BB962C8B-B14F-4D97-AF65-F5344CB8AC3E}">
        <p14:creationId xmlns:p14="http://schemas.microsoft.com/office/powerpoint/2010/main" val="1223008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1779" y="278748"/>
            <a:ext cx="9601196" cy="1303867"/>
          </a:xfrm>
        </p:spPr>
        <p:txBody>
          <a:bodyPr/>
          <a:lstStyle/>
          <a:p>
            <a:r>
              <a:rPr lang="en-US" dirty="0" smtClean="0"/>
              <a:t>Basic Counter with State Example</a:t>
            </a:r>
            <a:endParaRPr lang="en-IN" dirty="0"/>
          </a:p>
        </p:txBody>
      </p:sp>
      <p:pic>
        <p:nvPicPr>
          <p:cNvPr id="12" name="Picture 11"/>
          <p:cNvPicPr>
            <a:picLocks noChangeAspect="1"/>
          </p:cNvPicPr>
          <p:nvPr/>
        </p:nvPicPr>
        <p:blipFill>
          <a:blip r:embed="rId2"/>
          <a:stretch>
            <a:fillRect/>
          </a:stretch>
        </p:blipFill>
        <p:spPr>
          <a:xfrm>
            <a:off x="5744537" y="1274883"/>
            <a:ext cx="4753478" cy="3047403"/>
          </a:xfrm>
          <a:prstGeom prst="rect">
            <a:avLst/>
          </a:prstGeom>
        </p:spPr>
      </p:pic>
      <p:pic>
        <p:nvPicPr>
          <p:cNvPr id="14" name="Picture 13"/>
          <p:cNvPicPr>
            <a:picLocks noChangeAspect="1"/>
          </p:cNvPicPr>
          <p:nvPr/>
        </p:nvPicPr>
        <p:blipFill>
          <a:blip r:embed="rId3"/>
          <a:stretch>
            <a:fillRect/>
          </a:stretch>
        </p:blipFill>
        <p:spPr>
          <a:xfrm>
            <a:off x="7084384" y="4458833"/>
            <a:ext cx="2073784" cy="1719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4"/>
          <a:stretch>
            <a:fillRect/>
          </a:stretch>
        </p:blipFill>
        <p:spPr>
          <a:xfrm>
            <a:off x="896732" y="1274884"/>
            <a:ext cx="4716501" cy="4903125"/>
          </a:xfrm>
          <a:prstGeom prst="rect">
            <a:avLst/>
          </a:prstGeom>
        </p:spPr>
      </p:pic>
    </p:spTree>
    <p:extLst>
      <p:ext uri="{BB962C8B-B14F-4D97-AF65-F5344CB8AC3E}">
        <p14:creationId xmlns:p14="http://schemas.microsoft.com/office/powerpoint/2010/main" val="3302046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648026"/>
            <a:ext cx="9601196" cy="688406"/>
          </a:xfrm>
        </p:spPr>
        <p:txBody>
          <a:bodyPr>
            <a:normAutofit fontScale="90000"/>
          </a:bodyPr>
          <a:lstStyle/>
          <a:p>
            <a:r>
              <a:rPr lang="en-US" dirty="0" smtClean="0"/>
              <a:t>Counter Example</a:t>
            </a:r>
            <a:endParaRPr lang="en-IN" dirty="0"/>
          </a:p>
        </p:txBody>
      </p:sp>
      <p:pic>
        <p:nvPicPr>
          <p:cNvPr id="4" name="Picture 3"/>
          <p:cNvPicPr>
            <a:picLocks noChangeAspect="1"/>
          </p:cNvPicPr>
          <p:nvPr/>
        </p:nvPicPr>
        <p:blipFill>
          <a:blip r:embed="rId2"/>
          <a:stretch>
            <a:fillRect/>
          </a:stretch>
        </p:blipFill>
        <p:spPr>
          <a:xfrm>
            <a:off x="650301" y="1406769"/>
            <a:ext cx="5416391" cy="4756270"/>
          </a:xfrm>
          <a:prstGeom prst="rect">
            <a:avLst/>
          </a:prstGeom>
        </p:spPr>
      </p:pic>
      <p:pic>
        <p:nvPicPr>
          <p:cNvPr id="5" name="Picture 4"/>
          <p:cNvPicPr>
            <a:picLocks noChangeAspect="1"/>
          </p:cNvPicPr>
          <p:nvPr/>
        </p:nvPicPr>
        <p:blipFill>
          <a:blip r:embed="rId3"/>
          <a:stretch>
            <a:fillRect/>
          </a:stretch>
        </p:blipFill>
        <p:spPr>
          <a:xfrm>
            <a:off x="6458197" y="1406769"/>
            <a:ext cx="3748291" cy="3182816"/>
          </a:xfrm>
          <a:prstGeom prst="rect">
            <a:avLst/>
          </a:prstGeom>
        </p:spPr>
      </p:pic>
      <p:pic>
        <p:nvPicPr>
          <p:cNvPr id="6" name="Picture 5"/>
          <p:cNvPicPr>
            <a:picLocks noChangeAspect="1"/>
          </p:cNvPicPr>
          <p:nvPr/>
        </p:nvPicPr>
        <p:blipFill>
          <a:blip r:embed="rId4"/>
          <a:stretch>
            <a:fillRect/>
          </a:stretch>
        </p:blipFill>
        <p:spPr>
          <a:xfrm>
            <a:off x="6192066" y="4659921"/>
            <a:ext cx="1813849" cy="14170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5"/>
          <a:stretch>
            <a:fillRect/>
          </a:stretch>
        </p:blipFill>
        <p:spPr>
          <a:xfrm>
            <a:off x="8150469" y="4659922"/>
            <a:ext cx="3168822" cy="14170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35733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749953"/>
          </a:xfrm>
        </p:spPr>
        <p:txBody>
          <a:bodyPr>
            <a:normAutofit fontScale="90000"/>
          </a:bodyPr>
          <a:lstStyle/>
          <a:p>
            <a:r>
              <a:rPr lang="en-US" dirty="0" err="1" smtClean="0"/>
              <a:t>Toggler</a:t>
            </a:r>
            <a:r>
              <a:rPr lang="en-US" dirty="0" smtClean="0"/>
              <a:t> Example</a:t>
            </a:r>
            <a:endParaRPr lang="en-IN" dirty="0"/>
          </a:p>
        </p:txBody>
      </p:sp>
      <p:pic>
        <p:nvPicPr>
          <p:cNvPr id="4" name="Content Placeholder 3"/>
          <p:cNvPicPr>
            <a:picLocks noGrp="1" noChangeAspect="1"/>
          </p:cNvPicPr>
          <p:nvPr>
            <p:ph idx="1"/>
          </p:nvPr>
        </p:nvPicPr>
        <p:blipFill>
          <a:blip r:embed="rId2"/>
          <a:stretch>
            <a:fillRect/>
          </a:stretch>
        </p:blipFill>
        <p:spPr>
          <a:xfrm>
            <a:off x="759071" y="1820006"/>
            <a:ext cx="4291110" cy="4062047"/>
          </a:xfrm>
          <a:prstGeom prst="rect">
            <a:avLst/>
          </a:prstGeom>
        </p:spPr>
      </p:pic>
      <p:pic>
        <p:nvPicPr>
          <p:cNvPr id="5" name="Picture 4"/>
          <p:cNvPicPr>
            <a:picLocks noChangeAspect="1"/>
          </p:cNvPicPr>
          <p:nvPr/>
        </p:nvPicPr>
        <p:blipFill>
          <a:blip r:embed="rId3"/>
          <a:stretch>
            <a:fillRect/>
          </a:stretch>
        </p:blipFill>
        <p:spPr>
          <a:xfrm>
            <a:off x="5389797" y="4552723"/>
            <a:ext cx="1356698" cy="1329330"/>
          </a:xfrm>
          <a:prstGeom prst="rect">
            <a:avLst/>
          </a:prstGeom>
        </p:spPr>
      </p:pic>
      <p:pic>
        <p:nvPicPr>
          <p:cNvPr id="6" name="Picture 5"/>
          <p:cNvPicPr>
            <a:picLocks noChangeAspect="1"/>
          </p:cNvPicPr>
          <p:nvPr/>
        </p:nvPicPr>
        <p:blipFill>
          <a:blip r:embed="rId4"/>
          <a:stretch>
            <a:fillRect/>
          </a:stretch>
        </p:blipFill>
        <p:spPr>
          <a:xfrm>
            <a:off x="6848718" y="4749568"/>
            <a:ext cx="1016913" cy="983016"/>
          </a:xfrm>
          <a:prstGeom prst="rect">
            <a:avLst/>
          </a:prstGeom>
        </p:spPr>
      </p:pic>
      <p:pic>
        <p:nvPicPr>
          <p:cNvPr id="7" name="Picture 6"/>
          <p:cNvPicPr>
            <a:picLocks noChangeAspect="1"/>
          </p:cNvPicPr>
          <p:nvPr/>
        </p:nvPicPr>
        <p:blipFill>
          <a:blip r:embed="rId5"/>
          <a:stretch>
            <a:fillRect/>
          </a:stretch>
        </p:blipFill>
        <p:spPr>
          <a:xfrm>
            <a:off x="5504585" y="1803954"/>
            <a:ext cx="4458322" cy="2676899"/>
          </a:xfrm>
          <a:prstGeom prst="rect">
            <a:avLst/>
          </a:prstGeom>
        </p:spPr>
      </p:pic>
    </p:spTree>
    <p:extLst>
      <p:ext uri="{BB962C8B-B14F-4D97-AF65-F5344CB8AC3E}">
        <p14:creationId xmlns:p14="http://schemas.microsoft.com/office/powerpoint/2010/main" val="230492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654759"/>
          </a:xfrm>
        </p:spPr>
        <p:txBody>
          <a:bodyPr>
            <a:normAutofit fontScale="90000"/>
          </a:bodyPr>
          <a:lstStyle/>
          <a:p>
            <a:r>
              <a:rPr lang="en-US" dirty="0" smtClean="0"/>
              <a:t>Toggle Counter Example</a:t>
            </a:r>
            <a:endParaRPr lang="en-IN" dirty="0"/>
          </a:p>
        </p:txBody>
      </p:sp>
      <p:sp>
        <p:nvSpPr>
          <p:cNvPr id="3" name="Content Placeholder 2"/>
          <p:cNvSpPr>
            <a:spLocks noGrp="1"/>
          </p:cNvSpPr>
          <p:nvPr>
            <p:ph idx="1"/>
          </p:nvPr>
        </p:nvSpPr>
        <p:spPr/>
        <p:txBody>
          <a:bodyPr/>
          <a:lstStyle/>
          <a:p>
            <a:endParaRPr lang="en-IN" dirty="0"/>
          </a:p>
        </p:txBody>
      </p:sp>
      <p:pic>
        <p:nvPicPr>
          <p:cNvPr id="6" name="Picture 5"/>
          <p:cNvPicPr>
            <a:picLocks noChangeAspect="1"/>
          </p:cNvPicPr>
          <p:nvPr/>
        </p:nvPicPr>
        <p:blipFill>
          <a:blip r:embed="rId2"/>
          <a:stretch>
            <a:fillRect/>
          </a:stretch>
        </p:blipFill>
        <p:spPr>
          <a:xfrm>
            <a:off x="5062759" y="2323964"/>
            <a:ext cx="1574065" cy="31854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a:stretch>
            <a:fillRect/>
          </a:stretch>
        </p:blipFill>
        <p:spPr>
          <a:xfrm>
            <a:off x="764015" y="1995854"/>
            <a:ext cx="4163757" cy="4038276"/>
          </a:xfrm>
          <a:prstGeom prst="rect">
            <a:avLst/>
          </a:prstGeom>
        </p:spPr>
      </p:pic>
      <p:pic>
        <p:nvPicPr>
          <p:cNvPr id="5" name="Picture 4"/>
          <p:cNvPicPr>
            <a:picLocks noChangeAspect="1"/>
          </p:cNvPicPr>
          <p:nvPr/>
        </p:nvPicPr>
        <p:blipFill>
          <a:blip r:embed="rId4"/>
          <a:stretch>
            <a:fillRect/>
          </a:stretch>
        </p:blipFill>
        <p:spPr>
          <a:xfrm>
            <a:off x="6785390" y="2323964"/>
            <a:ext cx="4642593" cy="3049409"/>
          </a:xfrm>
          <a:prstGeom prst="rect">
            <a:avLst/>
          </a:prstGeom>
        </p:spPr>
      </p:pic>
    </p:spTree>
    <p:extLst>
      <p:ext uri="{BB962C8B-B14F-4D97-AF65-F5344CB8AC3E}">
        <p14:creationId xmlns:p14="http://schemas.microsoft.com/office/powerpoint/2010/main" val="3681580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58190" y="-1"/>
            <a:ext cx="12724676" cy="6932815"/>
          </a:xfrm>
          <a:prstGeom prst="rect">
            <a:avLst/>
          </a:prstGeom>
        </p:spPr>
      </p:pic>
    </p:spTree>
    <p:extLst>
      <p:ext uri="{BB962C8B-B14F-4D97-AF65-F5344CB8AC3E}">
        <p14:creationId xmlns:p14="http://schemas.microsoft.com/office/powerpoint/2010/main" val="357445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5" name="Picture 4"/>
          <p:cNvPicPr>
            <a:picLocks noChangeAspect="1"/>
          </p:cNvPicPr>
          <p:nvPr/>
        </p:nvPicPr>
        <p:blipFill>
          <a:blip r:embed="rId2"/>
          <a:stretch>
            <a:fillRect/>
          </a:stretch>
        </p:blipFill>
        <p:spPr>
          <a:xfrm>
            <a:off x="0" y="0"/>
            <a:ext cx="12415274" cy="7207309"/>
          </a:xfrm>
          <a:prstGeom prst="rect">
            <a:avLst/>
          </a:prstGeom>
        </p:spPr>
      </p:pic>
    </p:spTree>
    <p:extLst>
      <p:ext uri="{BB962C8B-B14F-4D97-AF65-F5344CB8AC3E}">
        <p14:creationId xmlns:p14="http://schemas.microsoft.com/office/powerpoint/2010/main" val="2200319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957735" y="-91440"/>
            <a:ext cx="13319070" cy="6949440"/>
          </a:xfrm>
          <a:prstGeom prst="rect">
            <a:avLst/>
          </a:prstGeom>
        </p:spPr>
      </p:pic>
    </p:spTree>
    <p:extLst>
      <p:ext uri="{BB962C8B-B14F-4D97-AF65-F5344CB8AC3E}">
        <p14:creationId xmlns:p14="http://schemas.microsoft.com/office/powerpoint/2010/main" val="367685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245534" y="-58189"/>
            <a:ext cx="13273232" cy="6916189"/>
          </a:xfrm>
          <a:prstGeom prst="rect">
            <a:avLst/>
          </a:prstGeom>
        </p:spPr>
      </p:pic>
    </p:spTree>
    <p:extLst>
      <p:ext uri="{BB962C8B-B14F-4D97-AF65-F5344CB8AC3E}">
        <p14:creationId xmlns:p14="http://schemas.microsoft.com/office/powerpoint/2010/main" val="4030524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Classes</a:t>
            </a:r>
          </a:p>
        </p:txBody>
      </p:sp>
      <p:sp>
        <p:nvSpPr>
          <p:cNvPr id="3" name="Content Placeholder 2"/>
          <p:cNvSpPr>
            <a:spLocks noGrp="1"/>
          </p:cNvSpPr>
          <p:nvPr>
            <p:ph idx="1"/>
          </p:nvPr>
        </p:nvSpPr>
        <p:spPr/>
        <p:txBody>
          <a:bodyPr/>
          <a:lstStyle/>
          <a:p>
            <a:pPr algn="just"/>
            <a:r>
              <a:rPr lang="en-US" dirty="0"/>
              <a:t>ES6 introduced classes.</a:t>
            </a:r>
          </a:p>
          <a:p>
            <a:pPr algn="just"/>
            <a:r>
              <a:rPr lang="en-US" dirty="0"/>
              <a:t>A class is a type of function, but instead of using the keyword function to initiate it, we use the keyword class, and the properties are assigned inside a constructor() method.</a:t>
            </a:r>
          </a:p>
        </p:txBody>
      </p:sp>
      <p:pic>
        <p:nvPicPr>
          <p:cNvPr id="5" name="Picture 4"/>
          <p:cNvPicPr>
            <a:picLocks noChangeAspect="1"/>
          </p:cNvPicPr>
          <p:nvPr/>
        </p:nvPicPr>
        <p:blipFill>
          <a:blip r:embed="rId2"/>
          <a:stretch>
            <a:fillRect/>
          </a:stretch>
        </p:blipFill>
        <p:spPr>
          <a:xfrm>
            <a:off x="1661535" y="4318001"/>
            <a:ext cx="3190875" cy="1828800"/>
          </a:xfrm>
          <a:prstGeom prst="rect">
            <a:avLst/>
          </a:prstGeom>
        </p:spPr>
      </p:pic>
      <p:pic>
        <p:nvPicPr>
          <p:cNvPr id="7" name="Picture 6"/>
          <p:cNvPicPr>
            <a:picLocks noChangeAspect="1"/>
          </p:cNvPicPr>
          <p:nvPr/>
        </p:nvPicPr>
        <p:blipFill>
          <a:blip r:embed="rId3"/>
          <a:stretch>
            <a:fillRect/>
          </a:stretch>
        </p:blipFill>
        <p:spPr>
          <a:xfrm>
            <a:off x="5935373" y="4022726"/>
            <a:ext cx="3590925" cy="2124075"/>
          </a:xfrm>
          <a:prstGeom prst="rect">
            <a:avLst/>
          </a:prstGeom>
        </p:spPr>
      </p:pic>
    </p:spTree>
    <p:extLst>
      <p:ext uri="{BB962C8B-B14F-4D97-AF65-F5344CB8AC3E}">
        <p14:creationId xmlns:p14="http://schemas.microsoft.com/office/powerpoint/2010/main" val="21424878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 in Classes</a:t>
            </a:r>
          </a:p>
        </p:txBody>
      </p:sp>
      <p:pic>
        <p:nvPicPr>
          <p:cNvPr id="6" name="Content Placeholder 5"/>
          <p:cNvPicPr>
            <a:picLocks noGrp="1" noChangeAspect="1"/>
          </p:cNvPicPr>
          <p:nvPr>
            <p:ph idx="1"/>
          </p:nvPr>
        </p:nvPicPr>
        <p:blipFill>
          <a:blip r:embed="rId2"/>
          <a:stretch>
            <a:fillRect/>
          </a:stretch>
        </p:blipFill>
        <p:spPr>
          <a:xfrm>
            <a:off x="1472045" y="2613963"/>
            <a:ext cx="7572375" cy="3095625"/>
          </a:xfrm>
          <a:prstGeom prst="rect">
            <a:avLst/>
          </a:prstGeom>
        </p:spPr>
      </p:pic>
    </p:spTree>
    <p:extLst>
      <p:ext uri="{BB962C8B-B14F-4D97-AF65-F5344CB8AC3E}">
        <p14:creationId xmlns:p14="http://schemas.microsoft.com/office/powerpoint/2010/main" val="30692845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7025"/>
            <a:ext cx="10515600" cy="1325563"/>
          </a:xfrm>
        </p:spPr>
        <p:txBody>
          <a:bodyPr/>
          <a:lstStyle/>
          <a:p>
            <a:r>
              <a:rPr lang="en-US" b="1" dirty="0"/>
              <a:t>Class Inheritance</a:t>
            </a:r>
          </a:p>
        </p:txBody>
      </p:sp>
      <p:sp>
        <p:nvSpPr>
          <p:cNvPr id="4" name="Rectangle 1"/>
          <p:cNvSpPr>
            <a:spLocks noGrp="1" noChangeArrowheads="1"/>
          </p:cNvSpPr>
          <p:nvPr>
            <p:ph idx="1"/>
          </p:nvPr>
        </p:nvSpPr>
        <p:spPr bwMode="auto">
          <a:xfrm>
            <a:off x="838200" y="1572356"/>
            <a:ext cx="8755923" cy="8309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lvl="0" indent="0">
              <a:lnSpc>
                <a:spcPct val="100000"/>
              </a:lnSpc>
              <a:buNone/>
            </a:pPr>
            <a:r>
              <a:rPr lang="en-US" altLang="en-US" sz="1600" dirty="0">
                <a:solidFill>
                  <a:srgbClr val="000000"/>
                </a:solidFill>
                <a:latin typeface="Verdana" panose="020B0604030504040204" pitchFamily="34" charset="0"/>
              </a:rPr>
              <a:t>To create a class inheritance, use the extends keyword.</a:t>
            </a:r>
          </a:p>
          <a:p>
            <a:pPr marL="0" lvl="0" indent="0">
              <a:lnSpc>
                <a:spcPct val="100000"/>
              </a:lnSpc>
              <a:buNone/>
            </a:pPr>
            <a:endParaRPr lang="en-US" altLang="en-US" sz="1600" dirty="0">
              <a:solidFill>
                <a:srgbClr val="000000"/>
              </a:solidFill>
              <a:latin typeface="Verdana" panose="020B0604030504040204" pitchFamily="34" charset="0"/>
            </a:endParaRPr>
          </a:p>
          <a:p>
            <a:pPr marL="0" lvl="0" indent="0">
              <a:lnSpc>
                <a:spcPct val="100000"/>
              </a:lnSpc>
              <a:buNone/>
            </a:pPr>
            <a:r>
              <a:rPr lang="en-US" altLang="en-US" sz="1600" dirty="0">
                <a:solidFill>
                  <a:srgbClr val="000000"/>
                </a:solidFill>
                <a:latin typeface="Verdana" panose="020B0604030504040204" pitchFamily="34" charset="0"/>
              </a:rPr>
              <a:t>A class created with a class inheritance inherits all the methods from another class</a:t>
            </a:r>
            <a:endParaRPr kumimoji="0" lang="en-US" altLang="en-US" sz="1600" b="0" i="0" u="none" strike="noStrike" cap="none" normalizeH="0" baseline="0" dirty="0">
              <a:ln>
                <a:noFill/>
              </a:ln>
              <a:solidFill>
                <a:schemeClr val="tx1"/>
              </a:solidFill>
              <a:effectLst/>
            </a:endParaRPr>
          </a:p>
        </p:txBody>
      </p:sp>
      <p:pic>
        <p:nvPicPr>
          <p:cNvPr id="5" name="Picture 4"/>
          <p:cNvPicPr>
            <a:picLocks noChangeAspect="1"/>
          </p:cNvPicPr>
          <p:nvPr/>
        </p:nvPicPr>
        <p:blipFill>
          <a:blip r:embed="rId2"/>
          <a:stretch>
            <a:fillRect/>
          </a:stretch>
        </p:blipFill>
        <p:spPr>
          <a:xfrm>
            <a:off x="2733674" y="2548441"/>
            <a:ext cx="6724651" cy="3431414"/>
          </a:xfrm>
          <a:prstGeom prst="rect">
            <a:avLst/>
          </a:prstGeom>
        </p:spPr>
      </p:pic>
    </p:spTree>
    <p:extLst>
      <p:ext uri="{BB962C8B-B14F-4D97-AF65-F5344CB8AC3E}">
        <p14:creationId xmlns:p14="http://schemas.microsoft.com/office/powerpoint/2010/main" val="15347778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Arrow Functions</a:t>
            </a:r>
          </a:p>
        </p:txBody>
      </p:sp>
      <p:sp>
        <p:nvSpPr>
          <p:cNvPr id="3" name="Content Placeholder 2"/>
          <p:cNvSpPr>
            <a:spLocks noGrp="1"/>
          </p:cNvSpPr>
          <p:nvPr>
            <p:ph idx="1"/>
          </p:nvPr>
        </p:nvSpPr>
        <p:spPr/>
        <p:txBody>
          <a:bodyPr/>
          <a:lstStyle/>
          <a:p>
            <a:r>
              <a:rPr lang="en-US"/>
              <a:t>Arrow functions were introduced in ES6.</a:t>
            </a:r>
          </a:p>
          <a:p>
            <a:r>
              <a:rPr lang="en-US"/>
              <a:t>Arrow functions allow us to write shorter function syntax</a:t>
            </a:r>
          </a:p>
          <a:p>
            <a:endParaRPr lang="en-US"/>
          </a:p>
        </p:txBody>
      </p:sp>
      <p:pic>
        <p:nvPicPr>
          <p:cNvPr id="4" name="Picture 3"/>
          <p:cNvPicPr>
            <a:picLocks noChangeAspect="1"/>
          </p:cNvPicPr>
          <p:nvPr/>
        </p:nvPicPr>
        <p:blipFill>
          <a:blip r:embed="rId2"/>
          <a:stretch>
            <a:fillRect/>
          </a:stretch>
        </p:blipFill>
        <p:spPr>
          <a:xfrm>
            <a:off x="1295401" y="3142817"/>
            <a:ext cx="8953500" cy="2886075"/>
          </a:xfrm>
          <a:prstGeom prst="rect">
            <a:avLst/>
          </a:prstGeom>
        </p:spPr>
      </p:pic>
    </p:spTree>
    <p:extLst>
      <p:ext uri="{BB962C8B-B14F-4D97-AF65-F5344CB8AC3E}">
        <p14:creationId xmlns:p14="http://schemas.microsoft.com/office/powerpoint/2010/main" val="23187939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Arrow Function With Parameters:</a:t>
            </a:r>
          </a:p>
        </p:txBody>
      </p:sp>
      <p:pic>
        <p:nvPicPr>
          <p:cNvPr id="4" name="Content Placeholder 3"/>
          <p:cNvPicPr>
            <a:picLocks noGrp="1" noChangeAspect="1"/>
          </p:cNvPicPr>
          <p:nvPr>
            <p:ph idx="1"/>
          </p:nvPr>
        </p:nvPicPr>
        <p:blipFill>
          <a:blip r:embed="rId2"/>
          <a:stretch>
            <a:fillRect/>
          </a:stretch>
        </p:blipFill>
        <p:spPr>
          <a:xfrm>
            <a:off x="1009648" y="2628106"/>
            <a:ext cx="9886950" cy="2695575"/>
          </a:xfrm>
          <a:prstGeom prst="rect">
            <a:avLst/>
          </a:prstGeom>
        </p:spPr>
      </p:pic>
    </p:spTree>
    <p:extLst>
      <p:ext uri="{BB962C8B-B14F-4D97-AF65-F5344CB8AC3E}">
        <p14:creationId xmlns:p14="http://schemas.microsoft.com/office/powerpoint/2010/main" val="2507853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this keyword</a:t>
            </a:r>
          </a:p>
        </p:txBody>
      </p:sp>
      <p:sp>
        <p:nvSpPr>
          <p:cNvPr id="3" name="Content Placeholder 2"/>
          <p:cNvSpPr>
            <a:spLocks noGrp="1"/>
          </p:cNvSpPr>
          <p:nvPr>
            <p:ph idx="1"/>
          </p:nvPr>
        </p:nvSpPr>
        <p:spPr/>
        <p:txBody>
          <a:bodyPr>
            <a:normAutofit/>
          </a:bodyPr>
          <a:lstStyle/>
          <a:p>
            <a:pPr algn="just"/>
            <a:r>
              <a:rPr lang="en-US"/>
              <a:t>The handling of this is also different in arrow functions compared to regular functions.</a:t>
            </a:r>
          </a:p>
          <a:p>
            <a:pPr algn="just"/>
            <a:r>
              <a:rPr lang="en-US"/>
              <a:t>In short, with arrow functions there are no binding of this.</a:t>
            </a:r>
          </a:p>
          <a:p>
            <a:pPr algn="just"/>
            <a:r>
              <a:rPr lang="en-US"/>
              <a:t>In regular functions the this keyword represented the object that called the function, which could be the window, the document, a button or whatever.</a:t>
            </a:r>
          </a:p>
          <a:p>
            <a:pPr algn="just"/>
            <a:r>
              <a:rPr lang="en-US"/>
              <a:t>With arrow functions, the this keyword always represents the object that defined the arrow function.</a:t>
            </a:r>
          </a:p>
        </p:txBody>
      </p:sp>
    </p:spTree>
    <p:extLst>
      <p:ext uri="{BB962C8B-B14F-4D97-AF65-F5344CB8AC3E}">
        <p14:creationId xmlns:p14="http://schemas.microsoft.com/office/powerpoint/2010/main" val="4050744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67591"/>
            <a:ext cx="10515600" cy="857972"/>
          </a:xfrm>
        </p:spPr>
        <p:txBody>
          <a:bodyPr/>
          <a:lstStyle/>
          <a:p>
            <a:r>
              <a:rPr lang="en-US"/>
              <a:t>Example</a:t>
            </a:r>
          </a:p>
        </p:txBody>
      </p:sp>
      <p:sp>
        <p:nvSpPr>
          <p:cNvPr id="3" name="Content Placeholder 2"/>
          <p:cNvSpPr>
            <a:spLocks noGrp="1"/>
          </p:cNvSpPr>
          <p:nvPr>
            <p:ph idx="1"/>
          </p:nvPr>
        </p:nvSpPr>
        <p:spPr>
          <a:xfrm>
            <a:off x="838200" y="1465118"/>
            <a:ext cx="10515600" cy="4999182"/>
          </a:xfrm>
        </p:spPr>
        <p:txBody>
          <a:bodyPr/>
          <a:lstStyle/>
          <a:p>
            <a:pPr algn="just"/>
            <a:r>
              <a:rPr lang="en-US"/>
              <a:t>With a regular function, this represents the object that called the function</a:t>
            </a:r>
          </a:p>
        </p:txBody>
      </p:sp>
      <p:pic>
        <p:nvPicPr>
          <p:cNvPr id="5" name="Picture 4"/>
          <p:cNvPicPr>
            <a:picLocks noChangeAspect="1"/>
          </p:cNvPicPr>
          <p:nvPr/>
        </p:nvPicPr>
        <p:blipFill>
          <a:blip r:embed="rId2"/>
          <a:stretch>
            <a:fillRect/>
          </a:stretch>
        </p:blipFill>
        <p:spPr>
          <a:xfrm>
            <a:off x="838200" y="2046287"/>
            <a:ext cx="10639425" cy="4162425"/>
          </a:xfrm>
          <a:prstGeom prst="rect">
            <a:avLst/>
          </a:prstGeom>
        </p:spPr>
      </p:pic>
      <p:pic>
        <p:nvPicPr>
          <p:cNvPr id="6" name="Picture 5"/>
          <p:cNvPicPr>
            <a:picLocks noChangeAspect="1"/>
          </p:cNvPicPr>
          <p:nvPr/>
        </p:nvPicPr>
        <p:blipFill>
          <a:blip r:embed="rId3"/>
          <a:stretch>
            <a:fillRect/>
          </a:stretch>
        </p:blipFill>
        <p:spPr>
          <a:xfrm>
            <a:off x="7247659" y="4127499"/>
            <a:ext cx="4610100" cy="1857375"/>
          </a:xfrm>
          <a:prstGeom prst="rect">
            <a:avLst/>
          </a:prstGeom>
        </p:spPr>
      </p:pic>
    </p:spTree>
    <p:extLst>
      <p:ext uri="{BB962C8B-B14F-4D97-AF65-F5344CB8AC3E}">
        <p14:creationId xmlns:p14="http://schemas.microsoft.com/office/powerpoint/2010/main" val="9711507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2282"/>
            <a:ext cx="10236200" cy="5584681"/>
          </a:xfrm>
        </p:spPr>
        <p:txBody>
          <a:bodyPr/>
          <a:lstStyle/>
          <a:p>
            <a:r>
              <a:rPr lang="en-US"/>
              <a:t>With an arrow function, this represents the Header object no matter who called the function:</a:t>
            </a:r>
          </a:p>
          <a:p>
            <a:endParaRPr lang="en-US"/>
          </a:p>
        </p:txBody>
      </p:sp>
      <p:pic>
        <p:nvPicPr>
          <p:cNvPr id="5" name="Picture 4"/>
          <p:cNvPicPr>
            <a:picLocks noChangeAspect="1"/>
          </p:cNvPicPr>
          <p:nvPr/>
        </p:nvPicPr>
        <p:blipFill>
          <a:blip r:embed="rId2"/>
          <a:stretch>
            <a:fillRect/>
          </a:stretch>
        </p:blipFill>
        <p:spPr>
          <a:xfrm>
            <a:off x="1160607" y="1489508"/>
            <a:ext cx="8820150" cy="4257675"/>
          </a:xfrm>
          <a:prstGeom prst="rect">
            <a:avLst/>
          </a:prstGeom>
        </p:spPr>
      </p:pic>
      <p:pic>
        <p:nvPicPr>
          <p:cNvPr id="6" name="Picture 5"/>
          <p:cNvPicPr>
            <a:picLocks noChangeAspect="1"/>
          </p:cNvPicPr>
          <p:nvPr/>
        </p:nvPicPr>
        <p:blipFill>
          <a:blip r:embed="rId3"/>
          <a:stretch>
            <a:fillRect/>
          </a:stretch>
        </p:blipFill>
        <p:spPr>
          <a:xfrm>
            <a:off x="7748875" y="3618345"/>
            <a:ext cx="2314575" cy="1781175"/>
          </a:xfrm>
          <a:prstGeom prst="rect">
            <a:avLst/>
          </a:prstGeom>
        </p:spPr>
      </p:pic>
    </p:spTree>
    <p:extLst>
      <p:ext uri="{BB962C8B-B14F-4D97-AF65-F5344CB8AC3E}">
        <p14:creationId xmlns:p14="http://schemas.microsoft.com/office/powerpoint/2010/main" val="449456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23925"/>
            <a:ext cx="10515600" cy="1325563"/>
          </a:xfrm>
        </p:spPr>
        <p:txBody>
          <a:bodyPr/>
          <a:lstStyle/>
          <a:p>
            <a:r>
              <a:rPr lang="en-US"/>
              <a:t>React Render HTML</a:t>
            </a:r>
          </a:p>
        </p:txBody>
      </p:sp>
      <p:sp>
        <p:nvSpPr>
          <p:cNvPr id="3" name="Content Placeholder 2"/>
          <p:cNvSpPr>
            <a:spLocks noGrp="1"/>
          </p:cNvSpPr>
          <p:nvPr>
            <p:ph idx="1"/>
          </p:nvPr>
        </p:nvSpPr>
        <p:spPr>
          <a:xfrm>
            <a:off x="838200" y="2701636"/>
            <a:ext cx="10515600" cy="3475327"/>
          </a:xfrm>
        </p:spPr>
        <p:txBody>
          <a:bodyPr/>
          <a:lstStyle/>
          <a:p>
            <a:pPr algn="just"/>
            <a:r>
              <a:rPr lang="en-US" err="1"/>
              <a:t>React's</a:t>
            </a:r>
            <a:r>
              <a:rPr lang="en-US"/>
              <a:t> goal is in many ways to render HTML in a web page.</a:t>
            </a:r>
          </a:p>
          <a:p>
            <a:pPr algn="just"/>
            <a:r>
              <a:rPr lang="en-US"/>
              <a:t>React renders HTML to the web page by using a function called </a:t>
            </a:r>
            <a:r>
              <a:rPr lang="en-US" err="1"/>
              <a:t>ReactDOM.render</a:t>
            </a:r>
            <a:r>
              <a:rPr lang="en-US"/>
              <a:t>().</a:t>
            </a:r>
          </a:p>
          <a:p>
            <a:pPr algn="just"/>
            <a:r>
              <a:rPr lang="en-US"/>
              <a:t>The </a:t>
            </a:r>
            <a:r>
              <a:rPr lang="en-US" err="1"/>
              <a:t>ReactDOM.render</a:t>
            </a:r>
            <a:r>
              <a:rPr lang="en-US"/>
              <a:t>() function takes two arguments, HTML code and an HTML element.</a:t>
            </a:r>
          </a:p>
          <a:p>
            <a:pPr algn="just"/>
            <a:r>
              <a:rPr lang="en-US"/>
              <a:t>The purpose of the function is to display the specified HTML code inside the specified HTML element</a:t>
            </a:r>
          </a:p>
        </p:txBody>
      </p:sp>
    </p:spTree>
    <p:extLst>
      <p:ext uri="{BB962C8B-B14F-4D97-AF65-F5344CB8AC3E}">
        <p14:creationId xmlns:p14="http://schemas.microsoft.com/office/powerpoint/2010/main" val="704497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1162"/>
            <a:ext cx="10515600" cy="1325563"/>
          </a:xfrm>
        </p:spPr>
        <p:txBody>
          <a:bodyPr/>
          <a:lstStyle/>
          <a:p>
            <a:r>
              <a:rPr lang="en-US"/>
              <a:t>Example</a:t>
            </a:r>
          </a:p>
        </p:txBody>
      </p:sp>
      <p:sp>
        <p:nvSpPr>
          <p:cNvPr id="3" name="Content Placeholder 2"/>
          <p:cNvSpPr>
            <a:spLocks noGrp="1"/>
          </p:cNvSpPr>
          <p:nvPr>
            <p:ph idx="1"/>
          </p:nvPr>
        </p:nvSpPr>
        <p:spPr>
          <a:xfrm>
            <a:off x="838200" y="1444336"/>
            <a:ext cx="10515600" cy="4883728"/>
          </a:xfrm>
        </p:spPr>
        <p:txBody>
          <a:bodyPr/>
          <a:lstStyle/>
          <a:p>
            <a:r>
              <a:rPr lang="en-US"/>
              <a:t>Display a paragraph inside the "root" element:</a:t>
            </a:r>
          </a:p>
          <a:p>
            <a:endParaRPr lang="en-US"/>
          </a:p>
        </p:txBody>
      </p:sp>
      <p:pic>
        <p:nvPicPr>
          <p:cNvPr id="4" name="Picture 3"/>
          <p:cNvPicPr>
            <a:picLocks noChangeAspect="1"/>
          </p:cNvPicPr>
          <p:nvPr/>
        </p:nvPicPr>
        <p:blipFill>
          <a:blip r:embed="rId2"/>
          <a:stretch>
            <a:fillRect/>
          </a:stretch>
        </p:blipFill>
        <p:spPr>
          <a:xfrm>
            <a:off x="1206500" y="2149475"/>
            <a:ext cx="8229600" cy="1466850"/>
          </a:xfrm>
          <a:prstGeom prst="rect">
            <a:avLst/>
          </a:prstGeom>
        </p:spPr>
      </p:pic>
      <p:pic>
        <p:nvPicPr>
          <p:cNvPr id="5" name="Picture 4"/>
          <p:cNvPicPr>
            <a:picLocks noChangeAspect="1"/>
          </p:cNvPicPr>
          <p:nvPr/>
        </p:nvPicPr>
        <p:blipFill>
          <a:blip r:embed="rId3"/>
          <a:stretch>
            <a:fillRect/>
          </a:stretch>
        </p:blipFill>
        <p:spPr>
          <a:xfrm>
            <a:off x="1206500" y="3530600"/>
            <a:ext cx="7562850" cy="2609850"/>
          </a:xfrm>
          <a:prstGeom prst="rect">
            <a:avLst/>
          </a:prstGeom>
        </p:spPr>
      </p:pic>
    </p:spTree>
    <p:extLst>
      <p:ext uri="{BB962C8B-B14F-4D97-AF65-F5344CB8AC3E}">
        <p14:creationId xmlns:p14="http://schemas.microsoft.com/office/powerpoint/2010/main" val="4320845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308789"/>
            <a:ext cx="10515600" cy="1325563"/>
          </a:xfrm>
        </p:spPr>
        <p:txBody>
          <a:bodyPr/>
          <a:lstStyle/>
          <a:p>
            <a:r>
              <a:rPr lang="en-US"/>
              <a:t>The HTML Code</a:t>
            </a:r>
          </a:p>
        </p:txBody>
      </p:sp>
      <p:pic>
        <p:nvPicPr>
          <p:cNvPr id="4" name="Content Placeholder 3"/>
          <p:cNvPicPr>
            <a:picLocks noGrp="1" noChangeAspect="1"/>
          </p:cNvPicPr>
          <p:nvPr>
            <p:ph idx="1"/>
          </p:nvPr>
        </p:nvPicPr>
        <p:blipFill>
          <a:blip r:embed="rId2"/>
          <a:stretch>
            <a:fillRect/>
          </a:stretch>
        </p:blipFill>
        <p:spPr>
          <a:xfrm>
            <a:off x="711200" y="2609850"/>
            <a:ext cx="7829550" cy="3286125"/>
          </a:xfrm>
          <a:prstGeom prst="rect">
            <a:avLst/>
          </a:prstGeom>
        </p:spPr>
      </p:pic>
      <p:sp>
        <p:nvSpPr>
          <p:cNvPr id="5" name="Rectangle 4"/>
          <p:cNvSpPr/>
          <p:nvPr/>
        </p:nvSpPr>
        <p:spPr>
          <a:xfrm>
            <a:off x="711200" y="1937435"/>
            <a:ext cx="10045700" cy="369332"/>
          </a:xfrm>
          <a:prstGeom prst="rect">
            <a:avLst/>
          </a:prstGeom>
        </p:spPr>
        <p:txBody>
          <a:bodyPr wrap="square">
            <a:spAutoFit/>
          </a:bodyPr>
          <a:lstStyle/>
          <a:p>
            <a:r>
              <a:rPr lang="en-US">
                <a:solidFill>
                  <a:srgbClr val="000000"/>
                </a:solidFill>
                <a:latin typeface="Verdana" panose="020B0604030504040204" pitchFamily="34" charset="0"/>
              </a:rPr>
              <a:t>Create a variable that contains HTML code and display it in the root node:</a:t>
            </a:r>
            <a:endParaRPr lang="en-US"/>
          </a:p>
        </p:txBody>
      </p:sp>
    </p:spTree>
    <p:extLst>
      <p:ext uri="{BB962C8B-B14F-4D97-AF65-F5344CB8AC3E}">
        <p14:creationId xmlns:p14="http://schemas.microsoft.com/office/powerpoint/2010/main" val="42047473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540327"/>
            <a:ext cx="10515600" cy="825717"/>
          </a:xfrm>
        </p:spPr>
        <p:txBody>
          <a:bodyPr/>
          <a:lstStyle/>
          <a:p>
            <a:r>
              <a:rPr lang="en-US"/>
              <a:t>The Root Node</a:t>
            </a:r>
          </a:p>
        </p:txBody>
      </p:sp>
      <p:sp>
        <p:nvSpPr>
          <p:cNvPr id="3" name="Content Placeholder 2"/>
          <p:cNvSpPr>
            <a:spLocks noGrp="1"/>
          </p:cNvSpPr>
          <p:nvPr>
            <p:ph idx="1"/>
          </p:nvPr>
        </p:nvSpPr>
        <p:spPr>
          <a:xfrm>
            <a:off x="469900" y="1366044"/>
            <a:ext cx="10515600" cy="4118768"/>
          </a:xfrm>
        </p:spPr>
        <p:txBody>
          <a:bodyPr/>
          <a:lstStyle/>
          <a:p>
            <a:pPr algn="just"/>
            <a:r>
              <a:rPr lang="en-US"/>
              <a:t>The root node is the HTML element where you want to display the result.</a:t>
            </a:r>
          </a:p>
          <a:p>
            <a:pPr algn="just"/>
            <a:r>
              <a:rPr lang="en-US"/>
              <a:t>It is like a container for content managed by React.</a:t>
            </a:r>
          </a:p>
          <a:p>
            <a:pPr algn="just"/>
            <a:r>
              <a:rPr lang="en-US"/>
              <a:t>It does NOT have to be a &lt;div&gt; element and it does NOT have to have the id='root':</a:t>
            </a:r>
          </a:p>
        </p:txBody>
      </p:sp>
      <p:pic>
        <p:nvPicPr>
          <p:cNvPr id="5" name="Picture 4"/>
          <p:cNvPicPr>
            <a:picLocks noChangeAspect="1"/>
          </p:cNvPicPr>
          <p:nvPr/>
        </p:nvPicPr>
        <p:blipFill>
          <a:blip r:embed="rId2"/>
          <a:stretch>
            <a:fillRect/>
          </a:stretch>
        </p:blipFill>
        <p:spPr>
          <a:xfrm>
            <a:off x="2086924" y="2853832"/>
            <a:ext cx="7764151" cy="2630980"/>
          </a:xfrm>
          <a:prstGeom prst="rect">
            <a:avLst/>
          </a:prstGeom>
        </p:spPr>
      </p:pic>
      <p:pic>
        <p:nvPicPr>
          <p:cNvPr id="6" name="Picture 5"/>
          <p:cNvPicPr>
            <a:picLocks noChangeAspect="1"/>
          </p:cNvPicPr>
          <p:nvPr/>
        </p:nvPicPr>
        <p:blipFill>
          <a:blip r:embed="rId3"/>
          <a:stretch>
            <a:fillRect/>
          </a:stretch>
        </p:blipFill>
        <p:spPr>
          <a:xfrm>
            <a:off x="3855027" y="4996440"/>
            <a:ext cx="7886700" cy="1391249"/>
          </a:xfrm>
          <a:prstGeom prst="rect">
            <a:avLst/>
          </a:prstGeom>
        </p:spPr>
      </p:pic>
    </p:spTree>
    <p:extLst>
      <p:ext uri="{BB962C8B-B14F-4D97-AF65-F5344CB8AC3E}">
        <p14:creationId xmlns:p14="http://schemas.microsoft.com/office/powerpoint/2010/main" val="33221285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2FD0D-3A5D-4685-B124-D01FD458B40F}"/>
              </a:ext>
            </a:extLst>
          </p:cNvPr>
          <p:cNvSpPr>
            <a:spLocks noGrp="1"/>
          </p:cNvSpPr>
          <p:nvPr>
            <p:ph type="title"/>
          </p:nvPr>
        </p:nvSpPr>
        <p:spPr>
          <a:xfrm>
            <a:off x="838200" y="518578"/>
            <a:ext cx="10515600" cy="1325563"/>
          </a:xfrm>
        </p:spPr>
        <p:txBody>
          <a:bodyPr/>
          <a:lstStyle/>
          <a:p>
            <a:r>
              <a:rPr lang="en-IN"/>
              <a:t>React JSX</a:t>
            </a:r>
          </a:p>
        </p:txBody>
      </p:sp>
      <p:sp>
        <p:nvSpPr>
          <p:cNvPr id="3" name="Content Placeholder 2">
            <a:extLst>
              <a:ext uri="{FF2B5EF4-FFF2-40B4-BE49-F238E27FC236}">
                <a16:creationId xmlns:a16="http://schemas.microsoft.com/office/drawing/2014/main" id="{9A44993D-3396-42E4-A486-9ED03901DAA9}"/>
              </a:ext>
            </a:extLst>
          </p:cNvPr>
          <p:cNvSpPr>
            <a:spLocks noGrp="1"/>
          </p:cNvSpPr>
          <p:nvPr>
            <p:ph idx="1"/>
          </p:nvPr>
        </p:nvSpPr>
        <p:spPr>
          <a:xfrm>
            <a:off x="983672" y="2477987"/>
            <a:ext cx="10515600" cy="4935400"/>
          </a:xfrm>
        </p:spPr>
        <p:txBody>
          <a:bodyPr/>
          <a:lstStyle/>
          <a:p>
            <a:r>
              <a:rPr lang="en-US"/>
              <a:t>JSX stands for JavaScript XML.</a:t>
            </a:r>
          </a:p>
          <a:p>
            <a:r>
              <a:rPr lang="en-US"/>
              <a:t>JSX allows us to write HTML in React.</a:t>
            </a:r>
          </a:p>
          <a:p>
            <a:r>
              <a:rPr lang="en-US"/>
              <a:t>JSX makes it easier to write and add HTML in React.</a:t>
            </a:r>
          </a:p>
          <a:p>
            <a:r>
              <a:rPr lang="en-US"/>
              <a:t>JSX allows us to write HTML elements in JavaScript and place them in the DOM without any </a:t>
            </a:r>
            <a:r>
              <a:rPr lang="en-US" err="1"/>
              <a:t>createElement</a:t>
            </a:r>
            <a:r>
              <a:rPr lang="en-US"/>
              <a:t>()  and/or </a:t>
            </a:r>
            <a:r>
              <a:rPr lang="en-US" err="1"/>
              <a:t>appendChild</a:t>
            </a:r>
            <a:r>
              <a:rPr lang="en-US"/>
              <a:t>() methods.</a:t>
            </a:r>
          </a:p>
          <a:p>
            <a:r>
              <a:rPr lang="en-US"/>
              <a:t>JSX converts HTML tags into react elements.</a:t>
            </a:r>
          </a:p>
          <a:p>
            <a:endParaRPr lang="en-IN"/>
          </a:p>
        </p:txBody>
      </p:sp>
    </p:spTree>
    <p:extLst>
      <p:ext uri="{BB962C8B-B14F-4D97-AF65-F5344CB8AC3E}">
        <p14:creationId xmlns:p14="http://schemas.microsoft.com/office/powerpoint/2010/main" val="2577419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A9D76-8801-4E3B-80B4-3A29BEB3ABDE}"/>
              </a:ext>
            </a:extLst>
          </p:cNvPr>
          <p:cNvSpPr>
            <a:spLocks noGrp="1"/>
          </p:cNvSpPr>
          <p:nvPr>
            <p:ph type="title"/>
          </p:nvPr>
        </p:nvSpPr>
        <p:spPr/>
        <p:txBody>
          <a:bodyPr/>
          <a:lstStyle/>
          <a:p>
            <a:r>
              <a:rPr lang="en-US"/>
              <a:t>Example</a:t>
            </a:r>
            <a:endParaRPr lang="en-IN"/>
          </a:p>
        </p:txBody>
      </p:sp>
      <p:sp>
        <p:nvSpPr>
          <p:cNvPr id="3" name="Content Placeholder 2">
            <a:extLst>
              <a:ext uri="{FF2B5EF4-FFF2-40B4-BE49-F238E27FC236}">
                <a16:creationId xmlns:a16="http://schemas.microsoft.com/office/drawing/2014/main" id="{82A1682A-A734-4E55-BE30-90451FCFA2F3}"/>
              </a:ext>
            </a:extLst>
          </p:cNvPr>
          <p:cNvSpPr>
            <a:spLocks noGrp="1"/>
          </p:cNvSpPr>
          <p:nvPr>
            <p:ph idx="1"/>
          </p:nvPr>
        </p:nvSpPr>
        <p:spPr/>
        <p:txBody>
          <a:bodyPr/>
          <a:lstStyle/>
          <a:p>
            <a:r>
              <a:rPr lang="en-US"/>
              <a:t>Uses JSX</a:t>
            </a:r>
          </a:p>
          <a:p>
            <a:endParaRPr lang="en-IN"/>
          </a:p>
        </p:txBody>
      </p:sp>
      <p:pic>
        <p:nvPicPr>
          <p:cNvPr id="4" name="Picture 3">
            <a:extLst>
              <a:ext uri="{FF2B5EF4-FFF2-40B4-BE49-F238E27FC236}">
                <a16:creationId xmlns:a16="http://schemas.microsoft.com/office/drawing/2014/main" id="{119B0147-0BFF-4308-B200-49C4B99FF417}"/>
              </a:ext>
            </a:extLst>
          </p:cNvPr>
          <p:cNvPicPr>
            <a:picLocks noChangeAspect="1"/>
          </p:cNvPicPr>
          <p:nvPr/>
        </p:nvPicPr>
        <p:blipFill>
          <a:blip r:embed="rId2"/>
          <a:stretch>
            <a:fillRect/>
          </a:stretch>
        </p:blipFill>
        <p:spPr>
          <a:xfrm>
            <a:off x="1022074" y="2610057"/>
            <a:ext cx="8610600" cy="1876425"/>
          </a:xfrm>
          <a:prstGeom prst="rect">
            <a:avLst/>
          </a:prstGeom>
        </p:spPr>
      </p:pic>
    </p:spTree>
    <p:extLst>
      <p:ext uri="{BB962C8B-B14F-4D97-AF65-F5344CB8AC3E}">
        <p14:creationId xmlns:p14="http://schemas.microsoft.com/office/powerpoint/2010/main" val="36796776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838D-C1A1-482E-BBC3-4DE3AE232432}"/>
              </a:ext>
            </a:extLst>
          </p:cNvPr>
          <p:cNvSpPr>
            <a:spLocks noGrp="1"/>
          </p:cNvSpPr>
          <p:nvPr>
            <p:ph type="title"/>
          </p:nvPr>
        </p:nvSpPr>
        <p:spPr/>
        <p:txBody>
          <a:bodyPr/>
          <a:lstStyle/>
          <a:p>
            <a:r>
              <a:rPr lang="en-US"/>
              <a:t>Example</a:t>
            </a:r>
            <a:endParaRPr lang="en-IN"/>
          </a:p>
        </p:txBody>
      </p:sp>
      <p:sp>
        <p:nvSpPr>
          <p:cNvPr id="3" name="Content Placeholder 2">
            <a:extLst>
              <a:ext uri="{FF2B5EF4-FFF2-40B4-BE49-F238E27FC236}">
                <a16:creationId xmlns:a16="http://schemas.microsoft.com/office/drawing/2014/main" id="{53FF894C-12A1-4F56-9337-529CF8FDD97E}"/>
              </a:ext>
            </a:extLst>
          </p:cNvPr>
          <p:cNvSpPr>
            <a:spLocks noGrp="1"/>
          </p:cNvSpPr>
          <p:nvPr>
            <p:ph idx="1"/>
          </p:nvPr>
        </p:nvSpPr>
        <p:spPr/>
        <p:txBody>
          <a:bodyPr/>
          <a:lstStyle/>
          <a:p>
            <a:r>
              <a:rPr lang="en-US"/>
              <a:t>Not use JSX</a:t>
            </a:r>
          </a:p>
          <a:p>
            <a:endParaRPr lang="en-IN"/>
          </a:p>
        </p:txBody>
      </p:sp>
      <p:pic>
        <p:nvPicPr>
          <p:cNvPr id="4" name="Picture 3">
            <a:extLst>
              <a:ext uri="{FF2B5EF4-FFF2-40B4-BE49-F238E27FC236}">
                <a16:creationId xmlns:a16="http://schemas.microsoft.com/office/drawing/2014/main" id="{FE37BE29-5B3B-435E-B199-23BC3AAF3920}"/>
              </a:ext>
            </a:extLst>
          </p:cNvPr>
          <p:cNvPicPr>
            <a:picLocks noChangeAspect="1"/>
          </p:cNvPicPr>
          <p:nvPr/>
        </p:nvPicPr>
        <p:blipFill>
          <a:blip r:embed="rId2"/>
          <a:stretch>
            <a:fillRect/>
          </a:stretch>
        </p:blipFill>
        <p:spPr>
          <a:xfrm>
            <a:off x="1295401" y="3206750"/>
            <a:ext cx="9229725" cy="2019300"/>
          </a:xfrm>
          <a:prstGeom prst="rect">
            <a:avLst/>
          </a:prstGeom>
        </p:spPr>
      </p:pic>
    </p:spTree>
    <p:extLst>
      <p:ext uri="{BB962C8B-B14F-4D97-AF65-F5344CB8AC3E}">
        <p14:creationId xmlns:p14="http://schemas.microsoft.com/office/powerpoint/2010/main" val="42617238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94CF0-0609-4A7B-8436-15E9B6954675}"/>
              </a:ext>
            </a:extLst>
          </p:cNvPr>
          <p:cNvSpPr>
            <a:spLocks noGrp="1"/>
          </p:cNvSpPr>
          <p:nvPr>
            <p:ph type="title"/>
          </p:nvPr>
        </p:nvSpPr>
        <p:spPr/>
        <p:txBody>
          <a:bodyPr/>
          <a:lstStyle/>
          <a:p>
            <a:r>
              <a:rPr lang="en-IN"/>
              <a:t>Expressions in JSX</a:t>
            </a:r>
          </a:p>
        </p:txBody>
      </p:sp>
      <p:sp>
        <p:nvSpPr>
          <p:cNvPr id="3" name="Content Placeholder 2">
            <a:extLst>
              <a:ext uri="{FF2B5EF4-FFF2-40B4-BE49-F238E27FC236}">
                <a16:creationId xmlns:a16="http://schemas.microsoft.com/office/drawing/2014/main" id="{D4C562D9-630F-4219-AE68-E93DA0ABDD28}"/>
              </a:ext>
            </a:extLst>
          </p:cNvPr>
          <p:cNvSpPr>
            <a:spLocks noGrp="1"/>
          </p:cNvSpPr>
          <p:nvPr>
            <p:ph idx="1"/>
          </p:nvPr>
        </p:nvSpPr>
        <p:spPr/>
        <p:txBody>
          <a:bodyPr/>
          <a:lstStyle/>
          <a:p>
            <a:pPr algn="just"/>
            <a:r>
              <a:rPr lang="en-US"/>
              <a:t>With JSX you can write expressions inside curly braces { }.</a:t>
            </a:r>
          </a:p>
          <a:p>
            <a:pPr algn="just"/>
            <a:r>
              <a:rPr lang="en-US"/>
              <a:t>The expression can be a React variable, or property, or any other valid JavaScript expression. JSX will execute the expression and return the result</a:t>
            </a:r>
            <a:endParaRPr lang="en-IN"/>
          </a:p>
        </p:txBody>
      </p:sp>
      <p:pic>
        <p:nvPicPr>
          <p:cNvPr id="5" name="Picture 4">
            <a:extLst>
              <a:ext uri="{FF2B5EF4-FFF2-40B4-BE49-F238E27FC236}">
                <a16:creationId xmlns:a16="http://schemas.microsoft.com/office/drawing/2014/main" id="{96C0C1FF-6118-4B47-ACD7-E0A2A5CE6520}"/>
              </a:ext>
            </a:extLst>
          </p:cNvPr>
          <p:cNvPicPr>
            <a:picLocks noChangeAspect="1"/>
          </p:cNvPicPr>
          <p:nvPr/>
        </p:nvPicPr>
        <p:blipFill>
          <a:blip r:embed="rId2"/>
          <a:stretch>
            <a:fillRect/>
          </a:stretch>
        </p:blipFill>
        <p:spPr>
          <a:xfrm>
            <a:off x="883000" y="4195580"/>
            <a:ext cx="10533142" cy="1951221"/>
          </a:xfrm>
          <a:prstGeom prst="rect">
            <a:avLst/>
          </a:prstGeom>
        </p:spPr>
      </p:pic>
    </p:spTree>
    <p:extLst>
      <p:ext uri="{BB962C8B-B14F-4D97-AF65-F5344CB8AC3E}">
        <p14:creationId xmlns:p14="http://schemas.microsoft.com/office/powerpoint/2010/main" val="37073691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BF6B-A2B9-4235-9848-CE29CC375A6C}"/>
              </a:ext>
            </a:extLst>
          </p:cNvPr>
          <p:cNvSpPr>
            <a:spLocks noGrp="1"/>
          </p:cNvSpPr>
          <p:nvPr>
            <p:ph type="title"/>
          </p:nvPr>
        </p:nvSpPr>
        <p:spPr/>
        <p:txBody>
          <a:bodyPr/>
          <a:lstStyle/>
          <a:p>
            <a:r>
              <a:rPr lang="en-US"/>
              <a:t>Inserting a Large Block of HTML</a:t>
            </a:r>
            <a:endParaRPr lang="en-IN"/>
          </a:p>
        </p:txBody>
      </p:sp>
      <p:sp>
        <p:nvSpPr>
          <p:cNvPr id="3" name="Content Placeholder 2">
            <a:extLst>
              <a:ext uri="{FF2B5EF4-FFF2-40B4-BE49-F238E27FC236}">
                <a16:creationId xmlns:a16="http://schemas.microsoft.com/office/drawing/2014/main" id="{DF25B998-34C6-4E66-A7E2-47FD4551256C}"/>
              </a:ext>
            </a:extLst>
          </p:cNvPr>
          <p:cNvSpPr>
            <a:spLocks noGrp="1"/>
          </p:cNvSpPr>
          <p:nvPr>
            <p:ph idx="1"/>
          </p:nvPr>
        </p:nvSpPr>
        <p:spPr/>
        <p:txBody>
          <a:bodyPr/>
          <a:lstStyle/>
          <a:p>
            <a:r>
              <a:rPr lang="en-US"/>
              <a:t>To write HTML on multiple lines, put the HTML inside parentheses</a:t>
            </a:r>
          </a:p>
          <a:p>
            <a:endParaRPr lang="en-IN"/>
          </a:p>
        </p:txBody>
      </p:sp>
      <p:pic>
        <p:nvPicPr>
          <p:cNvPr id="4" name="Picture 3">
            <a:extLst>
              <a:ext uri="{FF2B5EF4-FFF2-40B4-BE49-F238E27FC236}">
                <a16:creationId xmlns:a16="http://schemas.microsoft.com/office/drawing/2014/main" id="{0B73FBF9-DAC3-460B-BB5F-E2FC89052EC8}"/>
              </a:ext>
            </a:extLst>
          </p:cNvPr>
          <p:cNvPicPr>
            <a:picLocks noChangeAspect="1"/>
          </p:cNvPicPr>
          <p:nvPr/>
        </p:nvPicPr>
        <p:blipFill>
          <a:blip r:embed="rId2"/>
          <a:stretch>
            <a:fillRect/>
          </a:stretch>
        </p:blipFill>
        <p:spPr>
          <a:xfrm>
            <a:off x="1806136" y="3161210"/>
            <a:ext cx="6615402" cy="2585677"/>
          </a:xfrm>
          <a:prstGeom prst="rect">
            <a:avLst/>
          </a:prstGeom>
        </p:spPr>
      </p:pic>
    </p:spTree>
    <p:extLst>
      <p:ext uri="{BB962C8B-B14F-4D97-AF65-F5344CB8AC3E}">
        <p14:creationId xmlns:p14="http://schemas.microsoft.com/office/powerpoint/2010/main" val="1596800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CC268-0143-442B-BB0B-909F7F36F5F3}"/>
              </a:ext>
            </a:extLst>
          </p:cNvPr>
          <p:cNvSpPr>
            <a:spLocks noGrp="1"/>
          </p:cNvSpPr>
          <p:nvPr>
            <p:ph type="title"/>
          </p:nvPr>
        </p:nvSpPr>
        <p:spPr/>
        <p:txBody>
          <a:bodyPr/>
          <a:lstStyle/>
          <a:p>
            <a:r>
              <a:rPr lang="en-IN"/>
              <a:t>One Top Level Element</a:t>
            </a:r>
          </a:p>
        </p:txBody>
      </p:sp>
      <p:sp>
        <p:nvSpPr>
          <p:cNvPr id="3" name="Content Placeholder 2">
            <a:extLst>
              <a:ext uri="{FF2B5EF4-FFF2-40B4-BE49-F238E27FC236}">
                <a16:creationId xmlns:a16="http://schemas.microsoft.com/office/drawing/2014/main" id="{582A878D-2E10-4052-B989-1FF150F2F2CE}"/>
              </a:ext>
            </a:extLst>
          </p:cNvPr>
          <p:cNvSpPr>
            <a:spLocks noGrp="1"/>
          </p:cNvSpPr>
          <p:nvPr>
            <p:ph idx="1"/>
          </p:nvPr>
        </p:nvSpPr>
        <p:spPr/>
        <p:txBody>
          <a:bodyPr/>
          <a:lstStyle/>
          <a:p>
            <a:pPr algn="just"/>
            <a:r>
              <a:rPr lang="en-US"/>
              <a:t>The HTML code must be wrapped in ONE top level element.</a:t>
            </a:r>
          </a:p>
          <a:p>
            <a:pPr algn="just"/>
            <a:r>
              <a:rPr lang="en-US"/>
              <a:t>So if you like to write two headers, you must put them inside a parent element, like a div element</a:t>
            </a:r>
          </a:p>
          <a:p>
            <a:pPr algn="just"/>
            <a:endParaRPr lang="en-IN"/>
          </a:p>
        </p:txBody>
      </p:sp>
      <p:pic>
        <p:nvPicPr>
          <p:cNvPr id="5" name="Picture 4">
            <a:extLst>
              <a:ext uri="{FF2B5EF4-FFF2-40B4-BE49-F238E27FC236}">
                <a16:creationId xmlns:a16="http://schemas.microsoft.com/office/drawing/2014/main" id="{22AAB70A-E857-4C27-8A7C-C98E7C33EB2F}"/>
              </a:ext>
            </a:extLst>
          </p:cNvPr>
          <p:cNvPicPr>
            <a:picLocks noChangeAspect="1"/>
          </p:cNvPicPr>
          <p:nvPr/>
        </p:nvPicPr>
        <p:blipFill>
          <a:blip r:embed="rId2"/>
          <a:stretch>
            <a:fillRect/>
          </a:stretch>
        </p:blipFill>
        <p:spPr>
          <a:xfrm>
            <a:off x="1990962" y="3887935"/>
            <a:ext cx="7296730" cy="2258866"/>
          </a:xfrm>
          <a:prstGeom prst="rect">
            <a:avLst/>
          </a:prstGeom>
        </p:spPr>
      </p:pic>
    </p:spTree>
    <p:extLst>
      <p:ext uri="{BB962C8B-B14F-4D97-AF65-F5344CB8AC3E}">
        <p14:creationId xmlns:p14="http://schemas.microsoft.com/office/powerpoint/2010/main" val="32876119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135C-3E19-4519-9C49-FAAD877673F3}"/>
              </a:ext>
            </a:extLst>
          </p:cNvPr>
          <p:cNvSpPr>
            <a:spLocks noGrp="1"/>
          </p:cNvSpPr>
          <p:nvPr>
            <p:ph type="title"/>
          </p:nvPr>
        </p:nvSpPr>
        <p:spPr/>
        <p:txBody>
          <a:bodyPr/>
          <a:lstStyle/>
          <a:p>
            <a:r>
              <a:rPr lang="en-IN"/>
              <a:t>Elements Must be Closed</a:t>
            </a:r>
          </a:p>
        </p:txBody>
      </p:sp>
      <p:sp>
        <p:nvSpPr>
          <p:cNvPr id="3" name="Content Placeholder 2">
            <a:extLst>
              <a:ext uri="{FF2B5EF4-FFF2-40B4-BE49-F238E27FC236}">
                <a16:creationId xmlns:a16="http://schemas.microsoft.com/office/drawing/2014/main" id="{4880AEDF-626C-4542-8B9E-544AB815C834}"/>
              </a:ext>
            </a:extLst>
          </p:cNvPr>
          <p:cNvSpPr>
            <a:spLocks noGrp="1"/>
          </p:cNvSpPr>
          <p:nvPr>
            <p:ph idx="1"/>
          </p:nvPr>
        </p:nvSpPr>
        <p:spPr/>
        <p:txBody>
          <a:bodyPr/>
          <a:lstStyle/>
          <a:p>
            <a:pPr algn="just"/>
            <a:r>
              <a:rPr lang="en-US"/>
              <a:t>JSX follows XML rules, and therefore HTML elements must be properly closed.</a:t>
            </a:r>
          </a:p>
          <a:p>
            <a:pPr algn="just"/>
            <a:endParaRPr lang="en-IN"/>
          </a:p>
        </p:txBody>
      </p:sp>
      <p:pic>
        <p:nvPicPr>
          <p:cNvPr id="4" name="Picture 3">
            <a:extLst>
              <a:ext uri="{FF2B5EF4-FFF2-40B4-BE49-F238E27FC236}">
                <a16:creationId xmlns:a16="http://schemas.microsoft.com/office/drawing/2014/main" id="{C6795BCD-955F-4B62-9BB7-02B677B33FC3}"/>
              </a:ext>
            </a:extLst>
          </p:cNvPr>
          <p:cNvPicPr>
            <a:picLocks noChangeAspect="1"/>
          </p:cNvPicPr>
          <p:nvPr/>
        </p:nvPicPr>
        <p:blipFill>
          <a:blip r:embed="rId2"/>
          <a:stretch>
            <a:fillRect/>
          </a:stretch>
        </p:blipFill>
        <p:spPr>
          <a:xfrm>
            <a:off x="1684740" y="3570444"/>
            <a:ext cx="8620125" cy="1885950"/>
          </a:xfrm>
          <a:prstGeom prst="rect">
            <a:avLst/>
          </a:prstGeom>
        </p:spPr>
      </p:pic>
    </p:spTree>
    <p:extLst>
      <p:ext uri="{BB962C8B-B14F-4D97-AF65-F5344CB8AC3E}">
        <p14:creationId xmlns:p14="http://schemas.microsoft.com/office/powerpoint/2010/main" val="22631140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053F1-E32D-48B8-9759-C4282CB89680}"/>
              </a:ext>
            </a:extLst>
          </p:cNvPr>
          <p:cNvSpPr>
            <a:spLocks noGrp="1"/>
          </p:cNvSpPr>
          <p:nvPr>
            <p:ph type="title"/>
          </p:nvPr>
        </p:nvSpPr>
        <p:spPr/>
        <p:txBody>
          <a:bodyPr/>
          <a:lstStyle/>
          <a:p>
            <a:r>
              <a:rPr lang="en-IN"/>
              <a:t>React State</a:t>
            </a:r>
          </a:p>
        </p:txBody>
      </p:sp>
      <p:sp>
        <p:nvSpPr>
          <p:cNvPr id="3" name="Content Placeholder 2">
            <a:extLst>
              <a:ext uri="{FF2B5EF4-FFF2-40B4-BE49-F238E27FC236}">
                <a16:creationId xmlns:a16="http://schemas.microsoft.com/office/drawing/2014/main" id="{79C95BD0-F8F3-42AF-B9CB-FB56429BD513}"/>
              </a:ext>
            </a:extLst>
          </p:cNvPr>
          <p:cNvSpPr>
            <a:spLocks noGrp="1"/>
          </p:cNvSpPr>
          <p:nvPr>
            <p:ph idx="1"/>
          </p:nvPr>
        </p:nvSpPr>
        <p:spPr/>
        <p:txBody>
          <a:bodyPr/>
          <a:lstStyle/>
          <a:p>
            <a:pPr algn="just"/>
            <a:r>
              <a:rPr lang="en-US"/>
              <a:t>React components has a built-in state object.</a:t>
            </a:r>
          </a:p>
          <a:p>
            <a:pPr algn="just"/>
            <a:r>
              <a:rPr lang="en-US"/>
              <a:t>The state object is where you store property values that belongs to the component.</a:t>
            </a:r>
          </a:p>
          <a:p>
            <a:pPr algn="just"/>
            <a:r>
              <a:rPr lang="en-US"/>
              <a:t>When the state object changes, the component re-renders.</a:t>
            </a:r>
            <a:endParaRPr lang="en-IN"/>
          </a:p>
        </p:txBody>
      </p:sp>
    </p:spTree>
    <p:extLst>
      <p:ext uri="{BB962C8B-B14F-4D97-AF65-F5344CB8AC3E}">
        <p14:creationId xmlns:p14="http://schemas.microsoft.com/office/powerpoint/2010/main" val="37094557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C6EC20-B8D2-4436-B631-76183B2F071D}"/>
              </a:ext>
            </a:extLst>
          </p:cNvPr>
          <p:cNvSpPr>
            <a:spLocks noGrp="1"/>
          </p:cNvSpPr>
          <p:nvPr>
            <p:ph type="title"/>
          </p:nvPr>
        </p:nvSpPr>
        <p:spPr/>
        <p:txBody>
          <a:bodyPr/>
          <a:lstStyle/>
          <a:p>
            <a:r>
              <a:rPr lang="en-IN"/>
              <a:t>Creating the state Object</a:t>
            </a:r>
          </a:p>
        </p:txBody>
      </p:sp>
      <p:sp>
        <p:nvSpPr>
          <p:cNvPr id="3" name="Content Placeholder 2">
            <a:extLst>
              <a:ext uri="{FF2B5EF4-FFF2-40B4-BE49-F238E27FC236}">
                <a16:creationId xmlns:a16="http://schemas.microsoft.com/office/drawing/2014/main" id="{2F6286B4-CED9-4C42-83E6-CE34DE606D34}"/>
              </a:ext>
            </a:extLst>
          </p:cNvPr>
          <p:cNvSpPr>
            <a:spLocks noGrp="1"/>
          </p:cNvSpPr>
          <p:nvPr>
            <p:ph idx="1"/>
          </p:nvPr>
        </p:nvSpPr>
        <p:spPr/>
        <p:txBody>
          <a:bodyPr/>
          <a:lstStyle/>
          <a:p>
            <a:r>
              <a:rPr lang="en-US"/>
              <a:t>The state object is initialized In the constructor</a:t>
            </a:r>
          </a:p>
          <a:p>
            <a:endParaRPr lang="en-IN"/>
          </a:p>
        </p:txBody>
      </p:sp>
      <p:pic>
        <p:nvPicPr>
          <p:cNvPr id="8" name="Picture 7">
            <a:extLst>
              <a:ext uri="{FF2B5EF4-FFF2-40B4-BE49-F238E27FC236}">
                <a16:creationId xmlns:a16="http://schemas.microsoft.com/office/drawing/2014/main" id="{E3FD6458-6E57-469E-947E-356F3118A204}"/>
              </a:ext>
            </a:extLst>
          </p:cNvPr>
          <p:cNvPicPr>
            <a:picLocks noChangeAspect="1"/>
          </p:cNvPicPr>
          <p:nvPr/>
        </p:nvPicPr>
        <p:blipFill>
          <a:blip r:embed="rId2"/>
          <a:stretch>
            <a:fillRect/>
          </a:stretch>
        </p:blipFill>
        <p:spPr>
          <a:xfrm>
            <a:off x="1802053" y="3119956"/>
            <a:ext cx="3292461" cy="2755912"/>
          </a:xfrm>
          <a:prstGeom prst="rect">
            <a:avLst/>
          </a:prstGeom>
        </p:spPr>
      </p:pic>
    </p:spTree>
    <p:extLst>
      <p:ext uri="{BB962C8B-B14F-4D97-AF65-F5344CB8AC3E}">
        <p14:creationId xmlns:p14="http://schemas.microsoft.com/office/powerpoint/2010/main" val="7553330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4E427-F9A5-4DC8-966C-5629752EDE6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3FBC5B9-1680-4B94-9FB4-7D9C6A7C6EAD}"/>
              </a:ext>
            </a:extLst>
          </p:cNvPr>
          <p:cNvSpPr>
            <a:spLocks noGrp="1"/>
          </p:cNvSpPr>
          <p:nvPr>
            <p:ph idx="1"/>
          </p:nvPr>
        </p:nvSpPr>
        <p:spPr/>
        <p:txBody>
          <a:bodyPr/>
          <a:lstStyle/>
          <a:p>
            <a:r>
              <a:rPr lang="en-US"/>
              <a:t>The state object can contain as many properties as you like:</a:t>
            </a:r>
          </a:p>
          <a:p>
            <a:endParaRPr lang="en-IN"/>
          </a:p>
        </p:txBody>
      </p:sp>
      <p:pic>
        <p:nvPicPr>
          <p:cNvPr id="5" name="Picture 4">
            <a:extLst>
              <a:ext uri="{FF2B5EF4-FFF2-40B4-BE49-F238E27FC236}">
                <a16:creationId xmlns:a16="http://schemas.microsoft.com/office/drawing/2014/main" id="{90EC9FDB-1EA9-4F09-89A4-C98D1604E931}"/>
              </a:ext>
            </a:extLst>
          </p:cNvPr>
          <p:cNvPicPr>
            <a:picLocks noChangeAspect="1"/>
          </p:cNvPicPr>
          <p:nvPr/>
        </p:nvPicPr>
        <p:blipFill>
          <a:blip r:embed="rId2"/>
          <a:stretch>
            <a:fillRect/>
          </a:stretch>
        </p:blipFill>
        <p:spPr>
          <a:xfrm>
            <a:off x="5961077" y="3053488"/>
            <a:ext cx="2921665" cy="3295694"/>
          </a:xfrm>
          <a:prstGeom prst="rect">
            <a:avLst/>
          </a:prstGeom>
        </p:spPr>
      </p:pic>
    </p:spTree>
    <p:extLst>
      <p:ext uri="{BB962C8B-B14F-4D97-AF65-F5344CB8AC3E}">
        <p14:creationId xmlns:p14="http://schemas.microsoft.com/office/powerpoint/2010/main" val="42909405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387EB5-8132-4D14-B295-7DD2F8A971A5}"/>
              </a:ext>
            </a:extLst>
          </p:cNvPr>
          <p:cNvSpPr>
            <a:spLocks noGrp="1"/>
          </p:cNvSpPr>
          <p:nvPr>
            <p:ph type="title"/>
          </p:nvPr>
        </p:nvSpPr>
        <p:spPr>
          <a:xfrm>
            <a:off x="838200" y="522514"/>
            <a:ext cx="10515600" cy="952543"/>
          </a:xfrm>
        </p:spPr>
        <p:txBody>
          <a:bodyPr/>
          <a:lstStyle/>
          <a:p>
            <a:r>
              <a:rPr lang="en-IN"/>
              <a:t>Using the state Object</a:t>
            </a:r>
          </a:p>
        </p:txBody>
      </p:sp>
      <p:sp>
        <p:nvSpPr>
          <p:cNvPr id="3" name="Content Placeholder 2">
            <a:extLst>
              <a:ext uri="{FF2B5EF4-FFF2-40B4-BE49-F238E27FC236}">
                <a16:creationId xmlns:a16="http://schemas.microsoft.com/office/drawing/2014/main" id="{3B8B936E-A9CD-4D45-8CB6-85199607BCE4}"/>
              </a:ext>
            </a:extLst>
          </p:cNvPr>
          <p:cNvSpPr>
            <a:spLocks noGrp="1"/>
          </p:cNvSpPr>
          <p:nvPr>
            <p:ph idx="1"/>
          </p:nvPr>
        </p:nvSpPr>
        <p:spPr>
          <a:xfrm>
            <a:off x="929640" y="1475057"/>
            <a:ext cx="10515600" cy="4950101"/>
          </a:xfrm>
        </p:spPr>
        <p:txBody>
          <a:bodyPr/>
          <a:lstStyle/>
          <a:p>
            <a:r>
              <a:rPr lang="en-US"/>
              <a:t>Refer to the state object anywhere in the component by using the </a:t>
            </a:r>
            <a:r>
              <a:rPr lang="en-US" b="1" err="1"/>
              <a:t>this.state.propertyname</a:t>
            </a:r>
            <a:r>
              <a:rPr lang="en-US"/>
              <a:t> syntax</a:t>
            </a:r>
          </a:p>
          <a:p>
            <a:endParaRPr lang="en-US"/>
          </a:p>
          <a:p>
            <a:endParaRPr lang="en-US"/>
          </a:p>
          <a:p>
            <a:endParaRPr lang="en-IN"/>
          </a:p>
        </p:txBody>
      </p:sp>
      <p:pic>
        <p:nvPicPr>
          <p:cNvPr id="9" name="Picture 8">
            <a:extLst>
              <a:ext uri="{FF2B5EF4-FFF2-40B4-BE49-F238E27FC236}">
                <a16:creationId xmlns:a16="http://schemas.microsoft.com/office/drawing/2014/main" id="{663FAC30-A6A4-4157-8AE0-8A273183D290}"/>
              </a:ext>
            </a:extLst>
          </p:cNvPr>
          <p:cNvPicPr>
            <a:picLocks noChangeAspect="1"/>
          </p:cNvPicPr>
          <p:nvPr/>
        </p:nvPicPr>
        <p:blipFill>
          <a:blip r:embed="rId2"/>
          <a:stretch>
            <a:fillRect/>
          </a:stretch>
        </p:blipFill>
        <p:spPr>
          <a:xfrm>
            <a:off x="2152562" y="2427600"/>
            <a:ext cx="6690993" cy="3700606"/>
          </a:xfrm>
          <a:prstGeom prst="rect">
            <a:avLst/>
          </a:prstGeom>
        </p:spPr>
      </p:pic>
    </p:spTree>
    <p:extLst>
      <p:ext uri="{BB962C8B-B14F-4D97-AF65-F5344CB8AC3E}">
        <p14:creationId xmlns:p14="http://schemas.microsoft.com/office/powerpoint/2010/main" val="19972078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04217-D244-419B-8824-80AF9788CC2A}"/>
              </a:ext>
            </a:extLst>
          </p:cNvPr>
          <p:cNvSpPr>
            <a:spLocks noGrp="1"/>
          </p:cNvSpPr>
          <p:nvPr>
            <p:ph type="title"/>
          </p:nvPr>
        </p:nvSpPr>
        <p:spPr/>
        <p:txBody>
          <a:bodyPr/>
          <a:lstStyle/>
          <a:p>
            <a:r>
              <a:rPr lang="en-IN"/>
              <a:t>Changing the state Object</a:t>
            </a:r>
          </a:p>
        </p:txBody>
      </p:sp>
      <p:sp>
        <p:nvSpPr>
          <p:cNvPr id="3" name="Content Placeholder 2">
            <a:extLst>
              <a:ext uri="{FF2B5EF4-FFF2-40B4-BE49-F238E27FC236}">
                <a16:creationId xmlns:a16="http://schemas.microsoft.com/office/drawing/2014/main" id="{1DBF346E-BE65-40BB-910C-E62EBD999E35}"/>
              </a:ext>
            </a:extLst>
          </p:cNvPr>
          <p:cNvSpPr>
            <a:spLocks noGrp="1"/>
          </p:cNvSpPr>
          <p:nvPr>
            <p:ph idx="1"/>
          </p:nvPr>
        </p:nvSpPr>
        <p:spPr/>
        <p:txBody>
          <a:bodyPr/>
          <a:lstStyle/>
          <a:p>
            <a:pPr algn="just"/>
            <a:r>
              <a:rPr lang="en-US"/>
              <a:t>To change a value in the state object, use the </a:t>
            </a:r>
            <a:r>
              <a:rPr lang="en-US" err="1"/>
              <a:t>this.setState</a:t>
            </a:r>
            <a:r>
              <a:rPr lang="en-US"/>
              <a:t>() method.</a:t>
            </a:r>
          </a:p>
          <a:p>
            <a:pPr algn="just"/>
            <a:r>
              <a:rPr lang="en-US"/>
              <a:t>When a value in the state object changes, the component will re-render, meaning that the output will change according to the new value(s).</a:t>
            </a:r>
            <a:endParaRPr lang="en-IN"/>
          </a:p>
        </p:txBody>
      </p:sp>
    </p:spTree>
    <p:extLst>
      <p:ext uri="{BB962C8B-B14F-4D97-AF65-F5344CB8AC3E}">
        <p14:creationId xmlns:p14="http://schemas.microsoft.com/office/powerpoint/2010/main" val="23945378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A0C75-23B5-435C-90AF-256945872713}"/>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D3F502D0-D41A-4859-B9F4-EBD86A2FD296}"/>
              </a:ext>
            </a:extLst>
          </p:cNvPr>
          <p:cNvPicPr>
            <a:picLocks noGrp="1" noChangeAspect="1"/>
          </p:cNvPicPr>
          <p:nvPr>
            <p:ph idx="1"/>
          </p:nvPr>
        </p:nvPicPr>
        <p:blipFill>
          <a:blip r:embed="rId2"/>
          <a:stretch>
            <a:fillRect/>
          </a:stretch>
        </p:blipFill>
        <p:spPr>
          <a:xfrm>
            <a:off x="1883099" y="2285999"/>
            <a:ext cx="6548003" cy="3652045"/>
          </a:xfrm>
          <a:prstGeom prst="rect">
            <a:avLst/>
          </a:prstGeom>
        </p:spPr>
      </p:pic>
      <p:pic>
        <p:nvPicPr>
          <p:cNvPr id="5" name="Picture 4">
            <a:extLst>
              <a:ext uri="{FF2B5EF4-FFF2-40B4-BE49-F238E27FC236}">
                <a16:creationId xmlns:a16="http://schemas.microsoft.com/office/drawing/2014/main" id="{0AC3A297-912F-49FF-B004-E7AF365B2AC0}"/>
              </a:ext>
            </a:extLst>
          </p:cNvPr>
          <p:cNvPicPr>
            <a:picLocks noChangeAspect="1"/>
          </p:cNvPicPr>
          <p:nvPr/>
        </p:nvPicPr>
        <p:blipFill>
          <a:blip r:embed="rId3"/>
          <a:stretch>
            <a:fillRect/>
          </a:stretch>
        </p:blipFill>
        <p:spPr>
          <a:xfrm>
            <a:off x="7149250" y="3589866"/>
            <a:ext cx="2514600" cy="1390650"/>
          </a:xfrm>
          <a:prstGeom prst="rect">
            <a:avLst/>
          </a:prstGeom>
        </p:spPr>
      </p:pic>
    </p:spTree>
    <p:extLst>
      <p:ext uri="{BB962C8B-B14F-4D97-AF65-F5344CB8AC3E}">
        <p14:creationId xmlns:p14="http://schemas.microsoft.com/office/powerpoint/2010/main" val="12936164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97C3-4F89-432F-948B-63237B340496}"/>
              </a:ext>
            </a:extLst>
          </p:cNvPr>
          <p:cNvSpPr>
            <a:spLocks noGrp="1"/>
          </p:cNvSpPr>
          <p:nvPr>
            <p:ph type="title"/>
          </p:nvPr>
        </p:nvSpPr>
        <p:spPr/>
        <p:txBody>
          <a:bodyPr/>
          <a:lstStyle/>
          <a:p>
            <a:r>
              <a:rPr lang="en-IN"/>
              <a:t>React Lifecycle</a:t>
            </a:r>
          </a:p>
        </p:txBody>
      </p:sp>
      <p:sp>
        <p:nvSpPr>
          <p:cNvPr id="3" name="Content Placeholder 2">
            <a:extLst>
              <a:ext uri="{FF2B5EF4-FFF2-40B4-BE49-F238E27FC236}">
                <a16:creationId xmlns:a16="http://schemas.microsoft.com/office/drawing/2014/main" id="{69835147-E864-40FC-869D-F925EE8368E6}"/>
              </a:ext>
            </a:extLst>
          </p:cNvPr>
          <p:cNvSpPr>
            <a:spLocks noGrp="1"/>
          </p:cNvSpPr>
          <p:nvPr>
            <p:ph idx="1"/>
          </p:nvPr>
        </p:nvSpPr>
        <p:spPr/>
        <p:txBody>
          <a:bodyPr/>
          <a:lstStyle/>
          <a:p>
            <a:r>
              <a:rPr lang="en-US"/>
              <a:t>Each component in React has a lifecycle which you can monitor and manipulate during its three main phases.</a:t>
            </a:r>
          </a:p>
          <a:p>
            <a:r>
              <a:rPr lang="en-US"/>
              <a:t>The three phases are: </a:t>
            </a:r>
          </a:p>
          <a:p>
            <a:pPr lvl="1"/>
            <a:r>
              <a:rPr lang="en-US" b="1"/>
              <a:t>Mounting</a:t>
            </a:r>
            <a:r>
              <a:rPr lang="en-US"/>
              <a:t>, </a:t>
            </a:r>
          </a:p>
          <a:p>
            <a:pPr lvl="1"/>
            <a:r>
              <a:rPr lang="en-US" b="1"/>
              <a:t>Updating</a:t>
            </a:r>
          </a:p>
          <a:p>
            <a:pPr lvl="1"/>
            <a:r>
              <a:rPr lang="en-US" b="1"/>
              <a:t>Unmounting</a:t>
            </a:r>
            <a:r>
              <a:rPr lang="en-US"/>
              <a:t>.</a:t>
            </a:r>
          </a:p>
          <a:p>
            <a:endParaRPr lang="en-IN"/>
          </a:p>
        </p:txBody>
      </p:sp>
    </p:spTree>
    <p:extLst>
      <p:ext uri="{BB962C8B-B14F-4D97-AF65-F5344CB8AC3E}">
        <p14:creationId xmlns:p14="http://schemas.microsoft.com/office/powerpoint/2010/main" val="15009258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2240C-C840-4387-90A7-8E5B3507123D}"/>
              </a:ext>
            </a:extLst>
          </p:cNvPr>
          <p:cNvSpPr>
            <a:spLocks noGrp="1"/>
          </p:cNvSpPr>
          <p:nvPr>
            <p:ph type="title"/>
          </p:nvPr>
        </p:nvSpPr>
        <p:spPr/>
        <p:txBody>
          <a:bodyPr/>
          <a:lstStyle/>
          <a:p>
            <a:r>
              <a:rPr lang="en-IN"/>
              <a:t>Mounting</a:t>
            </a:r>
          </a:p>
        </p:txBody>
      </p:sp>
      <p:sp>
        <p:nvSpPr>
          <p:cNvPr id="3" name="Content Placeholder 2">
            <a:extLst>
              <a:ext uri="{FF2B5EF4-FFF2-40B4-BE49-F238E27FC236}">
                <a16:creationId xmlns:a16="http://schemas.microsoft.com/office/drawing/2014/main" id="{0B594EC1-3502-4486-B365-49F9E4469767}"/>
              </a:ext>
            </a:extLst>
          </p:cNvPr>
          <p:cNvSpPr>
            <a:spLocks noGrp="1"/>
          </p:cNvSpPr>
          <p:nvPr>
            <p:ph idx="1"/>
          </p:nvPr>
        </p:nvSpPr>
        <p:spPr/>
        <p:txBody>
          <a:bodyPr>
            <a:normAutofit fontScale="92500" lnSpcReduction="20000"/>
          </a:bodyPr>
          <a:lstStyle/>
          <a:p>
            <a:r>
              <a:rPr lang="en-US"/>
              <a:t>Mounting means putting elements into the DOM.</a:t>
            </a:r>
          </a:p>
          <a:p>
            <a:r>
              <a:rPr lang="en-US"/>
              <a:t>React has four built-in methods that gets called, in this order, when mounting a component:</a:t>
            </a:r>
          </a:p>
          <a:p>
            <a:pPr lvl="1"/>
            <a:r>
              <a:rPr lang="en-US"/>
              <a:t>constructor()</a:t>
            </a:r>
          </a:p>
          <a:p>
            <a:pPr lvl="1"/>
            <a:r>
              <a:rPr lang="en-US" err="1"/>
              <a:t>getDerivedStateFromProps</a:t>
            </a:r>
            <a:r>
              <a:rPr lang="en-US"/>
              <a:t>()</a:t>
            </a:r>
          </a:p>
          <a:p>
            <a:pPr lvl="1"/>
            <a:r>
              <a:rPr lang="en-US"/>
              <a:t>render()</a:t>
            </a:r>
          </a:p>
          <a:p>
            <a:pPr lvl="1"/>
            <a:r>
              <a:rPr lang="en-US" err="1"/>
              <a:t>componentDidMount</a:t>
            </a:r>
            <a:r>
              <a:rPr lang="en-US"/>
              <a:t>()</a:t>
            </a:r>
          </a:p>
          <a:p>
            <a:r>
              <a:rPr lang="en-US"/>
              <a:t>The render() method is required and will always be called, the others are optional and will be called if you define them.</a:t>
            </a:r>
            <a:endParaRPr lang="en-IN"/>
          </a:p>
        </p:txBody>
      </p:sp>
    </p:spTree>
    <p:extLst>
      <p:ext uri="{BB962C8B-B14F-4D97-AF65-F5344CB8AC3E}">
        <p14:creationId xmlns:p14="http://schemas.microsoft.com/office/powerpoint/2010/main" val="13442991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BF8CD-20DB-4F57-935B-F3DBE6E4BC56}"/>
              </a:ext>
            </a:extLst>
          </p:cNvPr>
          <p:cNvSpPr>
            <a:spLocks noGrp="1"/>
          </p:cNvSpPr>
          <p:nvPr>
            <p:ph type="title"/>
          </p:nvPr>
        </p:nvSpPr>
        <p:spPr/>
        <p:txBody>
          <a:bodyPr/>
          <a:lstStyle/>
          <a:p>
            <a:r>
              <a:rPr lang="en-IN"/>
              <a:t>constructor</a:t>
            </a:r>
          </a:p>
        </p:txBody>
      </p:sp>
      <p:sp>
        <p:nvSpPr>
          <p:cNvPr id="3" name="Content Placeholder 2">
            <a:extLst>
              <a:ext uri="{FF2B5EF4-FFF2-40B4-BE49-F238E27FC236}">
                <a16:creationId xmlns:a16="http://schemas.microsoft.com/office/drawing/2014/main" id="{CCB9680C-C8CF-4753-8FB9-D1A5DF7283C9}"/>
              </a:ext>
            </a:extLst>
          </p:cNvPr>
          <p:cNvSpPr>
            <a:spLocks noGrp="1"/>
          </p:cNvSpPr>
          <p:nvPr>
            <p:ph idx="1"/>
          </p:nvPr>
        </p:nvSpPr>
        <p:spPr/>
        <p:txBody>
          <a:bodyPr/>
          <a:lstStyle/>
          <a:p>
            <a:pPr algn="just"/>
            <a:r>
              <a:rPr lang="en-US"/>
              <a:t>The constructor() method is called before anything else, when the component is initiated, and it is the natural place to set up the initial state and other initial values.</a:t>
            </a:r>
          </a:p>
          <a:p>
            <a:pPr algn="just"/>
            <a:endParaRPr lang="en-US"/>
          </a:p>
          <a:p>
            <a:pPr algn="just"/>
            <a:r>
              <a:rPr lang="en-US"/>
              <a:t>The constructor() method is called with the props, as arguments, and you should always start by calling the super(props) before anything else, this will initiate the parent's constructor method and allows the component to inherit methods from its parent (</a:t>
            </a:r>
            <a:r>
              <a:rPr lang="en-US" err="1"/>
              <a:t>React.Component</a:t>
            </a:r>
            <a:r>
              <a:rPr lang="en-US"/>
              <a:t>).</a:t>
            </a:r>
            <a:endParaRPr lang="en-IN"/>
          </a:p>
        </p:txBody>
      </p:sp>
    </p:spTree>
    <p:extLst>
      <p:ext uri="{BB962C8B-B14F-4D97-AF65-F5344CB8AC3E}">
        <p14:creationId xmlns:p14="http://schemas.microsoft.com/office/powerpoint/2010/main" val="20921699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517E8-D024-40F5-80CB-1E355652E12E}"/>
              </a:ext>
            </a:extLst>
          </p:cNvPr>
          <p:cNvSpPr>
            <a:spLocks noGrp="1"/>
          </p:cNvSpPr>
          <p:nvPr>
            <p:ph type="title"/>
          </p:nvPr>
        </p:nvSpPr>
        <p:spPr/>
        <p:txBody>
          <a:bodyPr/>
          <a:lstStyle/>
          <a:p>
            <a:r>
              <a:rPr lang="en-US"/>
              <a:t>Example</a:t>
            </a:r>
            <a:endParaRPr lang="en-IN"/>
          </a:p>
        </p:txBody>
      </p:sp>
      <p:sp>
        <p:nvSpPr>
          <p:cNvPr id="3" name="Content Placeholder 2">
            <a:extLst>
              <a:ext uri="{FF2B5EF4-FFF2-40B4-BE49-F238E27FC236}">
                <a16:creationId xmlns:a16="http://schemas.microsoft.com/office/drawing/2014/main" id="{766D7431-E1FA-446F-8C7D-C842FB4660F2}"/>
              </a:ext>
            </a:extLst>
          </p:cNvPr>
          <p:cNvSpPr>
            <a:spLocks noGrp="1"/>
          </p:cNvSpPr>
          <p:nvPr>
            <p:ph idx="1"/>
          </p:nvPr>
        </p:nvSpPr>
        <p:spPr/>
        <p:txBody>
          <a:bodyPr/>
          <a:lstStyle/>
          <a:p>
            <a:r>
              <a:rPr lang="en-US"/>
              <a:t>The constructor method is called, by React, every time you make a component:</a:t>
            </a:r>
          </a:p>
          <a:p>
            <a:endParaRPr lang="en-IN"/>
          </a:p>
        </p:txBody>
      </p:sp>
      <p:pic>
        <p:nvPicPr>
          <p:cNvPr id="5" name="Picture 4">
            <a:extLst>
              <a:ext uri="{FF2B5EF4-FFF2-40B4-BE49-F238E27FC236}">
                <a16:creationId xmlns:a16="http://schemas.microsoft.com/office/drawing/2014/main" id="{FAFBDA38-9029-4127-A429-FAD77C85CE9B}"/>
              </a:ext>
            </a:extLst>
          </p:cNvPr>
          <p:cNvPicPr>
            <a:picLocks noChangeAspect="1"/>
          </p:cNvPicPr>
          <p:nvPr/>
        </p:nvPicPr>
        <p:blipFill>
          <a:blip r:embed="rId2"/>
          <a:stretch>
            <a:fillRect/>
          </a:stretch>
        </p:blipFill>
        <p:spPr>
          <a:xfrm>
            <a:off x="3156952" y="3027634"/>
            <a:ext cx="7554591" cy="2957694"/>
          </a:xfrm>
          <a:prstGeom prst="rect">
            <a:avLst/>
          </a:prstGeom>
        </p:spPr>
      </p:pic>
    </p:spTree>
    <p:extLst>
      <p:ext uri="{BB962C8B-B14F-4D97-AF65-F5344CB8AC3E}">
        <p14:creationId xmlns:p14="http://schemas.microsoft.com/office/powerpoint/2010/main" val="27723929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D7DF8-2CA9-47ED-A454-B0456F647120}"/>
              </a:ext>
            </a:extLst>
          </p:cNvPr>
          <p:cNvSpPr>
            <a:spLocks noGrp="1"/>
          </p:cNvSpPr>
          <p:nvPr>
            <p:ph type="title"/>
          </p:nvPr>
        </p:nvSpPr>
        <p:spPr/>
        <p:txBody>
          <a:bodyPr/>
          <a:lstStyle/>
          <a:p>
            <a:r>
              <a:rPr lang="en-IN" err="1"/>
              <a:t>getDerivedStateFromProps</a:t>
            </a:r>
            <a:endParaRPr lang="en-IN"/>
          </a:p>
        </p:txBody>
      </p:sp>
      <p:sp>
        <p:nvSpPr>
          <p:cNvPr id="3" name="Content Placeholder 2">
            <a:extLst>
              <a:ext uri="{FF2B5EF4-FFF2-40B4-BE49-F238E27FC236}">
                <a16:creationId xmlns:a16="http://schemas.microsoft.com/office/drawing/2014/main" id="{27FF5EA9-53B6-4237-8667-7ABD5D974BE1}"/>
              </a:ext>
            </a:extLst>
          </p:cNvPr>
          <p:cNvSpPr>
            <a:spLocks noGrp="1"/>
          </p:cNvSpPr>
          <p:nvPr>
            <p:ph idx="1"/>
          </p:nvPr>
        </p:nvSpPr>
        <p:spPr/>
        <p:txBody>
          <a:bodyPr/>
          <a:lstStyle/>
          <a:p>
            <a:pPr algn="just"/>
            <a:r>
              <a:rPr lang="en-US"/>
              <a:t>The </a:t>
            </a:r>
            <a:r>
              <a:rPr lang="en-US" err="1"/>
              <a:t>getDerivedStateFromProps</a:t>
            </a:r>
            <a:r>
              <a:rPr lang="en-US"/>
              <a:t>() method is called right before rendering the element(s) in the DOM.</a:t>
            </a:r>
          </a:p>
          <a:p>
            <a:pPr algn="just"/>
            <a:r>
              <a:rPr lang="en-US"/>
              <a:t>This is the natural place to set the state object based on the initial props.</a:t>
            </a:r>
          </a:p>
          <a:p>
            <a:pPr algn="just"/>
            <a:r>
              <a:rPr lang="en-US"/>
              <a:t>It takes state as an argument, and returns an object with changes to the state.</a:t>
            </a:r>
            <a:endParaRPr lang="en-IN"/>
          </a:p>
        </p:txBody>
      </p:sp>
    </p:spTree>
    <p:extLst>
      <p:ext uri="{BB962C8B-B14F-4D97-AF65-F5344CB8AC3E}">
        <p14:creationId xmlns:p14="http://schemas.microsoft.com/office/powerpoint/2010/main" val="614873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57971-CB1C-4518-A3FA-EF51DB6F00C7}"/>
              </a:ext>
            </a:extLst>
          </p:cNvPr>
          <p:cNvSpPr>
            <a:spLocks noGrp="1"/>
          </p:cNvSpPr>
          <p:nvPr>
            <p:ph type="title"/>
          </p:nvPr>
        </p:nvSpPr>
        <p:spPr/>
        <p:txBody>
          <a:bodyPr/>
          <a:lstStyle/>
          <a:p>
            <a:r>
              <a:rPr lang="en-US"/>
              <a:t>Example</a:t>
            </a:r>
            <a:endParaRPr lang="en-IN"/>
          </a:p>
        </p:txBody>
      </p:sp>
      <p:sp>
        <p:nvSpPr>
          <p:cNvPr id="3" name="Content Placeholder 2">
            <a:extLst>
              <a:ext uri="{FF2B5EF4-FFF2-40B4-BE49-F238E27FC236}">
                <a16:creationId xmlns:a16="http://schemas.microsoft.com/office/drawing/2014/main" id="{109C7F0A-3D94-4389-BBF1-AF6C84B558FE}"/>
              </a:ext>
            </a:extLst>
          </p:cNvPr>
          <p:cNvSpPr>
            <a:spLocks noGrp="1"/>
          </p:cNvSpPr>
          <p:nvPr>
            <p:ph idx="1"/>
          </p:nvPr>
        </p:nvSpPr>
        <p:spPr/>
        <p:txBody>
          <a:bodyPr/>
          <a:lstStyle/>
          <a:p>
            <a:r>
              <a:rPr lang="en-US"/>
              <a:t>The </a:t>
            </a:r>
            <a:r>
              <a:rPr lang="en-US" err="1"/>
              <a:t>getDerivedStateFromProps</a:t>
            </a:r>
            <a:r>
              <a:rPr lang="en-US"/>
              <a:t> method is called right before the render method:</a:t>
            </a:r>
            <a:endParaRPr lang="en-IN"/>
          </a:p>
        </p:txBody>
      </p:sp>
      <p:pic>
        <p:nvPicPr>
          <p:cNvPr id="5" name="Picture 4">
            <a:extLst>
              <a:ext uri="{FF2B5EF4-FFF2-40B4-BE49-F238E27FC236}">
                <a16:creationId xmlns:a16="http://schemas.microsoft.com/office/drawing/2014/main" id="{E97FB614-0487-4D3F-B670-156F9EC48107}"/>
              </a:ext>
            </a:extLst>
          </p:cNvPr>
          <p:cNvPicPr>
            <a:picLocks noChangeAspect="1"/>
          </p:cNvPicPr>
          <p:nvPr/>
        </p:nvPicPr>
        <p:blipFill>
          <a:blip r:embed="rId2"/>
          <a:stretch>
            <a:fillRect/>
          </a:stretch>
        </p:blipFill>
        <p:spPr>
          <a:xfrm>
            <a:off x="2777112" y="3102520"/>
            <a:ext cx="7022229" cy="3044281"/>
          </a:xfrm>
          <a:prstGeom prst="rect">
            <a:avLst/>
          </a:prstGeom>
        </p:spPr>
      </p:pic>
    </p:spTree>
    <p:extLst>
      <p:ext uri="{BB962C8B-B14F-4D97-AF65-F5344CB8AC3E}">
        <p14:creationId xmlns:p14="http://schemas.microsoft.com/office/powerpoint/2010/main" val="34381268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50B5D-D555-41EC-9ED8-D5842CD657AA}"/>
              </a:ext>
            </a:extLst>
          </p:cNvPr>
          <p:cNvSpPr>
            <a:spLocks noGrp="1"/>
          </p:cNvSpPr>
          <p:nvPr>
            <p:ph type="title"/>
          </p:nvPr>
        </p:nvSpPr>
        <p:spPr/>
        <p:txBody>
          <a:bodyPr/>
          <a:lstStyle/>
          <a:p>
            <a:r>
              <a:rPr lang="en-IN"/>
              <a:t>render</a:t>
            </a:r>
          </a:p>
        </p:txBody>
      </p:sp>
      <p:sp>
        <p:nvSpPr>
          <p:cNvPr id="3" name="Content Placeholder 2">
            <a:extLst>
              <a:ext uri="{FF2B5EF4-FFF2-40B4-BE49-F238E27FC236}">
                <a16:creationId xmlns:a16="http://schemas.microsoft.com/office/drawing/2014/main" id="{AE06FC07-E445-4BE5-AB20-C14477C921BA}"/>
              </a:ext>
            </a:extLst>
          </p:cNvPr>
          <p:cNvSpPr>
            <a:spLocks noGrp="1"/>
          </p:cNvSpPr>
          <p:nvPr>
            <p:ph idx="1"/>
          </p:nvPr>
        </p:nvSpPr>
        <p:spPr/>
        <p:txBody>
          <a:bodyPr/>
          <a:lstStyle/>
          <a:p>
            <a:r>
              <a:rPr lang="en-US"/>
              <a:t>The render() method is required, and is the method that actually outputs the HTML to the DOM.</a:t>
            </a:r>
          </a:p>
          <a:p>
            <a:endParaRPr lang="en-IN"/>
          </a:p>
        </p:txBody>
      </p:sp>
      <p:pic>
        <p:nvPicPr>
          <p:cNvPr id="5" name="Picture 4">
            <a:extLst>
              <a:ext uri="{FF2B5EF4-FFF2-40B4-BE49-F238E27FC236}">
                <a16:creationId xmlns:a16="http://schemas.microsoft.com/office/drawing/2014/main" id="{D85D2155-3677-4563-B130-4BC6BF3CC7E7}"/>
              </a:ext>
            </a:extLst>
          </p:cNvPr>
          <p:cNvPicPr>
            <a:picLocks noChangeAspect="1"/>
          </p:cNvPicPr>
          <p:nvPr/>
        </p:nvPicPr>
        <p:blipFill>
          <a:blip r:embed="rId2"/>
          <a:stretch>
            <a:fillRect/>
          </a:stretch>
        </p:blipFill>
        <p:spPr>
          <a:xfrm>
            <a:off x="871425" y="3369980"/>
            <a:ext cx="9761741" cy="2505888"/>
          </a:xfrm>
          <a:prstGeom prst="rect">
            <a:avLst/>
          </a:prstGeom>
        </p:spPr>
      </p:pic>
    </p:spTree>
    <p:extLst>
      <p:ext uri="{BB962C8B-B14F-4D97-AF65-F5344CB8AC3E}">
        <p14:creationId xmlns:p14="http://schemas.microsoft.com/office/powerpoint/2010/main" val="22600772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56FFC-3A45-4177-BAF7-C5720A9DFC09}"/>
              </a:ext>
            </a:extLst>
          </p:cNvPr>
          <p:cNvSpPr>
            <a:spLocks noGrp="1"/>
          </p:cNvSpPr>
          <p:nvPr>
            <p:ph type="title"/>
          </p:nvPr>
        </p:nvSpPr>
        <p:spPr/>
        <p:txBody>
          <a:bodyPr/>
          <a:lstStyle/>
          <a:p>
            <a:r>
              <a:rPr lang="en-IN" err="1"/>
              <a:t>componentDidMount</a:t>
            </a:r>
            <a:endParaRPr lang="en-IN"/>
          </a:p>
        </p:txBody>
      </p:sp>
      <p:sp>
        <p:nvSpPr>
          <p:cNvPr id="3" name="Content Placeholder 2">
            <a:extLst>
              <a:ext uri="{FF2B5EF4-FFF2-40B4-BE49-F238E27FC236}">
                <a16:creationId xmlns:a16="http://schemas.microsoft.com/office/drawing/2014/main" id="{091795AC-DBC0-4ABB-9D7E-4D9F2EF02433}"/>
              </a:ext>
            </a:extLst>
          </p:cNvPr>
          <p:cNvSpPr>
            <a:spLocks noGrp="1"/>
          </p:cNvSpPr>
          <p:nvPr>
            <p:ph idx="1"/>
          </p:nvPr>
        </p:nvSpPr>
        <p:spPr/>
        <p:txBody>
          <a:bodyPr/>
          <a:lstStyle/>
          <a:p>
            <a:pPr algn="just"/>
            <a:r>
              <a:rPr lang="en-US"/>
              <a:t>The </a:t>
            </a:r>
            <a:r>
              <a:rPr lang="en-US" err="1"/>
              <a:t>componentDidMount</a:t>
            </a:r>
            <a:r>
              <a:rPr lang="en-US"/>
              <a:t>() method is called after the component is rendered.</a:t>
            </a:r>
          </a:p>
          <a:p>
            <a:pPr algn="just"/>
            <a:r>
              <a:rPr lang="en-US"/>
              <a:t>This is where you run statements that requires that the component is already placed in the DOM.</a:t>
            </a:r>
            <a:endParaRPr lang="en-IN"/>
          </a:p>
        </p:txBody>
      </p:sp>
    </p:spTree>
    <p:extLst>
      <p:ext uri="{BB962C8B-B14F-4D97-AF65-F5344CB8AC3E}">
        <p14:creationId xmlns:p14="http://schemas.microsoft.com/office/powerpoint/2010/main" val="1502270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309C1-C2E6-48C4-9BA8-E213FDC540C6}"/>
              </a:ext>
            </a:extLst>
          </p:cNvPr>
          <p:cNvSpPr>
            <a:spLocks noGrp="1"/>
          </p:cNvSpPr>
          <p:nvPr>
            <p:ph type="title"/>
          </p:nvPr>
        </p:nvSpPr>
        <p:spPr>
          <a:xfrm>
            <a:off x="838200" y="126586"/>
            <a:ext cx="10515600" cy="1325563"/>
          </a:xfrm>
        </p:spPr>
        <p:txBody>
          <a:bodyPr/>
          <a:lstStyle/>
          <a:p>
            <a:r>
              <a:rPr lang="en-US"/>
              <a:t>Example</a:t>
            </a:r>
            <a:endParaRPr lang="en-IN"/>
          </a:p>
        </p:txBody>
      </p:sp>
      <p:pic>
        <p:nvPicPr>
          <p:cNvPr id="4" name="Content Placeholder 3">
            <a:extLst>
              <a:ext uri="{FF2B5EF4-FFF2-40B4-BE49-F238E27FC236}">
                <a16:creationId xmlns:a16="http://schemas.microsoft.com/office/drawing/2014/main" id="{4045471E-67CA-4FA9-82B4-F2F9937F6E5D}"/>
              </a:ext>
            </a:extLst>
          </p:cNvPr>
          <p:cNvPicPr>
            <a:picLocks noGrp="1" noChangeAspect="1"/>
          </p:cNvPicPr>
          <p:nvPr>
            <p:ph idx="1"/>
          </p:nvPr>
        </p:nvPicPr>
        <p:blipFill>
          <a:blip r:embed="rId2"/>
          <a:stretch>
            <a:fillRect/>
          </a:stretch>
        </p:blipFill>
        <p:spPr>
          <a:xfrm>
            <a:off x="1717704" y="2439555"/>
            <a:ext cx="7988000" cy="3528749"/>
          </a:xfrm>
          <a:prstGeom prst="rect">
            <a:avLst/>
          </a:prstGeom>
        </p:spPr>
      </p:pic>
      <p:sp>
        <p:nvSpPr>
          <p:cNvPr id="5" name="Rectangle 4">
            <a:extLst>
              <a:ext uri="{FF2B5EF4-FFF2-40B4-BE49-F238E27FC236}">
                <a16:creationId xmlns:a16="http://schemas.microsoft.com/office/drawing/2014/main" id="{675AD68F-7F04-4042-9729-23443721A2C2}"/>
              </a:ext>
            </a:extLst>
          </p:cNvPr>
          <p:cNvSpPr/>
          <p:nvPr/>
        </p:nvSpPr>
        <p:spPr>
          <a:xfrm>
            <a:off x="1139687" y="5968304"/>
            <a:ext cx="10363200" cy="369332"/>
          </a:xfrm>
          <a:prstGeom prst="rect">
            <a:avLst/>
          </a:prstGeom>
        </p:spPr>
        <p:txBody>
          <a:bodyPr wrap="square">
            <a:spAutoFit/>
          </a:bodyPr>
          <a:lstStyle/>
          <a:p>
            <a:r>
              <a:rPr lang="en-IN"/>
              <a:t>https://www.w3schools.com/react/showreact.asp?filename=demo2_react_lifecycle_componentdidmount</a:t>
            </a:r>
          </a:p>
        </p:txBody>
      </p:sp>
    </p:spTree>
    <p:extLst>
      <p:ext uri="{BB962C8B-B14F-4D97-AF65-F5344CB8AC3E}">
        <p14:creationId xmlns:p14="http://schemas.microsoft.com/office/powerpoint/2010/main" val="608417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080A-2B60-4880-A33C-A4B21BFE92CD}"/>
              </a:ext>
            </a:extLst>
          </p:cNvPr>
          <p:cNvSpPr>
            <a:spLocks noGrp="1"/>
          </p:cNvSpPr>
          <p:nvPr>
            <p:ph type="title"/>
          </p:nvPr>
        </p:nvSpPr>
        <p:spPr>
          <a:xfrm>
            <a:off x="838200" y="378823"/>
            <a:ext cx="10515600" cy="964995"/>
          </a:xfrm>
        </p:spPr>
        <p:txBody>
          <a:bodyPr/>
          <a:lstStyle/>
          <a:p>
            <a:r>
              <a:rPr lang="en-IN"/>
              <a:t>Updating</a:t>
            </a:r>
          </a:p>
        </p:txBody>
      </p:sp>
      <p:sp>
        <p:nvSpPr>
          <p:cNvPr id="3" name="Content Placeholder 2">
            <a:extLst>
              <a:ext uri="{FF2B5EF4-FFF2-40B4-BE49-F238E27FC236}">
                <a16:creationId xmlns:a16="http://schemas.microsoft.com/office/drawing/2014/main" id="{F06E360F-1298-4402-B45E-19AD0B2D5ED8}"/>
              </a:ext>
            </a:extLst>
          </p:cNvPr>
          <p:cNvSpPr>
            <a:spLocks noGrp="1"/>
          </p:cNvSpPr>
          <p:nvPr>
            <p:ph idx="1"/>
          </p:nvPr>
        </p:nvSpPr>
        <p:spPr>
          <a:xfrm>
            <a:off x="838200" y="1240971"/>
            <a:ext cx="10515600" cy="4935992"/>
          </a:xfrm>
        </p:spPr>
        <p:txBody>
          <a:bodyPr>
            <a:normAutofit lnSpcReduction="10000"/>
          </a:bodyPr>
          <a:lstStyle/>
          <a:p>
            <a:pPr algn="just"/>
            <a:r>
              <a:rPr lang="en-US"/>
              <a:t>The next phase in the lifecycle is when a component is updated.</a:t>
            </a:r>
          </a:p>
          <a:p>
            <a:pPr algn="just"/>
            <a:r>
              <a:rPr lang="en-US"/>
              <a:t>A component is updated whenever there is a change in the component's state or props.</a:t>
            </a:r>
          </a:p>
          <a:p>
            <a:pPr algn="just"/>
            <a:r>
              <a:rPr lang="en-US"/>
              <a:t>React has five built-in methods that gets called, in this order, when a component is updated:</a:t>
            </a:r>
          </a:p>
          <a:p>
            <a:pPr lvl="1" algn="just"/>
            <a:r>
              <a:rPr lang="en-US" err="1"/>
              <a:t>getDerivedStateFromProps</a:t>
            </a:r>
            <a:r>
              <a:rPr lang="en-US"/>
              <a:t>()</a:t>
            </a:r>
          </a:p>
          <a:p>
            <a:pPr lvl="1" algn="just"/>
            <a:r>
              <a:rPr lang="en-US" err="1"/>
              <a:t>shouldComponentUpdate</a:t>
            </a:r>
            <a:r>
              <a:rPr lang="en-US"/>
              <a:t>()</a:t>
            </a:r>
          </a:p>
          <a:p>
            <a:pPr lvl="1" algn="just"/>
            <a:r>
              <a:rPr lang="en-US"/>
              <a:t>render()</a:t>
            </a:r>
          </a:p>
          <a:p>
            <a:pPr lvl="1" algn="just"/>
            <a:r>
              <a:rPr lang="en-US" err="1"/>
              <a:t>getSnapshotBeforeUpdate</a:t>
            </a:r>
            <a:r>
              <a:rPr lang="en-US"/>
              <a:t>()</a:t>
            </a:r>
          </a:p>
          <a:p>
            <a:pPr lvl="1" algn="just"/>
            <a:r>
              <a:rPr lang="en-US" err="1"/>
              <a:t>componentDidUpdate</a:t>
            </a:r>
            <a:r>
              <a:rPr lang="en-US"/>
              <a:t>()</a:t>
            </a:r>
          </a:p>
          <a:p>
            <a:pPr algn="just"/>
            <a:r>
              <a:rPr lang="en-US"/>
              <a:t>The render() method is required and will always be called, the others are optional and will be called if you define them.</a:t>
            </a:r>
            <a:endParaRPr lang="en-IN"/>
          </a:p>
        </p:txBody>
      </p:sp>
    </p:spTree>
    <p:extLst>
      <p:ext uri="{BB962C8B-B14F-4D97-AF65-F5344CB8AC3E}">
        <p14:creationId xmlns:p14="http://schemas.microsoft.com/office/powerpoint/2010/main" val="16449061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CD9A-912B-4864-B0EA-912A0FAE975F}"/>
              </a:ext>
            </a:extLst>
          </p:cNvPr>
          <p:cNvSpPr>
            <a:spLocks noGrp="1"/>
          </p:cNvSpPr>
          <p:nvPr>
            <p:ph type="title"/>
          </p:nvPr>
        </p:nvSpPr>
        <p:spPr/>
        <p:txBody>
          <a:bodyPr/>
          <a:lstStyle/>
          <a:p>
            <a:r>
              <a:rPr lang="en-IN" err="1"/>
              <a:t>getDerivedStateFromProps</a:t>
            </a:r>
            <a:endParaRPr lang="en-IN"/>
          </a:p>
        </p:txBody>
      </p:sp>
      <p:sp>
        <p:nvSpPr>
          <p:cNvPr id="3" name="Content Placeholder 2">
            <a:extLst>
              <a:ext uri="{FF2B5EF4-FFF2-40B4-BE49-F238E27FC236}">
                <a16:creationId xmlns:a16="http://schemas.microsoft.com/office/drawing/2014/main" id="{5CAAACC1-9D8F-45D6-882E-B8DA8D077DBB}"/>
              </a:ext>
            </a:extLst>
          </p:cNvPr>
          <p:cNvSpPr>
            <a:spLocks noGrp="1"/>
          </p:cNvSpPr>
          <p:nvPr>
            <p:ph idx="1"/>
          </p:nvPr>
        </p:nvSpPr>
        <p:spPr/>
        <p:txBody>
          <a:bodyPr>
            <a:normAutofit/>
          </a:bodyPr>
          <a:lstStyle/>
          <a:p>
            <a:pPr algn="just"/>
            <a:r>
              <a:rPr lang="en-US"/>
              <a:t>Also at updates the </a:t>
            </a:r>
            <a:r>
              <a:rPr lang="en-US" err="1"/>
              <a:t>getDerivedStateFromProps</a:t>
            </a:r>
            <a:r>
              <a:rPr lang="en-US"/>
              <a:t> method is called. This is the first method that is called when a component gets updated.</a:t>
            </a:r>
          </a:p>
          <a:p>
            <a:pPr algn="just"/>
            <a:r>
              <a:rPr lang="en-US"/>
              <a:t>This is still the natural place to set the state object based on the initial props.</a:t>
            </a:r>
          </a:p>
          <a:p>
            <a:pPr algn="just"/>
            <a:r>
              <a:rPr lang="en-US"/>
              <a:t>The following example has a button that changes the favorite color to blue, but since the </a:t>
            </a:r>
            <a:r>
              <a:rPr lang="en-US" err="1"/>
              <a:t>getDerivedStateFromProps</a:t>
            </a:r>
            <a:r>
              <a:rPr lang="en-US"/>
              <a:t>() method is called, which updates the state with the color from the </a:t>
            </a:r>
            <a:r>
              <a:rPr lang="en-US" err="1"/>
              <a:t>favcol</a:t>
            </a:r>
            <a:r>
              <a:rPr lang="en-US"/>
              <a:t> attribute, the favorite color is still rendered as yellow:</a:t>
            </a:r>
            <a:endParaRPr lang="en-IN"/>
          </a:p>
        </p:txBody>
      </p:sp>
    </p:spTree>
    <p:extLst>
      <p:ext uri="{BB962C8B-B14F-4D97-AF65-F5344CB8AC3E}">
        <p14:creationId xmlns:p14="http://schemas.microsoft.com/office/powerpoint/2010/main" val="6635727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FE499-7F68-4EEF-AC21-3658EB0DB20A}"/>
              </a:ext>
            </a:extLst>
          </p:cNvPr>
          <p:cNvSpPr>
            <a:spLocks noGrp="1"/>
          </p:cNvSpPr>
          <p:nvPr>
            <p:ph type="title"/>
          </p:nvPr>
        </p:nvSpPr>
        <p:spPr>
          <a:xfrm>
            <a:off x="785949" y="531344"/>
            <a:ext cx="10515600" cy="1325563"/>
          </a:xfrm>
        </p:spPr>
        <p:txBody>
          <a:bodyPr/>
          <a:lstStyle/>
          <a:p>
            <a:r>
              <a:rPr lang="en-US"/>
              <a:t>Example</a:t>
            </a:r>
            <a:endParaRPr lang="en-IN"/>
          </a:p>
        </p:txBody>
      </p:sp>
      <p:pic>
        <p:nvPicPr>
          <p:cNvPr id="4" name="Content Placeholder 3">
            <a:extLst>
              <a:ext uri="{FF2B5EF4-FFF2-40B4-BE49-F238E27FC236}">
                <a16:creationId xmlns:a16="http://schemas.microsoft.com/office/drawing/2014/main" id="{47F341E8-9ADD-43DC-AB18-6016439A7A10}"/>
              </a:ext>
            </a:extLst>
          </p:cNvPr>
          <p:cNvPicPr>
            <a:picLocks noGrp="1" noChangeAspect="1"/>
          </p:cNvPicPr>
          <p:nvPr>
            <p:ph idx="1"/>
          </p:nvPr>
        </p:nvPicPr>
        <p:blipFill>
          <a:blip r:embed="rId2"/>
          <a:stretch>
            <a:fillRect/>
          </a:stretch>
        </p:blipFill>
        <p:spPr>
          <a:xfrm>
            <a:off x="1347651" y="1959427"/>
            <a:ext cx="8078893" cy="4277061"/>
          </a:xfrm>
          <a:prstGeom prst="rect">
            <a:avLst/>
          </a:prstGeom>
        </p:spPr>
      </p:pic>
    </p:spTree>
    <p:extLst>
      <p:ext uri="{BB962C8B-B14F-4D97-AF65-F5344CB8AC3E}">
        <p14:creationId xmlns:p14="http://schemas.microsoft.com/office/powerpoint/2010/main" val="29491649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4D57-176F-40C4-9914-95B2997B0012}"/>
              </a:ext>
            </a:extLst>
          </p:cNvPr>
          <p:cNvSpPr>
            <a:spLocks noGrp="1"/>
          </p:cNvSpPr>
          <p:nvPr>
            <p:ph type="title"/>
          </p:nvPr>
        </p:nvSpPr>
        <p:spPr>
          <a:xfrm>
            <a:off x="785948" y="240323"/>
            <a:ext cx="10515600" cy="1325563"/>
          </a:xfrm>
        </p:spPr>
        <p:txBody>
          <a:bodyPr/>
          <a:lstStyle/>
          <a:p>
            <a:r>
              <a:rPr lang="en-IN" err="1"/>
              <a:t>shouldComponentUpdate</a:t>
            </a:r>
            <a:endParaRPr lang="en-IN"/>
          </a:p>
        </p:txBody>
      </p:sp>
      <p:sp>
        <p:nvSpPr>
          <p:cNvPr id="3" name="Content Placeholder 2">
            <a:extLst>
              <a:ext uri="{FF2B5EF4-FFF2-40B4-BE49-F238E27FC236}">
                <a16:creationId xmlns:a16="http://schemas.microsoft.com/office/drawing/2014/main" id="{FC663A58-5725-4028-B881-60B83C6BEDEA}"/>
              </a:ext>
            </a:extLst>
          </p:cNvPr>
          <p:cNvSpPr>
            <a:spLocks noGrp="1"/>
          </p:cNvSpPr>
          <p:nvPr>
            <p:ph idx="1"/>
          </p:nvPr>
        </p:nvSpPr>
        <p:spPr>
          <a:xfrm>
            <a:off x="635253" y="1565886"/>
            <a:ext cx="10515600" cy="4571321"/>
          </a:xfrm>
        </p:spPr>
        <p:txBody>
          <a:bodyPr/>
          <a:lstStyle/>
          <a:p>
            <a:pPr algn="just"/>
            <a:r>
              <a:rPr lang="en-US"/>
              <a:t>In the </a:t>
            </a:r>
            <a:r>
              <a:rPr lang="en-US" err="1"/>
              <a:t>shouldComponentUpdate</a:t>
            </a:r>
            <a:r>
              <a:rPr lang="en-US"/>
              <a:t>() method you can return a Boolean value that specifies whether React should continue with the rendering or not.</a:t>
            </a:r>
          </a:p>
          <a:p>
            <a:pPr algn="just"/>
            <a:r>
              <a:rPr lang="en-US"/>
              <a:t>The default value is true.</a:t>
            </a:r>
            <a:endParaRPr lang="en-IN"/>
          </a:p>
        </p:txBody>
      </p:sp>
      <p:pic>
        <p:nvPicPr>
          <p:cNvPr id="5" name="Picture 4">
            <a:extLst>
              <a:ext uri="{FF2B5EF4-FFF2-40B4-BE49-F238E27FC236}">
                <a16:creationId xmlns:a16="http://schemas.microsoft.com/office/drawing/2014/main" id="{8C5A74EA-4A54-42BE-8FD9-5BE3F6FC4844}"/>
              </a:ext>
            </a:extLst>
          </p:cNvPr>
          <p:cNvPicPr>
            <a:picLocks noChangeAspect="1"/>
          </p:cNvPicPr>
          <p:nvPr/>
        </p:nvPicPr>
        <p:blipFill>
          <a:blip r:embed="rId2"/>
          <a:stretch>
            <a:fillRect/>
          </a:stretch>
        </p:blipFill>
        <p:spPr>
          <a:xfrm>
            <a:off x="3950315" y="2582411"/>
            <a:ext cx="7351233" cy="3420418"/>
          </a:xfrm>
          <a:prstGeom prst="rect">
            <a:avLst/>
          </a:prstGeom>
        </p:spPr>
      </p:pic>
    </p:spTree>
    <p:extLst>
      <p:ext uri="{BB962C8B-B14F-4D97-AF65-F5344CB8AC3E}">
        <p14:creationId xmlns:p14="http://schemas.microsoft.com/office/powerpoint/2010/main" val="31130852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549F5-5723-4FCF-B83D-9AFD8DDAA29F}"/>
              </a:ext>
            </a:extLst>
          </p:cNvPr>
          <p:cNvSpPr>
            <a:spLocks noGrp="1"/>
          </p:cNvSpPr>
          <p:nvPr>
            <p:ph type="title"/>
          </p:nvPr>
        </p:nvSpPr>
        <p:spPr/>
        <p:txBody>
          <a:bodyPr/>
          <a:lstStyle/>
          <a:p>
            <a:r>
              <a:rPr lang="en-US"/>
              <a:t>Example</a:t>
            </a:r>
            <a:endParaRPr lang="en-IN"/>
          </a:p>
        </p:txBody>
      </p:sp>
      <p:sp>
        <p:nvSpPr>
          <p:cNvPr id="3" name="Content Placeholder 2">
            <a:extLst>
              <a:ext uri="{FF2B5EF4-FFF2-40B4-BE49-F238E27FC236}">
                <a16:creationId xmlns:a16="http://schemas.microsoft.com/office/drawing/2014/main" id="{6B2AE583-B972-4248-A180-0F0B9F433BB4}"/>
              </a:ext>
            </a:extLst>
          </p:cNvPr>
          <p:cNvSpPr>
            <a:spLocks noGrp="1"/>
          </p:cNvSpPr>
          <p:nvPr>
            <p:ph idx="1"/>
          </p:nvPr>
        </p:nvSpPr>
        <p:spPr>
          <a:xfrm>
            <a:off x="838200" y="1881051"/>
            <a:ext cx="10515600" cy="4075872"/>
          </a:xfrm>
        </p:spPr>
        <p:txBody>
          <a:bodyPr/>
          <a:lstStyle/>
          <a:p>
            <a:r>
              <a:rPr lang="en-US"/>
              <a:t>Return true</a:t>
            </a:r>
            <a:endParaRPr lang="en-IN"/>
          </a:p>
        </p:txBody>
      </p:sp>
      <p:pic>
        <p:nvPicPr>
          <p:cNvPr id="4" name="Picture 3">
            <a:extLst>
              <a:ext uri="{FF2B5EF4-FFF2-40B4-BE49-F238E27FC236}">
                <a16:creationId xmlns:a16="http://schemas.microsoft.com/office/drawing/2014/main" id="{EF8F4418-D68E-4D1E-8003-44079BC8B9D9}"/>
              </a:ext>
            </a:extLst>
          </p:cNvPr>
          <p:cNvPicPr>
            <a:picLocks noChangeAspect="1"/>
          </p:cNvPicPr>
          <p:nvPr/>
        </p:nvPicPr>
        <p:blipFill>
          <a:blip r:embed="rId2"/>
          <a:stretch>
            <a:fillRect/>
          </a:stretch>
        </p:blipFill>
        <p:spPr>
          <a:xfrm>
            <a:off x="1295402" y="2511202"/>
            <a:ext cx="8405565" cy="3843751"/>
          </a:xfrm>
          <a:prstGeom prst="rect">
            <a:avLst/>
          </a:prstGeom>
        </p:spPr>
      </p:pic>
      <p:pic>
        <p:nvPicPr>
          <p:cNvPr id="5" name="Picture 4">
            <a:extLst>
              <a:ext uri="{FF2B5EF4-FFF2-40B4-BE49-F238E27FC236}">
                <a16:creationId xmlns:a16="http://schemas.microsoft.com/office/drawing/2014/main" id="{1CA55416-B3F2-4D7D-A95B-51C94A7E6490}"/>
              </a:ext>
            </a:extLst>
          </p:cNvPr>
          <p:cNvPicPr>
            <a:picLocks noChangeAspect="1"/>
          </p:cNvPicPr>
          <p:nvPr/>
        </p:nvPicPr>
        <p:blipFill>
          <a:blip r:embed="rId3"/>
          <a:stretch>
            <a:fillRect/>
          </a:stretch>
        </p:blipFill>
        <p:spPr>
          <a:xfrm>
            <a:off x="7131882" y="3664132"/>
            <a:ext cx="2762250" cy="1219200"/>
          </a:xfrm>
          <a:prstGeom prst="rect">
            <a:avLst/>
          </a:prstGeom>
        </p:spPr>
      </p:pic>
    </p:spTree>
    <p:extLst>
      <p:ext uri="{BB962C8B-B14F-4D97-AF65-F5344CB8AC3E}">
        <p14:creationId xmlns:p14="http://schemas.microsoft.com/office/powerpoint/2010/main" val="14090144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4B47-E7ED-4EF9-BA15-727803D61041}"/>
              </a:ext>
            </a:extLst>
          </p:cNvPr>
          <p:cNvSpPr>
            <a:spLocks noGrp="1"/>
          </p:cNvSpPr>
          <p:nvPr>
            <p:ph type="title"/>
          </p:nvPr>
        </p:nvSpPr>
        <p:spPr>
          <a:xfrm>
            <a:off x="838200" y="222069"/>
            <a:ext cx="10515600" cy="1121749"/>
          </a:xfrm>
        </p:spPr>
        <p:txBody>
          <a:bodyPr/>
          <a:lstStyle/>
          <a:p>
            <a:r>
              <a:rPr lang="en-IN"/>
              <a:t>render</a:t>
            </a:r>
          </a:p>
        </p:txBody>
      </p:sp>
      <p:sp>
        <p:nvSpPr>
          <p:cNvPr id="3" name="Content Placeholder 2">
            <a:extLst>
              <a:ext uri="{FF2B5EF4-FFF2-40B4-BE49-F238E27FC236}">
                <a16:creationId xmlns:a16="http://schemas.microsoft.com/office/drawing/2014/main" id="{05FDAB9A-B88A-4896-A7E9-C9EC8DC1506F}"/>
              </a:ext>
            </a:extLst>
          </p:cNvPr>
          <p:cNvSpPr>
            <a:spLocks noGrp="1"/>
          </p:cNvSpPr>
          <p:nvPr>
            <p:ph idx="1"/>
          </p:nvPr>
        </p:nvSpPr>
        <p:spPr>
          <a:xfrm>
            <a:off x="838200" y="1123405"/>
            <a:ext cx="10515600" cy="5053557"/>
          </a:xfrm>
        </p:spPr>
        <p:txBody>
          <a:bodyPr/>
          <a:lstStyle/>
          <a:p>
            <a:pPr algn="just"/>
            <a:r>
              <a:rPr lang="en-US"/>
              <a:t>The render() method is of course called when a component gets updated, it has to re-render the HTML to the DOM, with the new changes.</a:t>
            </a:r>
          </a:p>
          <a:p>
            <a:pPr algn="just"/>
            <a:r>
              <a:rPr lang="en-US"/>
              <a:t>The example below has a button that changes the favorite color to blue:</a:t>
            </a:r>
            <a:endParaRPr lang="en-IN"/>
          </a:p>
        </p:txBody>
      </p:sp>
      <p:pic>
        <p:nvPicPr>
          <p:cNvPr id="5" name="Picture 4">
            <a:extLst>
              <a:ext uri="{FF2B5EF4-FFF2-40B4-BE49-F238E27FC236}">
                <a16:creationId xmlns:a16="http://schemas.microsoft.com/office/drawing/2014/main" id="{6FF08AA5-22B7-4E5E-803A-F2D88E7724BA}"/>
              </a:ext>
            </a:extLst>
          </p:cNvPr>
          <p:cNvPicPr>
            <a:picLocks noChangeAspect="1"/>
          </p:cNvPicPr>
          <p:nvPr/>
        </p:nvPicPr>
        <p:blipFill>
          <a:blip r:embed="rId2"/>
          <a:stretch>
            <a:fillRect/>
          </a:stretch>
        </p:blipFill>
        <p:spPr>
          <a:xfrm>
            <a:off x="2105540" y="2501305"/>
            <a:ext cx="8775631" cy="3675657"/>
          </a:xfrm>
          <a:prstGeom prst="rect">
            <a:avLst/>
          </a:prstGeom>
        </p:spPr>
      </p:pic>
    </p:spTree>
    <p:extLst>
      <p:ext uri="{BB962C8B-B14F-4D97-AF65-F5344CB8AC3E}">
        <p14:creationId xmlns:p14="http://schemas.microsoft.com/office/powerpoint/2010/main" val="16806764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A02BA-37C3-4D9F-9A0F-CE5ED2234187}"/>
              </a:ext>
            </a:extLst>
          </p:cNvPr>
          <p:cNvSpPr>
            <a:spLocks noGrp="1"/>
          </p:cNvSpPr>
          <p:nvPr>
            <p:ph type="title"/>
          </p:nvPr>
        </p:nvSpPr>
        <p:spPr>
          <a:xfrm>
            <a:off x="838200" y="1214846"/>
            <a:ext cx="10515600" cy="951932"/>
          </a:xfrm>
        </p:spPr>
        <p:txBody>
          <a:bodyPr/>
          <a:lstStyle/>
          <a:p>
            <a:r>
              <a:rPr lang="en-IN" err="1"/>
              <a:t>getSnapshotBeforeUpdate</a:t>
            </a:r>
            <a:endParaRPr lang="en-IN"/>
          </a:p>
        </p:txBody>
      </p:sp>
      <p:sp>
        <p:nvSpPr>
          <p:cNvPr id="3" name="Content Placeholder 2">
            <a:extLst>
              <a:ext uri="{FF2B5EF4-FFF2-40B4-BE49-F238E27FC236}">
                <a16:creationId xmlns:a16="http://schemas.microsoft.com/office/drawing/2014/main" id="{8E8A32BB-8B11-496E-A2F7-E43F6647C325}"/>
              </a:ext>
            </a:extLst>
          </p:cNvPr>
          <p:cNvSpPr>
            <a:spLocks noGrp="1"/>
          </p:cNvSpPr>
          <p:nvPr>
            <p:ph idx="1"/>
          </p:nvPr>
        </p:nvSpPr>
        <p:spPr>
          <a:xfrm>
            <a:off x="838200" y="2717074"/>
            <a:ext cx="10515600" cy="3459889"/>
          </a:xfrm>
        </p:spPr>
        <p:txBody>
          <a:bodyPr/>
          <a:lstStyle/>
          <a:p>
            <a:pPr algn="just"/>
            <a:r>
              <a:rPr lang="en-US"/>
              <a:t>In the </a:t>
            </a:r>
            <a:r>
              <a:rPr lang="en-US" err="1"/>
              <a:t>getSnapshotBeforeUpdate</a:t>
            </a:r>
            <a:r>
              <a:rPr lang="en-US"/>
              <a:t>() method you have access to the props and state before the update, meaning that even after the update, you can check what the values were before the update.</a:t>
            </a:r>
          </a:p>
          <a:p>
            <a:pPr algn="just"/>
            <a:r>
              <a:rPr lang="en-US"/>
              <a:t>If the </a:t>
            </a:r>
            <a:r>
              <a:rPr lang="en-US" err="1"/>
              <a:t>getSnapshotBeforeUpdate</a:t>
            </a:r>
            <a:r>
              <a:rPr lang="en-US"/>
              <a:t>() method is present, you should also include the </a:t>
            </a:r>
            <a:r>
              <a:rPr lang="en-US" err="1"/>
              <a:t>componentDidUpdate</a:t>
            </a:r>
            <a:r>
              <a:rPr lang="en-US"/>
              <a:t>() method, otherwise you will get an error.</a:t>
            </a:r>
            <a:endParaRPr lang="en-IN"/>
          </a:p>
        </p:txBody>
      </p:sp>
    </p:spTree>
    <p:extLst>
      <p:ext uri="{BB962C8B-B14F-4D97-AF65-F5344CB8AC3E}">
        <p14:creationId xmlns:p14="http://schemas.microsoft.com/office/powerpoint/2010/main" val="27803814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5856-87FB-4F5D-9D48-32D0EDF508A9}"/>
              </a:ext>
            </a:extLst>
          </p:cNvPr>
          <p:cNvSpPr>
            <a:spLocks noGrp="1"/>
          </p:cNvSpPr>
          <p:nvPr>
            <p:ph type="title"/>
          </p:nvPr>
        </p:nvSpPr>
        <p:spPr>
          <a:xfrm>
            <a:off x="838199" y="593021"/>
            <a:ext cx="10515600" cy="1325563"/>
          </a:xfrm>
        </p:spPr>
        <p:txBody>
          <a:bodyPr/>
          <a:lstStyle/>
          <a:p>
            <a:r>
              <a:rPr lang="en-US"/>
              <a:t>Example</a:t>
            </a:r>
            <a:endParaRPr lang="en-IN"/>
          </a:p>
        </p:txBody>
      </p:sp>
      <p:pic>
        <p:nvPicPr>
          <p:cNvPr id="5" name="Picture 4">
            <a:extLst>
              <a:ext uri="{FF2B5EF4-FFF2-40B4-BE49-F238E27FC236}">
                <a16:creationId xmlns:a16="http://schemas.microsoft.com/office/drawing/2014/main" id="{87CF0886-C105-471F-9D2B-4D026D98E2E3}"/>
              </a:ext>
            </a:extLst>
          </p:cNvPr>
          <p:cNvPicPr>
            <a:picLocks noChangeAspect="1"/>
          </p:cNvPicPr>
          <p:nvPr/>
        </p:nvPicPr>
        <p:blipFill>
          <a:blip r:embed="rId2"/>
          <a:stretch>
            <a:fillRect/>
          </a:stretch>
        </p:blipFill>
        <p:spPr>
          <a:xfrm>
            <a:off x="838199" y="2078097"/>
            <a:ext cx="8710750" cy="4193494"/>
          </a:xfrm>
          <a:prstGeom prst="rect">
            <a:avLst/>
          </a:prstGeom>
        </p:spPr>
      </p:pic>
    </p:spTree>
    <p:extLst>
      <p:ext uri="{BB962C8B-B14F-4D97-AF65-F5344CB8AC3E}">
        <p14:creationId xmlns:p14="http://schemas.microsoft.com/office/powerpoint/2010/main" val="1947376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2A23B-0ADE-40AC-AC8E-C7A3A1F1DB9A}"/>
              </a:ext>
            </a:extLst>
          </p:cNvPr>
          <p:cNvSpPr>
            <a:spLocks noGrp="1"/>
          </p:cNvSpPr>
          <p:nvPr>
            <p:ph type="title"/>
          </p:nvPr>
        </p:nvSpPr>
        <p:spPr>
          <a:xfrm>
            <a:off x="838200" y="363043"/>
            <a:ext cx="10515600" cy="1325563"/>
          </a:xfrm>
        </p:spPr>
        <p:txBody>
          <a:bodyPr/>
          <a:lstStyle/>
          <a:p>
            <a:r>
              <a:rPr lang="en-IN" err="1"/>
              <a:t>componentDidUpdate</a:t>
            </a:r>
            <a:endParaRPr lang="en-IN"/>
          </a:p>
        </p:txBody>
      </p:sp>
      <p:sp>
        <p:nvSpPr>
          <p:cNvPr id="3" name="Content Placeholder 2">
            <a:extLst>
              <a:ext uri="{FF2B5EF4-FFF2-40B4-BE49-F238E27FC236}">
                <a16:creationId xmlns:a16="http://schemas.microsoft.com/office/drawing/2014/main" id="{19377BDD-935A-43ED-8CB5-1638A9C67FB3}"/>
              </a:ext>
            </a:extLst>
          </p:cNvPr>
          <p:cNvSpPr>
            <a:spLocks noGrp="1"/>
          </p:cNvSpPr>
          <p:nvPr>
            <p:ph idx="1"/>
          </p:nvPr>
        </p:nvSpPr>
        <p:spPr>
          <a:xfrm>
            <a:off x="838200" y="1544914"/>
            <a:ext cx="10515600" cy="4632049"/>
          </a:xfrm>
        </p:spPr>
        <p:txBody>
          <a:bodyPr>
            <a:normAutofit/>
          </a:bodyPr>
          <a:lstStyle/>
          <a:p>
            <a:pPr algn="just"/>
            <a:r>
              <a:rPr lang="en-US"/>
              <a:t>The </a:t>
            </a:r>
            <a:r>
              <a:rPr lang="en-US" err="1"/>
              <a:t>componentDidUpdate</a:t>
            </a:r>
            <a:r>
              <a:rPr lang="en-US"/>
              <a:t> method is called after the component is updated in the DOM.</a:t>
            </a:r>
          </a:p>
          <a:p>
            <a:pPr algn="just"/>
            <a:r>
              <a:rPr lang="en-US"/>
              <a:t>In the following example:</a:t>
            </a:r>
          </a:p>
          <a:p>
            <a:pPr lvl="1" algn="just"/>
            <a:r>
              <a:rPr lang="en-US"/>
              <a:t>When the component is mounting it is rendered with the favorite color "red".</a:t>
            </a:r>
          </a:p>
          <a:p>
            <a:pPr lvl="1" algn="just"/>
            <a:r>
              <a:rPr lang="en-US"/>
              <a:t>When the component has been mounted, a timer changes the state, and the color becomes "yellow".</a:t>
            </a:r>
          </a:p>
          <a:p>
            <a:pPr lvl="1" algn="just"/>
            <a:r>
              <a:rPr lang="en-US"/>
              <a:t>This action triggers the update phase, and since this component has a </a:t>
            </a:r>
            <a:r>
              <a:rPr lang="en-US" err="1"/>
              <a:t>componentDidUpdate</a:t>
            </a:r>
            <a:r>
              <a:rPr lang="en-US"/>
              <a:t> method, this method is executed and writes a message in the empty DIV element:</a:t>
            </a:r>
            <a:endParaRPr lang="en-IN"/>
          </a:p>
        </p:txBody>
      </p:sp>
    </p:spTree>
    <p:extLst>
      <p:ext uri="{BB962C8B-B14F-4D97-AF65-F5344CB8AC3E}">
        <p14:creationId xmlns:p14="http://schemas.microsoft.com/office/powerpoint/2010/main" val="15590734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245BB-B1E3-44FB-B18A-13D757706E42}"/>
              </a:ext>
            </a:extLst>
          </p:cNvPr>
          <p:cNvSpPr>
            <a:spLocks noGrp="1"/>
          </p:cNvSpPr>
          <p:nvPr>
            <p:ph type="title"/>
          </p:nvPr>
        </p:nvSpPr>
        <p:spPr>
          <a:xfrm>
            <a:off x="838200" y="235019"/>
            <a:ext cx="10515600" cy="1325563"/>
          </a:xfrm>
        </p:spPr>
        <p:txBody>
          <a:bodyPr/>
          <a:lstStyle/>
          <a:p>
            <a:r>
              <a:rPr lang="en-US"/>
              <a:t>Example</a:t>
            </a:r>
            <a:endParaRPr lang="en-IN"/>
          </a:p>
        </p:txBody>
      </p:sp>
      <p:pic>
        <p:nvPicPr>
          <p:cNvPr id="4" name="Content Placeholder 3">
            <a:extLst>
              <a:ext uri="{FF2B5EF4-FFF2-40B4-BE49-F238E27FC236}">
                <a16:creationId xmlns:a16="http://schemas.microsoft.com/office/drawing/2014/main" id="{9AC0FDB5-7285-47BD-B156-5D9C9322AF62}"/>
              </a:ext>
            </a:extLst>
          </p:cNvPr>
          <p:cNvPicPr>
            <a:picLocks noGrp="1" noChangeAspect="1"/>
          </p:cNvPicPr>
          <p:nvPr>
            <p:ph idx="1"/>
          </p:nvPr>
        </p:nvPicPr>
        <p:blipFill>
          <a:blip r:embed="rId2"/>
          <a:stretch>
            <a:fillRect/>
          </a:stretch>
        </p:blipFill>
        <p:spPr>
          <a:xfrm>
            <a:off x="1069286" y="1560582"/>
            <a:ext cx="8304142" cy="4351338"/>
          </a:xfrm>
          <a:prstGeom prst="rect">
            <a:avLst/>
          </a:prstGeom>
        </p:spPr>
      </p:pic>
    </p:spTree>
    <p:extLst>
      <p:ext uri="{BB962C8B-B14F-4D97-AF65-F5344CB8AC3E}">
        <p14:creationId xmlns:p14="http://schemas.microsoft.com/office/powerpoint/2010/main" val="30833116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C322E-A854-4517-9898-ABEA04EB29C1}"/>
              </a:ext>
            </a:extLst>
          </p:cNvPr>
          <p:cNvSpPr>
            <a:spLocks noGrp="1"/>
          </p:cNvSpPr>
          <p:nvPr>
            <p:ph type="title"/>
          </p:nvPr>
        </p:nvSpPr>
        <p:spPr/>
        <p:txBody>
          <a:bodyPr/>
          <a:lstStyle/>
          <a:p>
            <a:r>
              <a:rPr lang="en-IN"/>
              <a:t>Unmounting</a:t>
            </a:r>
          </a:p>
        </p:txBody>
      </p:sp>
      <p:sp>
        <p:nvSpPr>
          <p:cNvPr id="3" name="Content Placeholder 2">
            <a:extLst>
              <a:ext uri="{FF2B5EF4-FFF2-40B4-BE49-F238E27FC236}">
                <a16:creationId xmlns:a16="http://schemas.microsoft.com/office/drawing/2014/main" id="{18F6E730-3A51-411E-AEC3-1B837E33E3C7}"/>
              </a:ext>
            </a:extLst>
          </p:cNvPr>
          <p:cNvSpPr>
            <a:spLocks noGrp="1"/>
          </p:cNvSpPr>
          <p:nvPr>
            <p:ph idx="1"/>
          </p:nvPr>
        </p:nvSpPr>
        <p:spPr/>
        <p:txBody>
          <a:bodyPr/>
          <a:lstStyle/>
          <a:p>
            <a:pPr algn="just"/>
            <a:r>
              <a:rPr lang="en-US"/>
              <a:t>The next phase in the lifecycle is when a component is removed from the DOM, or unmounting as React likes to call it.</a:t>
            </a:r>
          </a:p>
          <a:p>
            <a:pPr algn="just"/>
            <a:r>
              <a:rPr lang="en-US"/>
              <a:t>React has only one built-in method that gets called when a component is unmounted:</a:t>
            </a:r>
          </a:p>
          <a:p>
            <a:pPr lvl="1" algn="just"/>
            <a:r>
              <a:rPr lang="en-US" err="1"/>
              <a:t>componentWillUnmount</a:t>
            </a:r>
            <a:r>
              <a:rPr lang="en-US"/>
              <a:t>()</a:t>
            </a:r>
            <a:endParaRPr lang="en-IN"/>
          </a:p>
        </p:txBody>
      </p:sp>
    </p:spTree>
    <p:extLst>
      <p:ext uri="{BB962C8B-B14F-4D97-AF65-F5344CB8AC3E}">
        <p14:creationId xmlns:p14="http://schemas.microsoft.com/office/powerpoint/2010/main" val="28178836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7CFA3-A583-45CA-8B7D-610249AE253F}"/>
              </a:ext>
            </a:extLst>
          </p:cNvPr>
          <p:cNvSpPr>
            <a:spLocks noGrp="1"/>
          </p:cNvSpPr>
          <p:nvPr>
            <p:ph type="title"/>
          </p:nvPr>
        </p:nvSpPr>
        <p:spPr>
          <a:xfrm>
            <a:off x="929640" y="1050221"/>
            <a:ext cx="10515600" cy="1325563"/>
          </a:xfrm>
        </p:spPr>
        <p:txBody>
          <a:bodyPr/>
          <a:lstStyle/>
          <a:p>
            <a:r>
              <a:rPr lang="en-IN" err="1"/>
              <a:t>componentWillUnmount</a:t>
            </a:r>
            <a:endParaRPr lang="en-IN"/>
          </a:p>
        </p:txBody>
      </p:sp>
      <p:sp>
        <p:nvSpPr>
          <p:cNvPr id="3" name="Content Placeholder 2">
            <a:extLst>
              <a:ext uri="{FF2B5EF4-FFF2-40B4-BE49-F238E27FC236}">
                <a16:creationId xmlns:a16="http://schemas.microsoft.com/office/drawing/2014/main" id="{BE8D8FFE-0B69-42ED-870D-139827CA715B}"/>
              </a:ext>
            </a:extLst>
          </p:cNvPr>
          <p:cNvSpPr>
            <a:spLocks noGrp="1"/>
          </p:cNvSpPr>
          <p:nvPr>
            <p:ph idx="1"/>
          </p:nvPr>
        </p:nvSpPr>
        <p:spPr>
          <a:xfrm>
            <a:off x="838200" y="2720292"/>
            <a:ext cx="10515600" cy="5380383"/>
          </a:xfrm>
        </p:spPr>
        <p:txBody>
          <a:bodyPr/>
          <a:lstStyle/>
          <a:p>
            <a:pPr algn="just"/>
            <a:r>
              <a:rPr lang="en-US"/>
              <a:t>The </a:t>
            </a:r>
            <a:r>
              <a:rPr lang="en-US" err="1"/>
              <a:t>componentWillUnmount</a:t>
            </a:r>
            <a:r>
              <a:rPr lang="en-US"/>
              <a:t> method is called when the component is about to be removed from the DOM.</a:t>
            </a:r>
          </a:p>
          <a:p>
            <a:pPr algn="just"/>
            <a:r>
              <a:rPr lang="en-IN">
                <a:hlinkClick r:id="rId2"/>
              </a:rPr>
              <a:t>https://www.w3schools.com/react/showreact.asp?filename=demo2_react_lifecycle_componentwillunmount</a:t>
            </a:r>
            <a:endParaRPr lang="en-IN"/>
          </a:p>
          <a:p>
            <a:pPr algn="just"/>
            <a:endParaRPr lang="en-IN"/>
          </a:p>
        </p:txBody>
      </p:sp>
    </p:spTree>
    <p:extLst>
      <p:ext uri="{BB962C8B-B14F-4D97-AF65-F5344CB8AC3E}">
        <p14:creationId xmlns:p14="http://schemas.microsoft.com/office/powerpoint/2010/main" val="4134665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EDE01-0858-4D51-94E5-2AEF84D3BB5B}"/>
              </a:ext>
            </a:extLst>
          </p:cNvPr>
          <p:cNvSpPr>
            <a:spLocks noGrp="1"/>
          </p:cNvSpPr>
          <p:nvPr>
            <p:ph type="title"/>
          </p:nvPr>
        </p:nvSpPr>
        <p:spPr/>
        <p:txBody>
          <a:bodyPr/>
          <a:lstStyle/>
          <a:p>
            <a:r>
              <a:rPr lang="en-IN"/>
              <a:t>React Events</a:t>
            </a:r>
          </a:p>
        </p:txBody>
      </p:sp>
      <p:sp>
        <p:nvSpPr>
          <p:cNvPr id="3" name="Content Placeholder 2">
            <a:extLst>
              <a:ext uri="{FF2B5EF4-FFF2-40B4-BE49-F238E27FC236}">
                <a16:creationId xmlns:a16="http://schemas.microsoft.com/office/drawing/2014/main" id="{D90B03DE-D6A8-480B-AE5B-6B5B2F743C90}"/>
              </a:ext>
            </a:extLst>
          </p:cNvPr>
          <p:cNvSpPr>
            <a:spLocks noGrp="1"/>
          </p:cNvSpPr>
          <p:nvPr>
            <p:ph idx="1"/>
          </p:nvPr>
        </p:nvSpPr>
        <p:spPr/>
        <p:txBody>
          <a:bodyPr>
            <a:normAutofit/>
          </a:bodyPr>
          <a:lstStyle/>
          <a:p>
            <a:pPr algn="just"/>
            <a:r>
              <a:rPr lang="en-US"/>
              <a:t>Just like HTML, React can perform actions based on user events.</a:t>
            </a:r>
          </a:p>
          <a:p>
            <a:pPr algn="just"/>
            <a:r>
              <a:rPr lang="en-US"/>
              <a:t>React has the same events as HTML: click, change, mouseover etc.</a:t>
            </a:r>
          </a:p>
          <a:p>
            <a:pPr algn="just"/>
            <a:r>
              <a:rPr lang="en-US"/>
              <a:t>Adding Events</a:t>
            </a:r>
          </a:p>
          <a:p>
            <a:pPr lvl="1" algn="just"/>
            <a:r>
              <a:rPr lang="en-US"/>
              <a:t>React events are written in camelCase syntax:</a:t>
            </a:r>
          </a:p>
          <a:p>
            <a:pPr lvl="2" algn="just"/>
            <a:r>
              <a:rPr lang="en-US" err="1"/>
              <a:t>onClick</a:t>
            </a:r>
            <a:r>
              <a:rPr lang="en-US"/>
              <a:t> instead of onclick.</a:t>
            </a:r>
          </a:p>
          <a:p>
            <a:pPr lvl="1" algn="just"/>
            <a:r>
              <a:rPr lang="en-US"/>
              <a:t>React event handlers are written inside curly braces:</a:t>
            </a:r>
          </a:p>
          <a:p>
            <a:pPr lvl="2" algn="just"/>
            <a:r>
              <a:rPr lang="en-US" err="1"/>
              <a:t>onClick</a:t>
            </a:r>
            <a:r>
              <a:rPr lang="en-US"/>
              <a:t>={shoot}  instead of </a:t>
            </a:r>
            <a:r>
              <a:rPr lang="en-US" err="1"/>
              <a:t>onClick</a:t>
            </a:r>
            <a:r>
              <a:rPr lang="en-US"/>
              <a:t>="shoot()".</a:t>
            </a:r>
          </a:p>
          <a:p>
            <a:pPr algn="just"/>
            <a:endParaRPr lang="en-US"/>
          </a:p>
          <a:p>
            <a:pPr algn="just"/>
            <a:endParaRPr lang="en-US"/>
          </a:p>
          <a:p>
            <a:pPr marL="0" indent="0">
              <a:buNone/>
            </a:pPr>
            <a:endParaRPr lang="en-IN"/>
          </a:p>
        </p:txBody>
      </p:sp>
    </p:spTree>
    <p:extLst>
      <p:ext uri="{BB962C8B-B14F-4D97-AF65-F5344CB8AC3E}">
        <p14:creationId xmlns:p14="http://schemas.microsoft.com/office/powerpoint/2010/main" val="7852585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4F88D-B380-46A9-997A-4F3AA22AE165}"/>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3519405D-D0F9-4E6C-8023-C291BC78867D}"/>
              </a:ext>
            </a:extLst>
          </p:cNvPr>
          <p:cNvPicPr>
            <a:picLocks noGrp="1" noChangeAspect="1"/>
          </p:cNvPicPr>
          <p:nvPr>
            <p:ph idx="1"/>
          </p:nvPr>
        </p:nvPicPr>
        <p:blipFill>
          <a:blip r:embed="rId2"/>
          <a:stretch>
            <a:fillRect/>
          </a:stretch>
        </p:blipFill>
        <p:spPr>
          <a:xfrm>
            <a:off x="1421101" y="2285999"/>
            <a:ext cx="7591425" cy="3333750"/>
          </a:xfrm>
          <a:prstGeom prst="rect">
            <a:avLst/>
          </a:prstGeom>
        </p:spPr>
      </p:pic>
    </p:spTree>
    <p:extLst>
      <p:ext uri="{BB962C8B-B14F-4D97-AF65-F5344CB8AC3E}">
        <p14:creationId xmlns:p14="http://schemas.microsoft.com/office/powerpoint/2010/main" val="17654177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6AA73-8F45-4263-BCD6-71DA9D3FFDBB}"/>
              </a:ext>
            </a:extLst>
          </p:cNvPr>
          <p:cNvSpPr>
            <a:spLocks noGrp="1"/>
          </p:cNvSpPr>
          <p:nvPr>
            <p:ph type="title"/>
          </p:nvPr>
        </p:nvSpPr>
        <p:spPr/>
        <p:txBody>
          <a:bodyPr/>
          <a:lstStyle/>
          <a:p>
            <a:r>
              <a:rPr lang="en-IN"/>
              <a:t>Event Handlers</a:t>
            </a:r>
          </a:p>
        </p:txBody>
      </p:sp>
      <p:sp>
        <p:nvSpPr>
          <p:cNvPr id="3" name="Content Placeholder 2">
            <a:extLst>
              <a:ext uri="{FF2B5EF4-FFF2-40B4-BE49-F238E27FC236}">
                <a16:creationId xmlns:a16="http://schemas.microsoft.com/office/drawing/2014/main" id="{0146C7DF-895B-4FBD-A414-2072F5974B31}"/>
              </a:ext>
            </a:extLst>
          </p:cNvPr>
          <p:cNvSpPr>
            <a:spLocks noGrp="1"/>
          </p:cNvSpPr>
          <p:nvPr>
            <p:ph idx="1"/>
          </p:nvPr>
        </p:nvSpPr>
        <p:spPr>
          <a:xfrm>
            <a:off x="838200" y="1815737"/>
            <a:ext cx="10515600" cy="4154438"/>
          </a:xfrm>
        </p:spPr>
        <p:txBody>
          <a:bodyPr/>
          <a:lstStyle/>
          <a:p>
            <a:r>
              <a:rPr lang="en-US"/>
              <a:t>A good practice is to put the event handler as a method in the component class:</a:t>
            </a:r>
          </a:p>
          <a:p>
            <a:endParaRPr lang="en-IN"/>
          </a:p>
        </p:txBody>
      </p:sp>
      <p:pic>
        <p:nvPicPr>
          <p:cNvPr id="4" name="Picture 3">
            <a:extLst>
              <a:ext uri="{FF2B5EF4-FFF2-40B4-BE49-F238E27FC236}">
                <a16:creationId xmlns:a16="http://schemas.microsoft.com/office/drawing/2014/main" id="{187F340C-62B7-4C01-9B77-336FBB12610D}"/>
              </a:ext>
            </a:extLst>
          </p:cNvPr>
          <p:cNvPicPr>
            <a:picLocks noChangeAspect="1"/>
          </p:cNvPicPr>
          <p:nvPr/>
        </p:nvPicPr>
        <p:blipFill>
          <a:blip r:embed="rId2"/>
          <a:stretch>
            <a:fillRect/>
          </a:stretch>
        </p:blipFill>
        <p:spPr>
          <a:xfrm>
            <a:off x="1156459" y="2486163"/>
            <a:ext cx="7705725" cy="3781425"/>
          </a:xfrm>
          <a:prstGeom prst="rect">
            <a:avLst/>
          </a:prstGeom>
        </p:spPr>
      </p:pic>
      <p:pic>
        <p:nvPicPr>
          <p:cNvPr id="5" name="Picture 4">
            <a:extLst>
              <a:ext uri="{FF2B5EF4-FFF2-40B4-BE49-F238E27FC236}">
                <a16:creationId xmlns:a16="http://schemas.microsoft.com/office/drawing/2014/main" id="{2BDCF1E6-DEE0-4701-AB3E-364D96679BC0}"/>
              </a:ext>
            </a:extLst>
          </p:cNvPr>
          <p:cNvPicPr>
            <a:picLocks noChangeAspect="1"/>
          </p:cNvPicPr>
          <p:nvPr/>
        </p:nvPicPr>
        <p:blipFill>
          <a:blip r:embed="rId3"/>
          <a:stretch>
            <a:fillRect/>
          </a:stretch>
        </p:blipFill>
        <p:spPr>
          <a:xfrm>
            <a:off x="7366759" y="3572692"/>
            <a:ext cx="4305300" cy="2105025"/>
          </a:xfrm>
          <a:prstGeom prst="rect">
            <a:avLst/>
          </a:prstGeom>
        </p:spPr>
      </p:pic>
    </p:spTree>
    <p:extLst>
      <p:ext uri="{BB962C8B-B14F-4D97-AF65-F5344CB8AC3E}">
        <p14:creationId xmlns:p14="http://schemas.microsoft.com/office/powerpoint/2010/main" val="17658490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477A5-2B54-4B82-9BD7-CECDFA0C4740}"/>
              </a:ext>
            </a:extLst>
          </p:cNvPr>
          <p:cNvSpPr>
            <a:spLocks noGrp="1"/>
          </p:cNvSpPr>
          <p:nvPr>
            <p:ph type="title"/>
          </p:nvPr>
        </p:nvSpPr>
        <p:spPr>
          <a:xfrm>
            <a:off x="838200" y="1050220"/>
            <a:ext cx="10515600" cy="1325563"/>
          </a:xfrm>
        </p:spPr>
        <p:txBody>
          <a:bodyPr/>
          <a:lstStyle/>
          <a:p>
            <a:r>
              <a:rPr lang="en-IN"/>
              <a:t>Bind this</a:t>
            </a:r>
          </a:p>
        </p:txBody>
      </p:sp>
      <p:sp>
        <p:nvSpPr>
          <p:cNvPr id="3" name="Content Placeholder 2">
            <a:extLst>
              <a:ext uri="{FF2B5EF4-FFF2-40B4-BE49-F238E27FC236}">
                <a16:creationId xmlns:a16="http://schemas.microsoft.com/office/drawing/2014/main" id="{7DB1C22E-871F-409F-82C4-41CEED63293B}"/>
              </a:ext>
            </a:extLst>
          </p:cNvPr>
          <p:cNvSpPr>
            <a:spLocks noGrp="1"/>
          </p:cNvSpPr>
          <p:nvPr>
            <p:ph idx="1"/>
          </p:nvPr>
        </p:nvSpPr>
        <p:spPr>
          <a:xfrm>
            <a:off x="838200" y="2573383"/>
            <a:ext cx="10515600" cy="4039452"/>
          </a:xfrm>
        </p:spPr>
        <p:txBody>
          <a:bodyPr/>
          <a:lstStyle/>
          <a:p>
            <a:pPr algn="just"/>
            <a:r>
              <a:rPr lang="en-US"/>
              <a:t>For methods in React, the this keyword should represent the component that owns the method.</a:t>
            </a:r>
          </a:p>
          <a:p>
            <a:pPr algn="just"/>
            <a:r>
              <a:rPr lang="en-US"/>
              <a:t>That is why you should use arrow functions. With arrow functions, this will always represent the object that defined the arrow function.</a:t>
            </a:r>
            <a:endParaRPr lang="en-IN"/>
          </a:p>
        </p:txBody>
      </p:sp>
    </p:spTree>
    <p:extLst>
      <p:ext uri="{BB962C8B-B14F-4D97-AF65-F5344CB8AC3E}">
        <p14:creationId xmlns:p14="http://schemas.microsoft.com/office/powerpoint/2010/main" val="8142245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9BFA-059F-4073-8D14-8047682DB957}"/>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0B7E1CAE-6048-45EE-83E1-B74C3AD5065E}"/>
              </a:ext>
            </a:extLst>
          </p:cNvPr>
          <p:cNvPicPr>
            <a:picLocks noGrp="1" noChangeAspect="1"/>
          </p:cNvPicPr>
          <p:nvPr>
            <p:ph idx="1"/>
          </p:nvPr>
        </p:nvPicPr>
        <p:blipFill>
          <a:blip r:embed="rId2"/>
          <a:stretch>
            <a:fillRect/>
          </a:stretch>
        </p:blipFill>
        <p:spPr>
          <a:xfrm>
            <a:off x="804625" y="2285999"/>
            <a:ext cx="7292671" cy="3861342"/>
          </a:xfrm>
          <a:prstGeom prst="rect">
            <a:avLst/>
          </a:prstGeom>
        </p:spPr>
      </p:pic>
      <p:pic>
        <p:nvPicPr>
          <p:cNvPr id="5" name="Picture 4">
            <a:extLst>
              <a:ext uri="{FF2B5EF4-FFF2-40B4-BE49-F238E27FC236}">
                <a16:creationId xmlns:a16="http://schemas.microsoft.com/office/drawing/2014/main" id="{56B4977A-EC06-4E16-B763-CDE155543C06}"/>
              </a:ext>
            </a:extLst>
          </p:cNvPr>
          <p:cNvPicPr>
            <a:picLocks noChangeAspect="1"/>
          </p:cNvPicPr>
          <p:nvPr/>
        </p:nvPicPr>
        <p:blipFill>
          <a:blip r:embed="rId3"/>
          <a:stretch>
            <a:fillRect/>
          </a:stretch>
        </p:blipFill>
        <p:spPr>
          <a:xfrm>
            <a:off x="7382397" y="3220443"/>
            <a:ext cx="4229100" cy="2143125"/>
          </a:xfrm>
          <a:prstGeom prst="rect">
            <a:avLst/>
          </a:prstGeom>
        </p:spPr>
      </p:pic>
    </p:spTree>
    <p:extLst>
      <p:ext uri="{BB962C8B-B14F-4D97-AF65-F5344CB8AC3E}">
        <p14:creationId xmlns:p14="http://schemas.microsoft.com/office/powerpoint/2010/main" val="9205326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F4943-3455-4FD1-968D-CA30F3A80092}"/>
              </a:ext>
            </a:extLst>
          </p:cNvPr>
          <p:cNvSpPr>
            <a:spLocks noGrp="1"/>
          </p:cNvSpPr>
          <p:nvPr>
            <p:ph type="title"/>
          </p:nvPr>
        </p:nvSpPr>
        <p:spPr>
          <a:xfrm>
            <a:off x="929640" y="984907"/>
            <a:ext cx="10515600" cy="1325563"/>
          </a:xfrm>
        </p:spPr>
        <p:txBody>
          <a:bodyPr/>
          <a:lstStyle/>
          <a:p>
            <a:r>
              <a:rPr lang="en-IN"/>
              <a:t>Why Arrow Functions?</a:t>
            </a:r>
          </a:p>
        </p:txBody>
      </p:sp>
      <p:sp>
        <p:nvSpPr>
          <p:cNvPr id="3" name="Content Placeholder 2">
            <a:extLst>
              <a:ext uri="{FF2B5EF4-FFF2-40B4-BE49-F238E27FC236}">
                <a16:creationId xmlns:a16="http://schemas.microsoft.com/office/drawing/2014/main" id="{D048D1B0-1629-4C47-A094-4EAF711412F7}"/>
              </a:ext>
            </a:extLst>
          </p:cNvPr>
          <p:cNvSpPr>
            <a:spLocks noGrp="1"/>
          </p:cNvSpPr>
          <p:nvPr>
            <p:ph idx="1"/>
          </p:nvPr>
        </p:nvSpPr>
        <p:spPr>
          <a:xfrm>
            <a:off x="838200" y="2690949"/>
            <a:ext cx="10515600" cy="3670094"/>
          </a:xfrm>
        </p:spPr>
        <p:txBody>
          <a:bodyPr/>
          <a:lstStyle/>
          <a:p>
            <a:pPr algn="just"/>
            <a:r>
              <a:rPr lang="en-US"/>
              <a:t>In class components, the this keyword is not defined by default, so with regular functions the this keyword represents the object that called the method, which can be the global window object, a HTML button, or whatever.</a:t>
            </a:r>
          </a:p>
          <a:p>
            <a:pPr algn="just"/>
            <a:r>
              <a:rPr lang="en-US"/>
              <a:t>If you must use regular functions instead of arrow functions you have to bind this to the component instance using the bind() method:</a:t>
            </a:r>
            <a:endParaRPr lang="en-IN"/>
          </a:p>
        </p:txBody>
      </p:sp>
    </p:spTree>
    <p:extLst>
      <p:ext uri="{BB962C8B-B14F-4D97-AF65-F5344CB8AC3E}">
        <p14:creationId xmlns:p14="http://schemas.microsoft.com/office/powerpoint/2010/main" val="2391753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7D6C2-4C9D-4201-86DB-EC76967C07EF}"/>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14182FED-3360-48E3-9934-E31613D5A321}"/>
              </a:ext>
            </a:extLst>
          </p:cNvPr>
          <p:cNvPicPr>
            <a:picLocks noGrp="1" noChangeAspect="1"/>
          </p:cNvPicPr>
          <p:nvPr>
            <p:ph idx="1"/>
          </p:nvPr>
        </p:nvPicPr>
        <p:blipFill>
          <a:blip r:embed="rId2"/>
          <a:stretch>
            <a:fillRect/>
          </a:stretch>
        </p:blipFill>
        <p:spPr>
          <a:xfrm>
            <a:off x="995156" y="2512631"/>
            <a:ext cx="5928158" cy="3421823"/>
          </a:xfrm>
          <a:prstGeom prst="rect">
            <a:avLst/>
          </a:prstGeom>
        </p:spPr>
      </p:pic>
    </p:spTree>
    <p:extLst>
      <p:ext uri="{BB962C8B-B14F-4D97-AF65-F5344CB8AC3E}">
        <p14:creationId xmlns:p14="http://schemas.microsoft.com/office/powerpoint/2010/main" val="34987531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15081-82E8-4697-8BCA-3C26969AF32E}"/>
              </a:ext>
            </a:extLst>
          </p:cNvPr>
          <p:cNvSpPr>
            <a:spLocks noGrp="1"/>
          </p:cNvSpPr>
          <p:nvPr>
            <p:ph type="title"/>
          </p:nvPr>
        </p:nvSpPr>
        <p:spPr>
          <a:xfrm>
            <a:off x="838200" y="470263"/>
            <a:ext cx="10515600" cy="873555"/>
          </a:xfrm>
        </p:spPr>
        <p:txBody>
          <a:bodyPr/>
          <a:lstStyle/>
          <a:p>
            <a:r>
              <a:rPr lang="en-IN"/>
              <a:t>Passing Arguments</a:t>
            </a:r>
          </a:p>
        </p:txBody>
      </p:sp>
      <p:sp>
        <p:nvSpPr>
          <p:cNvPr id="3" name="Content Placeholder 2">
            <a:extLst>
              <a:ext uri="{FF2B5EF4-FFF2-40B4-BE49-F238E27FC236}">
                <a16:creationId xmlns:a16="http://schemas.microsoft.com/office/drawing/2014/main" id="{0DB2A1C6-5C2F-48FF-917C-5AD6F7F9D24C}"/>
              </a:ext>
            </a:extLst>
          </p:cNvPr>
          <p:cNvSpPr>
            <a:spLocks noGrp="1"/>
          </p:cNvSpPr>
          <p:nvPr>
            <p:ph idx="1"/>
          </p:nvPr>
        </p:nvSpPr>
        <p:spPr>
          <a:xfrm>
            <a:off x="838200" y="1343818"/>
            <a:ext cx="10515600" cy="4351338"/>
          </a:xfrm>
        </p:spPr>
        <p:txBody>
          <a:bodyPr/>
          <a:lstStyle/>
          <a:p>
            <a:r>
              <a:rPr lang="en-US"/>
              <a:t>If you want to send parameters into an event handler, you have two options:</a:t>
            </a:r>
          </a:p>
          <a:p>
            <a:pPr marL="457200" lvl="1" indent="0">
              <a:buNone/>
            </a:pPr>
            <a:r>
              <a:rPr lang="en-US"/>
              <a:t>1. Make an anonymous arrow function:</a:t>
            </a:r>
          </a:p>
          <a:p>
            <a:endParaRPr lang="en-IN"/>
          </a:p>
        </p:txBody>
      </p:sp>
      <p:pic>
        <p:nvPicPr>
          <p:cNvPr id="4" name="Picture 3">
            <a:extLst>
              <a:ext uri="{FF2B5EF4-FFF2-40B4-BE49-F238E27FC236}">
                <a16:creationId xmlns:a16="http://schemas.microsoft.com/office/drawing/2014/main" id="{6FC1B8FC-0E7F-4A2D-80E5-D0A3D9AB3FE6}"/>
              </a:ext>
            </a:extLst>
          </p:cNvPr>
          <p:cNvPicPr>
            <a:picLocks noChangeAspect="1"/>
          </p:cNvPicPr>
          <p:nvPr/>
        </p:nvPicPr>
        <p:blipFill>
          <a:blip r:embed="rId2"/>
          <a:stretch>
            <a:fillRect/>
          </a:stretch>
        </p:blipFill>
        <p:spPr>
          <a:xfrm>
            <a:off x="1413846" y="2586738"/>
            <a:ext cx="7167407" cy="3552307"/>
          </a:xfrm>
          <a:prstGeom prst="rect">
            <a:avLst/>
          </a:prstGeom>
        </p:spPr>
      </p:pic>
      <p:pic>
        <p:nvPicPr>
          <p:cNvPr id="5" name="Picture 4">
            <a:extLst>
              <a:ext uri="{FF2B5EF4-FFF2-40B4-BE49-F238E27FC236}">
                <a16:creationId xmlns:a16="http://schemas.microsoft.com/office/drawing/2014/main" id="{0CE4E347-A990-45C0-ADEB-DA845C94F534}"/>
              </a:ext>
            </a:extLst>
          </p:cNvPr>
          <p:cNvPicPr>
            <a:picLocks noChangeAspect="1"/>
          </p:cNvPicPr>
          <p:nvPr/>
        </p:nvPicPr>
        <p:blipFill>
          <a:blip r:embed="rId3"/>
          <a:stretch>
            <a:fillRect/>
          </a:stretch>
        </p:blipFill>
        <p:spPr>
          <a:xfrm>
            <a:off x="7432253" y="3744775"/>
            <a:ext cx="3449292" cy="1662775"/>
          </a:xfrm>
          <a:prstGeom prst="rect">
            <a:avLst/>
          </a:prstGeom>
        </p:spPr>
      </p:pic>
    </p:spTree>
    <p:extLst>
      <p:ext uri="{BB962C8B-B14F-4D97-AF65-F5344CB8AC3E}">
        <p14:creationId xmlns:p14="http://schemas.microsoft.com/office/powerpoint/2010/main" val="18701604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B306AD-8B65-4053-841B-A23F37700302}"/>
              </a:ext>
            </a:extLst>
          </p:cNvPr>
          <p:cNvSpPr>
            <a:spLocks noGrp="1"/>
          </p:cNvSpPr>
          <p:nvPr>
            <p:ph idx="1"/>
          </p:nvPr>
        </p:nvSpPr>
        <p:spPr>
          <a:xfrm>
            <a:off x="838199" y="1306285"/>
            <a:ext cx="10876723" cy="5293297"/>
          </a:xfrm>
        </p:spPr>
        <p:txBody>
          <a:bodyPr/>
          <a:lstStyle/>
          <a:p>
            <a:pPr marL="0" indent="0">
              <a:buNone/>
            </a:pPr>
            <a:r>
              <a:rPr lang="en-US"/>
              <a:t>2. Bind the event handler to this.</a:t>
            </a:r>
          </a:p>
          <a:p>
            <a:pPr lvl="1"/>
            <a:r>
              <a:rPr lang="en-US"/>
              <a:t>Note that the first argument has to be this</a:t>
            </a:r>
            <a:endParaRPr lang="en-IN"/>
          </a:p>
        </p:txBody>
      </p:sp>
      <p:pic>
        <p:nvPicPr>
          <p:cNvPr id="5" name="Picture 4">
            <a:extLst>
              <a:ext uri="{FF2B5EF4-FFF2-40B4-BE49-F238E27FC236}">
                <a16:creationId xmlns:a16="http://schemas.microsoft.com/office/drawing/2014/main" id="{EB58B547-E329-43D5-B282-B92DEC5A8ED6}"/>
              </a:ext>
            </a:extLst>
          </p:cNvPr>
          <p:cNvPicPr>
            <a:picLocks noChangeAspect="1"/>
          </p:cNvPicPr>
          <p:nvPr/>
        </p:nvPicPr>
        <p:blipFill>
          <a:blip r:embed="rId2"/>
          <a:stretch>
            <a:fillRect/>
          </a:stretch>
        </p:blipFill>
        <p:spPr>
          <a:xfrm>
            <a:off x="971030" y="2500399"/>
            <a:ext cx="7154067" cy="3762052"/>
          </a:xfrm>
          <a:prstGeom prst="rect">
            <a:avLst/>
          </a:prstGeom>
        </p:spPr>
      </p:pic>
    </p:spTree>
    <p:extLst>
      <p:ext uri="{BB962C8B-B14F-4D97-AF65-F5344CB8AC3E}">
        <p14:creationId xmlns:p14="http://schemas.microsoft.com/office/powerpoint/2010/main" val="34647787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1F80F-5872-4790-A7AC-2AC2A79D5B8C}"/>
              </a:ext>
            </a:extLst>
          </p:cNvPr>
          <p:cNvSpPr>
            <a:spLocks noGrp="1"/>
          </p:cNvSpPr>
          <p:nvPr>
            <p:ph type="title"/>
          </p:nvPr>
        </p:nvSpPr>
        <p:spPr/>
        <p:txBody>
          <a:bodyPr/>
          <a:lstStyle/>
          <a:p>
            <a:r>
              <a:rPr lang="en-IN"/>
              <a:t>React Forms</a:t>
            </a:r>
          </a:p>
        </p:txBody>
      </p:sp>
      <p:pic>
        <p:nvPicPr>
          <p:cNvPr id="4" name="Content Placeholder 3">
            <a:extLst>
              <a:ext uri="{FF2B5EF4-FFF2-40B4-BE49-F238E27FC236}">
                <a16:creationId xmlns:a16="http://schemas.microsoft.com/office/drawing/2014/main" id="{F1E3E3BA-33C0-4F71-BADD-3327EFC62C60}"/>
              </a:ext>
            </a:extLst>
          </p:cNvPr>
          <p:cNvPicPr>
            <a:picLocks noGrp="1" noChangeAspect="1"/>
          </p:cNvPicPr>
          <p:nvPr>
            <p:ph idx="1"/>
          </p:nvPr>
        </p:nvPicPr>
        <p:blipFill>
          <a:blip r:embed="rId2"/>
          <a:stretch>
            <a:fillRect/>
          </a:stretch>
        </p:blipFill>
        <p:spPr>
          <a:xfrm>
            <a:off x="2576648" y="2403508"/>
            <a:ext cx="7038703" cy="3638517"/>
          </a:xfrm>
          <a:prstGeom prst="rect">
            <a:avLst/>
          </a:prstGeom>
        </p:spPr>
      </p:pic>
    </p:spTree>
    <p:extLst>
      <p:ext uri="{BB962C8B-B14F-4D97-AF65-F5344CB8AC3E}">
        <p14:creationId xmlns:p14="http://schemas.microsoft.com/office/powerpoint/2010/main" val="14245725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7BADF-426F-426D-A111-911EBD3CBFFF}"/>
              </a:ext>
            </a:extLst>
          </p:cNvPr>
          <p:cNvSpPr>
            <a:spLocks noGrp="1"/>
          </p:cNvSpPr>
          <p:nvPr>
            <p:ph type="title"/>
          </p:nvPr>
        </p:nvSpPr>
        <p:spPr>
          <a:xfrm>
            <a:off x="1021080" y="1050221"/>
            <a:ext cx="10515600" cy="1325563"/>
          </a:xfrm>
        </p:spPr>
        <p:txBody>
          <a:bodyPr/>
          <a:lstStyle/>
          <a:p>
            <a:r>
              <a:rPr lang="en-IN"/>
              <a:t>Handling Forms</a:t>
            </a:r>
          </a:p>
        </p:txBody>
      </p:sp>
      <p:sp>
        <p:nvSpPr>
          <p:cNvPr id="3" name="Content Placeholder 2">
            <a:extLst>
              <a:ext uri="{FF2B5EF4-FFF2-40B4-BE49-F238E27FC236}">
                <a16:creationId xmlns:a16="http://schemas.microsoft.com/office/drawing/2014/main" id="{8C0F81C1-B49D-4467-9D77-B8553E189BA9}"/>
              </a:ext>
            </a:extLst>
          </p:cNvPr>
          <p:cNvSpPr>
            <a:spLocks noGrp="1"/>
          </p:cNvSpPr>
          <p:nvPr>
            <p:ph idx="1"/>
          </p:nvPr>
        </p:nvSpPr>
        <p:spPr>
          <a:xfrm>
            <a:off x="838200" y="2560320"/>
            <a:ext cx="10515600" cy="3616643"/>
          </a:xfrm>
        </p:spPr>
        <p:txBody>
          <a:bodyPr>
            <a:normAutofit/>
          </a:bodyPr>
          <a:lstStyle/>
          <a:p>
            <a:pPr algn="just"/>
            <a:r>
              <a:rPr lang="en-US"/>
              <a:t>Handling forms is about how you handle the data when it changes value or gets submitted.</a:t>
            </a:r>
          </a:p>
          <a:p>
            <a:pPr algn="just"/>
            <a:r>
              <a:rPr lang="en-US"/>
              <a:t>In HTML, form data is usually handled by the DOM.</a:t>
            </a:r>
          </a:p>
          <a:p>
            <a:pPr algn="just"/>
            <a:r>
              <a:rPr lang="en-US"/>
              <a:t>In React, form data is usually handled by the components.</a:t>
            </a:r>
          </a:p>
          <a:p>
            <a:pPr algn="just"/>
            <a:r>
              <a:rPr lang="en-US"/>
              <a:t>When the data is handled by the components, all the data is stored in the component state.</a:t>
            </a:r>
          </a:p>
          <a:p>
            <a:pPr algn="just"/>
            <a:r>
              <a:rPr lang="en-US"/>
              <a:t>You can control changes by adding event handlers in the </a:t>
            </a:r>
            <a:r>
              <a:rPr lang="en-US" err="1"/>
              <a:t>onChange</a:t>
            </a:r>
            <a:r>
              <a:rPr lang="en-US"/>
              <a:t> attribute</a:t>
            </a:r>
            <a:endParaRPr lang="en-IN"/>
          </a:p>
        </p:txBody>
      </p:sp>
    </p:spTree>
    <p:extLst>
      <p:ext uri="{BB962C8B-B14F-4D97-AF65-F5344CB8AC3E}">
        <p14:creationId xmlns:p14="http://schemas.microsoft.com/office/powerpoint/2010/main" val="30747643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CF07-3891-4F47-9D47-D007909111F5}"/>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3611D3D7-6D5E-4BDF-A591-5FAAD996AE5C}"/>
              </a:ext>
            </a:extLst>
          </p:cNvPr>
          <p:cNvPicPr>
            <a:picLocks noGrp="1" noChangeAspect="1"/>
          </p:cNvPicPr>
          <p:nvPr>
            <p:ph idx="1"/>
          </p:nvPr>
        </p:nvPicPr>
        <p:blipFill>
          <a:blip r:embed="rId2"/>
          <a:stretch>
            <a:fillRect/>
          </a:stretch>
        </p:blipFill>
        <p:spPr>
          <a:xfrm>
            <a:off x="3248375" y="2557463"/>
            <a:ext cx="5695250" cy="3317875"/>
          </a:xfrm>
          <a:prstGeom prst="rect">
            <a:avLst/>
          </a:prstGeom>
        </p:spPr>
      </p:pic>
    </p:spTree>
    <p:extLst>
      <p:ext uri="{BB962C8B-B14F-4D97-AF65-F5344CB8AC3E}">
        <p14:creationId xmlns:p14="http://schemas.microsoft.com/office/powerpoint/2010/main" val="10256623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F6DEC-CD36-4652-B5AC-A51149C3EA0A}"/>
              </a:ext>
            </a:extLst>
          </p:cNvPr>
          <p:cNvSpPr>
            <a:spLocks noGrp="1"/>
          </p:cNvSpPr>
          <p:nvPr>
            <p:ph type="title"/>
          </p:nvPr>
        </p:nvSpPr>
        <p:spPr/>
        <p:txBody>
          <a:bodyPr/>
          <a:lstStyle/>
          <a:p>
            <a:r>
              <a:rPr lang="en-IN"/>
              <a:t>Conditional Rendering</a:t>
            </a:r>
          </a:p>
        </p:txBody>
      </p:sp>
      <p:sp>
        <p:nvSpPr>
          <p:cNvPr id="3" name="Content Placeholder 2">
            <a:extLst>
              <a:ext uri="{FF2B5EF4-FFF2-40B4-BE49-F238E27FC236}">
                <a16:creationId xmlns:a16="http://schemas.microsoft.com/office/drawing/2014/main" id="{FE96C0E9-270C-4965-9510-11B12F265DA4}"/>
              </a:ext>
            </a:extLst>
          </p:cNvPr>
          <p:cNvSpPr>
            <a:spLocks noGrp="1"/>
          </p:cNvSpPr>
          <p:nvPr>
            <p:ph idx="1"/>
          </p:nvPr>
        </p:nvSpPr>
        <p:spPr/>
        <p:txBody>
          <a:bodyPr>
            <a:normAutofit/>
          </a:bodyPr>
          <a:lstStyle/>
          <a:p>
            <a:pPr algn="just"/>
            <a:r>
              <a:rPr lang="en-US"/>
              <a:t>If you do not want to display the h1 element until the user has done any input, you can add an if statement.</a:t>
            </a:r>
          </a:p>
          <a:p>
            <a:pPr algn="just"/>
            <a:r>
              <a:rPr lang="en-US"/>
              <a:t>Look at the example below and note the following:</a:t>
            </a:r>
          </a:p>
          <a:p>
            <a:pPr marL="457200" lvl="1" indent="0" algn="just">
              <a:buNone/>
            </a:pPr>
            <a:r>
              <a:rPr lang="en-US"/>
              <a:t>1. We create an empty variable, in this example we call it header.</a:t>
            </a:r>
          </a:p>
          <a:p>
            <a:pPr marL="457200" lvl="1" indent="0" algn="just">
              <a:buNone/>
            </a:pPr>
            <a:r>
              <a:rPr lang="en-US"/>
              <a:t>2. We add an if statement to insert content to the header variable if the user has done any input.</a:t>
            </a:r>
          </a:p>
          <a:p>
            <a:pPr marL="457200" lvl="1" indent="0" algn="just">
              <a:buNone/>
            </a:pPr>
            <a:r>
              <a:rPr lang="en-US"/>
              <a:t>3. We insert the header variable in the output, using curly brackets.</a:t>
            </a:r>
            <a:endParaRPr lang="en-IN"/>
          </a:p>
        </p:txBody>
      </p:sp>
    </p:spTree>
    <p:extLst>
      <p:ext uri="{BB962C8B-B14F-4D97-AF65-F5344CB8AC3E}">
        <p14:creationId xmlns:p14="http://schemas.microsoft.com/office/powerpoint/2010/main" val="26308239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CB68-920A-4407-8F6A-81078CBE2BB6}"/>
              </a:ext>
            </a:extLst>
          </p:cNvPr>
          <p:cNvSpPr>
            <a:spLocks noGrp="1"/>
          </p:cNvSpPr>
          <p:nvPr>
            <p:ph type="title"/>
          </p:nvPr>
        </p:nvSpPr>
        <p:spPr>
          <a:xfrm>
            <a:off x="838200" y="914400"/>
            <a:ext cx="10515600" cy="1325563"/>
          </a:xfrm>
        </p:spPr>
        <p:txBody>
          <a:bodyPr/>
          <a:lstStyle/>
          <a:p>
            <a:r>
              <a:rPr lang="en-US"/>
              <a:t>Example</a:t>
            </a:r>
            <a:endParaRPr lang="en-IN"/>
          </a:p>
        </p:txBody>
      </p:sp>
      <p:pic>
        <p:nvPicPr>
          <p:cNvPr id="4" name="Content Placeholder 3">
            <a:extLst>
              <a:ext uri="{FF2B5EF4-FFF2-40B4-BE49-F238E27FC236}">
                <a16:creationId xmlns:a16="http://schemas.microsoft.com/office/drawing/2014/main" id="{0F6DB0E7-80D7-4D7C-B8CE-FA468ECCC28B}"/>
              </a:ext>
            </a:extLst>
          </p:cNvPr>
          <p:cNvPicPr>
            <a:picLocks noGrp="1" noChangeAspect="1"/>
          </p:cNvPicPr>
          <p:nvPr>
            <p:ph idx="1"/>
          </p:nvPr>
        </p:nvPicPr>
        <p:blipFill>
          <a:blip r:embed="rId2"/>
          <a:stretch>
            <a:fillRect/>
          </a:stretch>
        </p:blipFill>
        <p:spPr>
          <a:xfrm>
            <a:off x="993536" y="2495984"/>
            <a:ext cx="6452293" cy="3591637"/>
          </a:xfrm>
          <a:prstGeom prst="rect">
            <a:avLst/>
          </a:prstGeom>
        </p:spPr>
      </p:pic>
      <p:pic>
        <p:nvPicPr>
          <p:cNvPr id="5" name="Picture 4">
            <a:extLst>
              <a:ext uri="{FF2B5EF4-FFF2-40B4-BE49-F238E27FC236}">
                <a16:creationId xmlns:a16="http://schemas.microsoft.com/office/drawing/2014/main" id="{0DD3581E-004F-44DA-AE6C-F01DF496B89E}"/>
              </a:ext>
            </a:extLst>
          </p:cNvPr>
          <p:cNvPicPr>
            <a:picLocks noChangeAspect="1"/>
          </p:cNvPicPr>
          <p:nvPr/>
        </p:nvPicPr>
        <p:blipFill>
          <a:blip r:embed="rId3"/>
          <a:stretch>
            <a:fillRect/>
          </a:stretch>
        </p:blipFill>
        <p:spPr>
          <a:xfrm>
            <a:off x="8153400" y="2768876"/>
            <a:ext cx="2590800" cy="1638300"/>
          </a:xfrm>
          <a:prstGeom prst="rect">
            <a:avLst/>
          </a:prstGeom>
        </p:spPr>
      </p:pic>
    </p:spTree>
    <p:extLst>
      <p:ext uri="{BB962C8B-B14F-4D97-AF65-F5344CB8AC3E}">
        <p14:creationId xmlns:p14="http://schemas.microsoft.com/office/powerpoint/2010/main" val="18864409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3779C-319A-4819-85EB-A39FABE62BF2}"/>
              </a:ext>
            </a:extLst>
          </p:cNvPr>
          <p:cNvSpPr>
            <a:spLocks noGrp="1"/>
          </p:cNvSpPr>
          <p:nvPr>
            <p:ph type="title"/>
          </p:nvPr>
        </p:nvSpPr>
        <p:spPr>
          <a:xfrm>
            <a:off x="994954" y="828152"/>
            <a:ext cx="10515600" cy="1325563"/>
          </a:xfrm>
        </p:spPr>
        <p:txBody>
          <a:bodyPr/>
          <a:lstStyle/>
          <a:p>
            <a:r>
              <a:rPr lang="en-IN"/>
              <a:t>Submitting Forms</a:t>
            </a:r>
          </a:p>
        </p:txBody>
      </p:sp>
      <p:pic>
        <p:nvPicPr>
          <p:cNvPr id="4" name="Content Placeholder 3">
            <a:extLst>
              <a:ext uri="{FF2B5EF4-FFF2-40B4-BE49-F238E27FC236}">
                <a16:creationId xmlns:a16="http://schemas.microsoft.com/office/drawing/2014/main" id="{973D2494-0919-4EDD-A47D-BB7B073B6B31}"/>
              </a:ext>
            </a:extLst>
          </p:cNvPr>
          <p:cNvPicPr>
            <a:picLocks noGrp="1" noChangeAspect="1"/>
          </p:cNvPicPr>
          <p:nvPr>
            <p:ph idx="1"/>
          </p:nvPr>
        </p:nvPicPr>
        <p:blipFill>
          <a:blip r:embed="rId2"/>
          <a:stretch>
            <a:fillRect/>
          </a:stretch>
        </p:blipFill>
        <p:spPr>
          <a:xfrm>
            <a:off x="1147549" y="2362066"/>
            <a:ext cx="6598725" cy="3815689"/>
          </a:xfrm>
          <a:prstGeom prst="rect">
            <a:avLst/>
          </a:prstGeom>
        </p:spPr>
      </p:pic>
    </p:spTree>
    <p:extLst>
      <p:ext uri="{BB962C8B-B14F-4D97-AF65-F5344CB8AC3E}">
        <p14:creationId xmlns:p14="http://schemas.microsoft.com/office/powerpoint/2010/main" val="5721540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27491-396E-4671-89D1-E35C2484166F}"/>
              </a:ext>
            </a:extLst>
          </p:cNvPr>
          <p:cNvSpPr>
            <a:spLocks noGrp="1"/>
          </p:cNvSpPr>
          <p:nvPr>
            <p:ph type="title"/>
          </p:nvPr>
        </p:nvSpPr>
        <p:spPr>
          <a:xfrm>
            <a:off x="851263" y="1011033"/>
            <a:ext cx="10515600" cy="1325563"/>
          </a:xfrm>
        </p:spPr>
        <p:txBody>
          <a:bodyPr/>
          <a:lstStyle/>
          <a:p>
            <a:r>
              <a:rPr lang="en-IN"/>
              <a:t>Multiple Input Fields</a:t>
            </a:r>
          </a:p>
        </p:txBody>
      </p:sp>
      <p:sp>
        <p:nvSpPr>
          <p:cNvPr id="3" name="Content Placeholder 2">
            <a:extLst>
              <a:ext uri="{FF2B5EF4-FFF2-40B4-BE49-F238E27FC236}">
                <a16:creationId xmlns:a16="http://schemas.microsoft.com/office/drawing/2014/main" id="{2ACDEC5E-DE18-4C19-961D-B149FA9B75F6}"/>
              </a:ext>
            </a:extLst>
          </p:cNvPr>
          <p:cNvSpPr>
            <a:spLocks noGrp="1"/>
          </p:cNvSpPr>
          <p:nvPr>
            <p:ph idx="1"/>
          </p:nvPr>
        </p:nvSpPr>
        <p:spPr>
          <a:xfrm>
            <a:off x="968829" y="2650103"/>
            <a:ext cx="10515600" cy="5003973"/>
          </a:xfrm>
        </p:spPr>
        <p:txBody>
          <a:bodyPr>
            <a:normAutofit/>
          </a:bodyPr>
          <a:lstStyle/>
          <a:p>
            <a:pPr algn="just"/>
            <a:r>
              <a:rPr lang="en-US"/>
              <a:t>You can control the values of more than one input field by adding a name attribute to each element.</a:t>
            </a:r>
          </a:p>
          <a:p>
            <a:pPr algn="just"/>
            <a:r>
              <a:rPr lang="en-US"/>
              <a:t>When you initialize the state in the constructor, use the field names.</a:t>
            </a:r>
          </a:p>
          <a:p>
            <a:pPr algn="just"/>
            <a:r>
              <a:rPr lang="en-US"/>
              <a:t>To access the fields in the event handler use the event.target.name and </a:t>
            </a:r>
            <a:r>
              <a:rPr lang="en-US" err="1"/>
              <a:t>event.target.value</a:t>
            </a:r>
            <a:r>
              <a:rPr lang="en-US"/>
              <a:t> syntax.</a:t>
            </a:r>
          </a:p>
          <a:p>
            <a:pPr algn="just"/>
            <a:r>
              <a:rPr lang="en-US"/>
              <a:t>To update the state in the </a:t>
            </a:r>
            <a:r>
              <a:rPr lang="en-US" err="1"/>
              <a:t>this.setState</a:t>
            </a:r>
            <a:r>
              <a:rPr lang="en-US"/>
              <a:t> method, use square brackets [bracket notation] around the property name.</a:t>
            </a:r>
            <a:endParaRPr lang="en-IN"/>
          </a:p>
        </p:txBody>
      </p:sp>
    </p:spTree>
    <p:extLst>
      <p:ext uri="{BB962C8B-B14F-4D97-AF65-F5344CB8AC3E}">
        <p14:creationId xmlns:p14="http://schemas.microsoft.com/office/powerpoint/2010/main" val="35451628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4B8FE-CF58-4C70-A569-031F1D503A8E}"/>
              </a:ext>
            </a:extLst>
          </p:cNvPr>
          <p:cNvSpPr>
            <a:spLocks noGrp="1"/>
          </p:cNvSpPr>
          <p:nvPr>
            <p:ph type="title"/>
          </p:nvPr>
        </p:nvSpPr>
        <p:spPr>
          <a:xfrm>
            <a:off x="838200" y="391886"/>
            <a:ext cx="10515600" cy="991689"/>
          </a:xfrm>
        </p:spPr>
        <p:txBody>
          <a:bodyPr/>
          <a:lstStyle/>
          <a:p>
            <a:r>
              <a:rPr lang="en-US"/>
              <a:t>Example</a:t>
            </a:r>
            <a:endParaRPr lang="en-IN"/>
          </a:p>
        </p:txBody>
      </p:sp>
      <p:pic>
        <p:nvPicPr>
          <p:cNvPr id="4" name="Content Placeholder 3">
            <a:extLst>
              <a:ext uri="{FF2B5EF4-FFF2-40B4-BE49-F238E27FC236}">
                <a16:creationId xmlns:a16="http://schemas.microsoft.com/office/drawing/2014/main" id="{0BE905EF-EFBD-401D-AAD6-7091A2707A00}"/>
              </a:ext>
            </a:extLst>
          </p:cNvPr>
          <p:cNvPicPr>
            <a:picLocks noGrp="1" noChangeAspect="1"/>
          </p:cNvPicPr>
          <p:nvPr>
            <p:ph idx="1"/>
          </p:nvPr>
        </p:nvPicPr>
        <p:blipFill>
          <a:blip r:embed="rId2"/>
          <a:stretch>
            <a:fillRect/>
          </a:stretch>
        </p:blipFill>
        <p:spPr>
          <a:xfrm>
            <a:off x="1048005" y="1281618"/>
            <a:ext cx="7539404" cy="4855588"/>
          </a:xfrm>
          <a:prstGeom prst="rect">
            <a:avLst/>
          </a:prstGeom>
        </p:spPr>
      </p:pic>
      <p:pic>
        <p:nvPicPr>
          <p:cNvPr id="5" name="Picture 4">
            <a:extLst>
              <a:ext uri="{FF2B5EF4-FFF2-40B4-BE49-F238E27FC236}">
                <a16:creationId xmlns:a16="http://schemas.microsoft.com/office/drawing/2014/main" id="{EDE85132-EC67-4F62-BE85-C0C673F1670F}"/>
              </a:ext>
            </a:extLst>
          </p:cNvPr>
          <p:cNvPicPr>
            <a:picLocks noChangeAspect="1"/>
          </p:cNvPicPr>
          <p:nvPr/>
        </p:nvPicPr>
        <p:blipFill>
          <a:blip r:embed="rId3"/>
          <a:stretch>
            <a:fillRect/>
          </a:stretch>
        </p:blipFill>
        <p:spPr>
          <a:xfrm>
            <a:off x="7340255" y="3095004"/>
            <a:ext cx="1990725" cy="1781175"/>
          </a:xfrm>
          <a:prstGeom prst="rect">
            <a:avLst/>
          </a:prstGeom>
        </p:spPr>
      </p:pic>
    </p:spTree>
    <p:extLst>
      <p:ext uri="{BB962C8B-B14F-4D97-AF65-F5344CB8AC3E}">
        <p14:creationId xmlns:p14="http://schemas.microsoft.com/office/powerpoint/2010/main" val="2642788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BA24-21C2-4AF6-B423-1DF4EFBCD802}"/>
              </a:ext>
            </a:extLst>
          </p:cNvPr>
          <p:cNvSpPr>
            <a:spLocks noGrp="1"/>
          </p:cNvSpPr>
          <p:nvPr>
            <p:ph type="title"/>
          </p:nvPr>
        </p:nvSpPr>
        <p:spPr>
          <a:xfrm>
            <a:off x="838200" y="431074"/>
            <a:ext cx="10515600" cy="894489"/>
          </a:xfrm>
        </p:spPr>
        <p:txBody>
          <a:bodyPr/>
          <a:lstStyle/>
          <a:p>
            <a:r>
              <a:rPr lang="en-IN"/>
              <a:t>Validating Form Input</a:t>
            </a:r>
          </a:p>
        </p:txBody>
      </p:sp>
      <p:sp>
        <p:nvSpPr>
          <p:cNvPr id="3" name="Content Placeholder 2">
            <a:extLst>
              <a:ext uri="{FF2B5EF4-FFF2-40B4-BE49-F238E27FC236}">
                <a16:creationId xmlns:a16="http://schemas.microsoft.com/office/drawing/2014/main" id="{C25351C5-6590-4E76-8C27-8BE5E3A59F57}"/>
              </a:ext>
            </a:extLst>
          </p:cNvPr>
          <p:cNvSpPr>
            <a:spLocks noGrp="1"/>
          </p:cNvSpPr>
          <p:nvPr>
            <p:ph idx="1"/>
          </p:nvPr>
        </p:nvSpPr>
        <p:spPr>
          <a:xfrm>
            <a:off x="838200" y="1573758"/>
            <a:ext cx="10515600" cy="5022228"/>
          </a:xfrm>
        </p:spPr>
        <p:txBody>
          <a:bodyPr/>
          <a:lstStyle/>
          <a:p>
            <a:pPr algn="just"/>
            <a:r>
              <a:rPr lang="en-US"/>
              <a:t>You can validate form input when the user is typing or you can wait until the form gets submitted.</a:t>
            </a:r>
          </a:p>
          <a:p>
            <a:pPr algn="just"/>
            <a:r>
              <a:rPr lang="en-US"/>
              <a:t>when the user is typing</a:t>
            </a:r>
          </a:p>
          <a:p>
            <a:pPr marL="0" indent="0" algn="just">
              <a:buNone/>
            </a:pPr>
            <a:endParaRPr lang="en-IN"/>
          </a:p>
        </p:txBody>
      </p:sp>
      <p:pic>
        <p:nvPicPr>
          <p:cNvPr id="4" name="Picture 3">
            <a:extLst>
              <a:ext uri="{FF2B5EF4-FFF2-40B4-BE49-F238E27FC236}">
                <a16:creationId xmlns:a16="http://schemas.microsoft.com/office/drawing/2014/main" id="{17C76958-35C5-4968-BE1E-39CD1BC93C74}"/>
              </a:ext>
            </a:extLst>
          </p:cNvPr>
          <p:cNvPicPr>
            <a:picLocks noChangeAspect="1"/>
          </p:cNvPicPr>
          <p:nvPr/>
        </p:nvPicPr>
        <p:blipFill>
          <a:blip r:embed="rId2"/>
          <a:stretch>
            <a:fillRect/>
          </a:stretch>
        </p:blipFill>
        <p:spPr>
          <a:xfrm>
            <a:off x="4344288" y="2390502"/>
            <a:ext cx="6395419" cy="3764481"/>
          </a:xfrm>
          <a:prstGeom prst="rect">
            <a:avLst/>
          </a:prstGeom>
        </p:spPr>
      </p:pic>
    </p:spTree>
    <p:extLst>
      <p:ext uri="{BB962C8B-B14F-4D97-AF65-F5344CB8AC3E}">
        <p14:creationId xmlns:p14="http://schemas.microsoft.com/office/powerpoint/2010/main" val="8175903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49341-1084-4530-8378-A4E34210BA08}"/>
              </a:ext>
            </a:extLst>
          </p:cNvPr>
          <p:cNvSpPr>
            <a:spLocks noGrp="1"/>
          </p:cNvSpPr>
          <p:nvPr>
            <p:ph idx="1"/>
          </p:nvPr>
        </p:nvSpPr>
        <p:spPr>
          <a:xfrm>
            <a:off x="838200" y="705393"/>
            <a:ext cx="10730948" cy="5471569"/>
          </a:xfrm>
        </p:spPr>
        <p:txBody>
          <a:bodyPr/>
          <a:lstStyle/>
          <a:p>
            <a:r>
              <a:rPr lang="en-IN"/>
              <a:t>Validation at form submit:</a:t>
            </a:r>
          </a:p>
          <a:p>
            <a:pPr lvl="1"/>
            <a:r>
              <a:rPr lang="en-US" err="1"/>
              <a:t>event.preventDefault</a:t>
            </a:r>
            <a:r>
              <a:rPr lang="en-US"/>
              <a:t>() to prevent the form from actually being submitted</a:t>
            </a:r>
            <a:endParaRPr lang="en-IN"/>
          </a:p>
        </p:txBody>
      </p:sp>
      <p:pic>
        <p:nvPicPr>
          <p:cNvPr id="5" name="Picture 4">
            <a:extLst>
              <a:ext uri="{FF2B5EF4-FFF2-40B4-BE49-F238E27FC236}">
                <a16:creationId xmlns:a16="http://schemas.microsoft.com/office/drawing/2014/main" id="{FE8A92C9-871B-4E2D-B3A6-322BAC128C23}"/>
              </a:ext>
            </a:extLst>
          </p:cNvPr>
          <p:cNvPicPr>
            <a:picLocks noChangeAspect="1"/>
          </p:cNvPicPr>
          <p:nvPr/>
        </p:nvPicPr>
        <p:blipFill>
          <a:blip r:embed="rId2"/>
          <a:stretch>
            <a:fillRect/>
          </a:stretch>
        </p:blipFill>
        <p:spPr>
          <a:xfrm>
            <a:off x="1309596" y="1886476"/>
            <a:ext cx="7738198" cy="4290486"/>
          </a:xfrm>
          <a:prstGeom prst="rect">
            <a:avLst/>
          </a:prstGeom>
        </p:spPr>
      </p:pic>
    </p:spTree>
    <p:extLst>
      <p:ext uri="{BB962C8B-B14F-4D97-AF65-F5344CB8AC3E}">
        <p14:creationId xmlns:p14="http://schemas.microsoft.com/office/powerpoint/2010/main" val="10292082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72F3B-61B6-4B45-9ECE-0B3777947317}"/>
              </a:ext>
            </a:extLst>
          </p:cNvPr>
          <p:cNvSpPr>
            <a:spLocks noGrp="1"/>
          </p:cNvSpPr>
          <p:nvPr>
            <p:ph type="title"/>
          </p:nvPr>
        </p:nvSpPr>
        <p:spPr>
          <a:xfrm>
            <a:off x="838200" y="470263"/>
            <a:ext cx="10515600" cy="873555"/>
          </a:xfrm>
        </p:spPr>
        <p:txBody>
          <a:bodyPr/>
          <a:lstStyle/>
          <a:p>
            <a:r>
              <a:rPr lang="en-IN"/>
              <a:t>Adding Error Message</a:t>
            </a:r>
          </a:p>
        </p:txBody>
      </p:sp>
      <p:sp>
        <p:nvSpPr>
          <p:cNvPr id="3" name="Content Placeholder 2">
            <a:extLst>
              <a:ext uri="{FF2B5EF4-FFF2-40B4-BE49-F238E27FC236}">
                <a16:creationId xmlns:a16="http://schemas.microsoft.com/office/drawing/2014/main" id="{9A2F757F-FEEE-4F0D-ACBE-A70251EFA397}"/>
              </a:ext>
            </a:extLst>
          </p:cNvPr>
          <p:cNvSpPr>
            <a:spLocks noGrp="1"/>
          </p:cNvSpPr>
          <p:nvPr>
            <p:ph idx="1"/>
          </p:nvPr>
        </p:nvSpPr>
        <p:spPr>
          <a:xfrm>
            <a:off x="838200" y="1343818"/>
            <a:ext cx="10515600" cy="4833145"/>
          </a:xfrm>
        </p:spPr>
        <p:txBody>
          <a:bodyPr/>
          <a:lstStyle/>
          <a:p>
            <a:pPr algn="just"/>
            <a:r>
              <a:rPr lang="en-US"/>
              <a:t>Error messages in alert boxes can be annoying, so let's make an error message that is empty by default, but displays the error when the user inputs anything invalid</a:t>
            </a:r>
            <a:endParaRPr lang="en-IN"/>
          </a:p>
        </p:txBody>
      </p:sp>
      <p:pic>
        <p:nvPicPr>
          <p:cNvPr id="4" name="Picture 3">
            <a:extLst>
              <a:ext uri="{FF2B5EF4-FFF2-40B4-BE49-F238E27FC236}">
                <a16:creationId xmlns:a16="http://schemas.microsoft.com/office/drawing/2014/main" id="{FF5659FB-48B6-4C84-9A3B-8932851C6B42}"/>
              </a:ext>
            </a:extLst>
          </p:cNvPr>
          <p:cNvPicPr>
            <a:picLocks noChangeAspect="1"/>
          </p:cNvPicPr>
          <p:nvPr/>
        </p:nvPicPr>
        <p:blipFill>
          <a:blip r:embed="rId2"/>
          <a:stretch>
            <a:fillRect/>
          </a:stretch>
        </p:blipFill>
        <p:spPr>
          <a:xfrm>
            <a:off x="1038225" y="2669381"/>
            <a:ext cx="10315575" cy="2809875"/>
          </a:xfrm>
          <a:prstGeom prst="rect">
            <a:avLst/>
          </a:prstGeom>
        </p:spPr>
      </p:pic>
    </p:spTree>
    <p:extLst>
      <p:ext uri="{BB962C8B-B14F-4D97-AF65-F5344CB8AC3E}">
        <p14:creationId xmlns:p14="http://schemas.microsoft.com/office/powerpoint/2010/main" val="39304147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20938-F337-4E38-908F-225478158E84}"/>
              </a:ext>
            </a:extLst>
          </p:cNvPr>
          <p:cNvSpPr>
            <a:spLocks noGrp="1"/>
          </p:cNvSpPr>
          <p:nvPr>
            <p:ph type="title"/>
          </p:nvPr>
        </p:nvSpPr>
        <p:spPr>
          <a:xfrm>
            <a:off x="838200" y="365760"/>
            <a:ext cx="10515600" cy="978058"/>
          </a:xfrm>
        </p:spPr>
        <p:txBody>
          <a:bodyPr/>
          <a:lstStyle/>
          <a:p>
            <a:r>
              <a:rPr lang="en-IN" err="1"/>
              <a:t>Textarea</a:t>
            </a:r>
            <a:endParaRPr lang="en-IN"/>
          </a:p>
        </p:txBody>
      </p:sp>
      <p:sp>
        <p:nvSpPr>
          <p:cNvPr id="3" name="Content Placeholder 2">
            <a:extLst>
              <a:ext uri="{FF2B5EF4-FFF2-40B4-BE49-F238E27FC236}">
                <a16:creationId xmlns:a16="http://schemas.microsoft.com/office/drawing/2014/main" id="{698D41A5-6680-437C-A297-BE68008EAC1F}"/>
              </a:ext>
            </a:extLst>
          </p:cNvPr>
          <p:cNvSpPr>
            <a:spLocks noGrp="1"/>
          </p:cNvSpPr>
          <p:nvPr>
            <p:ph idx="1"/>
          </p:nvPr>
        </p:nvSpPr>
        <p:spPr>
          <a:xfrm>
            <a:off x="838200" y="2586446"/>
            <a:ext cx="10515600" cy="3590518"/>
          </a:xfrm>
        </p:spPr>
        <p:txBody>
          <a:bodyPr/>
          <a:lstStyle/>
          <a:p>
            <a:pPr algn="just"/>
            <a:r>
              <a:rPr lang="en-US"/>
              <a:t>The </a:t>
            </a:r>
            <a:r>
              <a:rPr lang="en-US" err="1"/>
              <a:t>textarea</a:t>
            </a:r>
            <a:r>
              <a:rPr lang="en-US"/>
              <a:t> element in React is slightly different from ordinary HTML.</a:t>
            </a:r>
          </a:p>
          <a:p>
            <a:pPr algn="just"/>
            <a:r>
              <a:rPr lang="en-US"/>
              <a:t>In HTML the value of a </a:t>
            </a:r>
            <a:r>
              <a:rPr lang="en-US" err="1"/>
              <a:t>textarea</a:t>
            </a:r>
            <a:r>
              <a:rPr lang="en-US"/>
              <a:t> was the text between the start tag &lt;</a:t>
            </a:r>
            <a:r>
              <a:rPr lang="en-US" err="1"/>
              <a:t>textarea</a:t>
            </a:r>
            <a:r>
              <a:rPr lang="en-US"/>
              <a:t>&gt; and the end tag &lt;/</a:t>
            </a:r>
            <a:r>
              <a:rPr lang="en-US" err="1"/>
              <a:t>textarea</a:t>
            </a:r>
            <a:r>
              <a:rPr lang="en-US"/>
              <a:t>&gt;, in React the value of a </a:t>
            </a:r>
            <a:r>
              <a:rPr lang="en-US" err="1"/>
              <a:t>textarea</a:t>
            </a:r>
            <a:r>
              <a:rPr lang="en-US"/>
              <a:t> is placed in a value attribute</a:t>
            </a:r>
            <a:endParaRPr lang="en-IN"/>
          </a:p>
        </p:txBody>
      </p:sp>
    </p:spTree>
    <p:extLst>
      <p:ext uri="{BB962C8B-B14F-4D97-AF65-F5344CB8AC3E}">
        <p14:creationId xmlns:p14="http://schemas.microsoft.com/office/powerpoint/2010/main" val="27703644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B7C4F-401C-4E3D-A965-0B23DCAB9012}"/>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F4461E2C-328F-47C1-ABEE-E30B46371B12}"/>
              </a:ext>
            </a:extLst>
          </p:cNvPr>
          <p:cNvPicPr>
            <a:picLocks noGrp="1" noChangeAspect="1"/>
          </p:cNvPicPr>
          <p:nvPr>
            <p:ph idx="1"/>
          </p:nvPr>
        </p:nvPicPr>
        <p:blipFill>
          <a:blip r:embed="rId2"/>
          <a:stretch>
            <a:fillRect/>
          </a:stretch>
        </p:blipFill>
        <p:spPr>
          <a:xfrm>
            <a:off x="2054171" y="2468880"/>
            <a:ext cx="8083657" cy="3560083"/>
          </a:xfrm>
          <a:prstGeom prst="rect">
            <a:avLst/>
          </a:prstGeom>
        </p:spPr>
      </p:pic>
    </p:spTree>
    <p:extLst>
      <p:ext uri="{BB962C8B-B14F-4D97-AF65-F5344CB8AC3E}">
        <p14:creationId xmlns:p14="http://schemas.microsoft.com/office/powerpoint/2010/main" val="25974620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D0CD-BBE1-4DBC-85B6-2A6FDB992405}"/>
              </a:ext>
            </a:extLst>
          </p:cNvPr>
          <p:cNvSpPr>
            <a:spLocks noGrp="1"/>
          </p:cNvSpPr>
          <p:nvPr>
            <p:ph type="title"/>
          </p:nvPr>
        </p:nvSpPr>
        <p:spPr>
          <a:xfrm>
            <a:off x="942703" y="1022382"/>
            <a:ext cx="10515600" cy="1325563"/>
          </a:xfrm>
        </p:spPr>
        <p:txBody>
          <a:bodyPr/>
          <a:lstStyle/>
          <a:p>
            <a:r>
              <a:rPr lang="en-IN"/>
              <a:t>Select</a:t>
            </a:r>
          </a:p>
        </p:txBody>
      </p:sp>
      <p:sp>
        <p:nvSpPr>
          <p:cNvPr id="3" name="Content Placeholder 2">
            <a:extLst>
              <a:ext uri="{FF2B5EF4-FFF2-40B4-BE49-F238E27FC236}">
                <a16:creationId xmlns:a16="http://schemas.microsoft.com/office/drawing/2014/main" id="{7CDB26A5-1F50-4FDD-91F2-F510DBCB9430}"/>
              </a:ext>
            </a:extLst>
          </p:cNvPr>
          <p:cNvSpPr>
            <a:spLocks noGrp="1"/>
          </p:cNvSpPr>
          <p:nvPr>
            <p:ph idx="1"/>
          </p:nvPr>
        </p:nvSpPr>
        <p:spPr>
          <a:xfrm>
            <a:off x="838200" y="2795451"/>
            <a:ext cx="10515600" cy="3381511"/>
          </a:xfrm>
        </p:spPr>
        <p:txBody>
          <a:bodyPr/>
          <a:lstStyle/>
          <a:p>
            <a:pPr algn="just"/>
            <a:r>
              <a:rPr lang="en-US"/>
              <a:t>A drop down list, or a select box, in React is also a bit different from HTML.</a:t>
            </a:r>
          </a:p>
          <a:p>
            <a:pPr algn="just"/>
            <a:r>
              <a:rPr lang="en-US"/>
              <a:t>in HTML, the selected value in the drop down list was defined with the selected attribute:</a:t>
            </a:r>
          </a:p>
          <a:p>
            <a:pPr algn="just"/>
            <a:endParaRPr lang="en-IN"/>
          </a:p>
        </p:txBody>
      </p:sp>
      <p:sp>
        <p:nvSpPr>
          <p:cNvPr id="6" name="Rectangle 5">
            <a:extLst>
              <a:ext uri="{FF2B5EF4-FFF2-40B4-BE49-F238E27FC236}">
                <a16:creationId xmlns:a16="http://schemas.microsoft.com/office/drawing/2014/main" id="{38124EEF-82BA-4C98-8894-DF8E7354A785}"/>
              </a:ext>
            </a:extLst>
          </p:cNvPr>
          <p:cNvSpPr/>
          <p:nvPr/>
        </p:nvSpPr>
        <p:spPr>
          <a:xfrm>
            <a:off x="838201" y="4198745"/>
            <a:ext cx="10515599" cy="867930"/>
          </a:xfrm>
          <a:prstGeom prst="rect">
            <a:avLst/>
          </a:prstGeom>
        </p:spPr>
        <p:txBody>
          <a:bodyPr wrap="square">
            <a:spAutoFit/>
          </a:bodyPr>
          <a:lstStyle/>
          <a:p>
            <a:pPr marL="228600" indent="-228600" algn="just">
              <a:lnSpc>
                <a:spcPct val="90000"/>
              </a:lnSpc>
              <a:spcBef>
                <a:spcPts val="1000"/>
              </a:spcBef>
              <a:buFont typeface="Arial" panose="020B0604020202020204" pitchFamily="34" charset="0"/>
              <a:buChar char="•"/>
            </a:pPr>
            <a:r>
              <a:rPr lang="en-US" sz="2800"/>
              <a:t>In React, the selected value is defined with a value attribute on the select tag:</a:t>
            </a:r>
            <a:endParaRPr lang="en-IN" sz="2800"/>
          </a:p>
        </p:txBody>
      </p:sp>
    </p:spTree>
    <p:extLst>
      <p:ext uri="{BB962C8B-B14F-4D97-AF65-F5344CB8AC3E}">
        <p14:creationId xmlns:p14="http://schemas.microsoft.com/office/powerpoint/2010/main" val="34370441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BA94F-2E15-4A23-B91D-071400603235}"/>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9D26C045-67CE-4B01-AAD4-B26E140E44E8}"/>
              </a:ext>
            </a:extLst>
          </p:cNvPr>
          <p:cNvPicPr>
            <a:picLocks noGrp="1" noChangeAspect="1"/>
          </p:cNvPicPr>
          <p:nvPr>
            <p:ph idx="1"/>
          </p:nvPr>
        </p:nvPicPr>
        <p:blipFill>
          <a:blip r:embed="rId2"/>
          <a:stretch>
            <a:fillRect/>
          </a:stretch>
        </p:blipFill>
        <p:spPr>
          <a:xfrm>
            <a:off x="3073737" y="2458660"/>
            <a:ext cx="6044525" cy="3609490"/>
          </a:xfrm>
          <a:prstGeom prst="rect">
            <a:avLst/>
          </a:prstGeom>
        </p:spPr>
      </p:pic>
    </p:spTree>
    <p:extLst>
      <p:ext uri="{BB962C8B-B14F-4D97-AF65-F5344CB8AC3E}">
        <p14:creationId xmlns:p14="http://schemas.microsoft.com/office/powerpoint/2010/main" val="39189373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CFA1D-6185-4A50-B9F1-753C90D06C84}"/>
              </a:ext>
            </a:extLst>
          </p:cNvPr>
          <p:cNvSpPr>
            <a:spLocks noGrp="1"/>
          </p:cNvSpPr>
          <p:nvPr>
            <p:ph type="title"/>
          </p:nvPr>
        </p:nvSpPr>
        <p:spPr/>
        <p:txBody>
          <a:bodyPr/>
          <a:lstStyle/>
          <a:p>
            <a:r>
              <a:rPr lang="en-IN" b="1"/>
              <a:t>Lists and Keys</a:t>
            </a:r>
            <a:endParaRPr lang="en-IN"/>
          </a:p>
        </p:txBody>
      </p:sp>
      <p:sp>
        <p:nvSpPr>
          <p:cNvPr id="3" name="Content Placeholder 2">
            <a:extLst>
              <a:ext uri="{FF2B5EF4-FFF2-40B4-BE49-F238E27FC236}">
                <a16:creationId xmlns:a16="http://schemas.microsoft.com/office/drawing/2014/main" id="{AA7459BA-63C6-4A26-8C52-22D9B7283859}"/>
              </a:ext>
            </a:extLst>
          </p:cNvPr>
          <p:cNvSpPr>
            <a:spLocks noGrp="1"/>
          </p:cNvSpPr>
          <p:nvPr>
            <p:ph idx="1"/>
          </p:nvPr>
        </p:nvSpPr>
        <p:spPr/>
        <p:txBody>
          <a:bodyPr>
            <a:normAutofit lnSpcReduction="10000"/>
          </a:bodyPr>
          <a:lstStyle/>
          <a:p>
            <a:r>
              <a:rPr lang="en-IN" b="1"/>
              <a:t>Rendering Multiple Components</a:t>
            </a:r>
          </a:p>
          <a:p>
            <a:pPr algn="just"/>
            <a:r>
              <a:rPr lang="en-US"/>
              <a:t>You can build collections of elements and include them in JSX using curly braces {}.</a:t>
            </a:r>
          </a:p>
          <a:p>
            <a:pPr algn="just"/>
            <a:r>
              <a:rPr lang="en-US"/>
              <a:t>Below, we loop through the numbers array using the JavaScript map() function. We return a &lt;li&gt; element for each item. Finally, we assign the resulting array of elements to </a:t>
            </a:r>
            <a:r>
              <a:rPr lang="en-US" err="1"/>
              <a:t>listItems</a:t>
            </a:r>
            <a:endParaRPr lang="en-IN"/>
          </a:p>
          <a:p>
            <a:pPr algn="just"/>
            <a:r>
              <a:rPr lang="en-IN"/>
              <a:t>We can include entire </a:t>
            </a:r>
            <a:r>
              <a:rPr lang="en-IN" err="1"/>
              <a:t>listItems</a:t>
            </a:r>
            <a:r>
              <a:rPr lang="en-IN"/>
              <a:t> array inside the &lt;ul&gt; element and render it on DOM</a:t>
            </a:r>
          </a:p>
        </p:txBody>
      </p:sp>
    </p:spTree>
    <p:extLst>
      <p:ext uri="{BB962C8B-B14F-4D97-AF65-F5344CB8AC3E}">
        <p14:creationId xmlns:p14="http://schemas.microsoft.com/office/powerpoint/2010/main" val="38612373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35E5A-8958-48F9-BBCF-3E95861858CA}"/>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40B6B937-E7C5-4352-A151-C145F71A159D}"/>
              </a:ext>
            </a:extLst>
          </p:cNvPr>
          <p:cNvPicPr>
            <a:picLocks noGrp="1" noChangeAspect="1"/>
          </p:cNvPicPr>
          <p:nvPr>
            <p:ph idx="1"/>
          </p:nvPr>
        </p:nvPicPr>
        <p:blipFill>
          <a:blip r:embed="rId2"/>
          <a:stretch>
            <a:fillRect/>
          </a:stretch>
        </p:blipFill>
        <p:spPr>
          <a:xfrm>
            <a:off x="1450065" y="2473460"/>
            <a:ext cx="4531123" cy="2596632"/>
          </a:xfrm>
          <a:prstGeom prst="rect">
            <a:avLst/>
          </a:prstGeom>
        </p:spPr>
      </p:pic>
      <p:pic>
        <p:nvPicPr>
          <p:cNvPr id="5" name="Picture 4">
            <a:extLst>
              <a:ext uri="{FF2B5EF4-FFF2-40B4-BE49-F238E27FC236}">
                <a16:creationId xmlns:a16="http://schemas.microsoft.com/office/drawing/2014/main" id="{3CED3C19-435B-4EE5-88CC-3B7C3E8433DF}"/>
              </a:ext>
            </a:extLst>
          </p:cNvPr>
          <p:cNvPicPr>
            <a:picLocks noChangeAspect="1"/>
          </p:cNvPicPr>
          <p:nvPr/>
        </p:nvPicPr>
        <p:blipFill>
          <a:blip r:embed="rId3"/>
          <a:stretch>
            <a:fillRect/>
          </a:stretch>
        </p:blipFill>
        <p:spPr>
          <a:xfrm>
            <a:off x="6354757" y="2473460"/>
            <a:ext cx="3203089" cy="2381354"/>
          </a:xfrm>
          <a:prstGeom prst="rect">
            <a:avLst/>
          </a:prstGeom>
        </p:spPr>
      </p:pic>
    </p:spTree>
    <p:extLst>
      <p:ext uri="{BB962C8B-B14F-4D97-AF65-F5344CB8AC3E}">
        <p14:creationId xmlns:p14="http://schemas.microsoft.com/office/powerpoint/2010/main" val="37981057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471C6-99A2-43EF-B82C-4270215CE54B}"/>
              </a:ext>
            </a:extLst>
          </p:cNvPr>
          <p:cNvSpPr>
            <a:spLocks noGrp="1"/>
          </p:cNvSpPr>
          <p:nvPr>
            <p:ph type="title"/>
          </p:nvPr>
        </p:nvSpPr>
        <p:spPr>
          <a:xfrm>
            <a:off x="480391" y="548640"/>
            <a:ext cx="10515600" cy="795698"/>
          </a:xfrm>
        </p:spPr>
        <p:txBody>
          <a:bodyPr/>
          <a:lstStyle/>
          <a:p>
            <a:r>
              <a:rPr lang="en-IN" b="1"/>
              <a:t>Basic List Component</a:t>
            </a:r>
            <a:endParaRPr lang="en-IN"/>
          </a:p>
        </p:txBody>
      </p:sp>
      <p:sp>
        <p:nvSpPr>
          <p:cNvPr id="3" name="Content Placeholder 2">
            <a:extLst>
              <a:ext uri="{FF2B5EF4-FFF2-40B4-BE49-F238E27FC236}">
                <a16:creationId xmlns:a16="http://schemas.microsoft.com/office/drawing/2014/main" id="{9D716B1E-24E0-4358-97F8-A6EE64A5847F}"/>
              </a:ext>
            </a:extLst>
          </p:cNvPr>
          <p:cNvSpPr>
            <a:spLocks noGrp="1"/>
          </p:cNvSpPr>
          <p:nvPr>
            <p:ph idx="1"/>
          </p:nvPr>
        </p:nvSpPr>
        <p:spPr>
          <a:xfrm>
            <a:off x="938626" y="2506662"/>
            <a:ext cx="10515600" cy="4351338"/>
          </a:xfrm>
        </p:spPr>
        <p:txBody>
          <a:bodyPr/>
          <a:lstStyle/>
          <a:p>
            <a:pPr algn="just"/>
            <a:r>
              <a:rPr lang="en-US"/>
              <a:t>Usually you would render lists inside a component.</a:t>
            </a:r>
          </a:p>
          <a:p>
            <a:pPr algn="just"/>
            <a:r>
              <a:rPr lang="en-US"/>
              <a:t>We can refactor the previous example into a component that accepts an array of numbers and outputs a list of elements.</a:t>
            </a:r>
          </a:p>
          <a:p>
            <a:pPr algn="just"/>
            <a:r>
              <a:rPr lang="en-US"/>
              <a:t>When you run this code, you’ll be given a warning that a key should be provided for list items. A “key” is a special string attribute you need to include when creating lists of elements.</a:t>
            </a:r>
            <a:endParaRPr lang="en-IN"/>
          </a:p>
        </p:txBody>
      </p:sp>
      <p:pic>
        <p:nvPicPr>
          <p:cNvPr id="5" name="Picture 4">
            <a:extLst>
              <a:ext uri="{FF2B5EF4-FFF2-40B4-BE49-F238E27FC236}">
                <a16:creationId xmlns:a16="http://schemas.microsoft.com/office/drawing/2014/main" id="{972E3F10-D10C-449A-BA47-E8BB2D4B0447}"/>
              </a:ext>
            </a:extLst>
          </p:cNvPr>
          <p:cNvPicPr>
            <a:picLocks noChangeAspect="1"/>
          </p:cNvPicPr>
          <p:nvPr/>
        </p:nvPicPr>
        <p:blipFill>
          <a:blip r:embed="rId2"/>
          <a:stretch>
            <a:fillRect/>
          </a:stretch>
        </p:blipFill>
        <p:spPr>
          <a:xfrm>
            <a:off x="8560531" y="172423"/>
            <a:ext cx="3533775" cy="3019425"/>
          </a:xfrm>
          <a:prstGeom prst="rect">
            <a:avLst/>
          </a:prstGeom>
        </p:spPr>
      </p:pic>
    </p:spTree>
    <p:extLst>
      <p:ext uri="{BB962C8B-B14F-4D97-AF65-F5344CB8AC3E}">
        <p14:creationId xmlns:p14="http://schemas.microsoft.com/office/powerpoint/2010/main" val="9371211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D4CAB-88BD-43B4-B58D-5D71879A73FC}"/>
              </a:ext>
            </a:extLst>
          </p:cNvPr>
          <p:cNvSpPr>
            <a:spLocks noGrp="1"/>
          </p:cNvSpPr>
          <p:nvPr>
            <p:ph type="title"/>
          </p:nvPr>
        </p:nvSpPr>
        <p:spPr/>
        <p:txBody>
          <a:bodyPr/>
          <a:lstStyle/>
          <a:p>
            <a:r>
              <a:rPr lang="en-US"/>
              <a:t>Example</a:t>
            </a:r>
            <a:endParaRPr lang="en-IN"/>
          </a:p>
        </p:txBody>
      </p:sp>
      <p:sp>
        <p:nvSpPr>
          <p:cNvPr id="3" name="Content Placeholder 2">
            <a:extLst>
              <a:ext uri="{FF2B5EF4-FFF2-40B4-BE49-F238E27FC236}">
                <a16:creationId xmlns:a16="http://schemas.microsoft.com/office/drawing/2014/main" id="{A31EEF70-D812-40B4-80FE-43294C660EFC}"/>
              </a:ext>
            </a:extLst>
          </p:cNvPr>
          <p:cNvSpPr>
            <a:spLocks noGrp="1"/>
          </p:cNvSpPr>
          <p:nvPr>
            <p:ph idx="1"/>
          </p:nvPr>
        </p:nvSpPr>
        <p:spPr/>
        <p:txBody>
          <a:bodyPr/>
          <a:lstStyle/>
          <a:p>
            <a:r>
              <a:rPr lang="en-US"/>
              <a:t>Using Keys</a:t>
            </a:r>
          </a:p>
          <a:p>
            <a:endParaRPr lang="en-IN"/>
          </a:p>
        </p:txBody>
      </p:sp>
      <p:pic>
        <p:nvPicPr>
          <p:cNvPr id="4" name="Picture 3">
            <a:extLst>
              <a:ext uri="{FF2B5EF4-FFF2-40B4-BE49-F238E27FC236}">
                <a16:creationId xmlns:a16="http://schemas.microsoft.com/office/drawing/2014/main" id="{3ADB1FA1-75F4-4E71-9615-EB853482CFF4}"/>
              </a:ext>
            </a:extLst>
          </p:cNvPr>
          <p:cNvPicPr>
            <a:picLocks noChangeAspect="1"/>
          </p:cNvPicPr>
          <p:nvPr/>
        </p:nvPicPr>
        <p:blipFill>
          <a:blip r:embed="rId2"/>
          <a:stretch>
            <a:fillRect/>
          </a:stretch>
        </p:blipFill>
        <p:spPr>
          <a:xfrm>
            <a:off x="4062447" y="2556932"/>
            <a:ext cx="3629025" cy="3514725"/>
          </a:xfrm>
          <a:prstGeom prst="rect">
            <a:avLst/>
          </a:prstGeom>
        </p:spPr>
      </p:pic>
    </p:spTree>
    <p:extLst>
      <p:ext uri="{BB962C8B-B14F-4D97-AF65-F5344CB8AC3E}">
        <p14:creationId xmlns:p14="http://schemas.microsoft.com/office/powerpoint/2010/main" val="38335712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8F071-3597-418F-A65D-D70412066B40}"/>
              </a:ext>
            </a:extLst>
          </p:cNvPr>
          <p:cNvSpPr>
            <a:spLocks noGrp="1"/>
          </p:cNvSpPr>
          <p:nvPr>
            <p:ph type="title"/>
          </p:nvPr>
        </p:nvSpPr>
        <p:spPr>
          <a:xfrm>
            <a:off x="838200" y="470263"/>
            <a:ext cx="10515600" cy="855300"/>
          </a:xfrm>
        </p:spPr>
        <p:txBody>
          <a:bodyPr/>
          <a:lstStyle/>
          <a:p>
            <a:r>
              <a:rPr lang="en-IN" b="1"/>
              <a:t>Keys</a:t>
            </a:r>
            <a:endParaRPr lang="en-IN"/>
          </a:p>
        </p:txBody>
      </p:sp>
      <p:sp>
        <p:nvSpPr>
          <p:cNvPr id="3" name="Content Placeholder 2">
            <a:extLst>
              <a:ext uri="{FF2B5EF4-FFF2-40B4-BE49-F238E27FC236}">
                <a16:creationId xmlns:a16="http://schemas.microsoft.com/office/drawing/2014/main" id="{4C688627-A203-479A-9896-FD2F32552B19}"/>
              </a:ext>
            </a:extLst>
          </p:cNvPr>
          <p:cNvSpPr>
            <a:spLocks noGrp="1"/>
          </p:cNvSpPr>
          <p:nvPr>
            <p:ph idx="1"/>
          </p:nvPr>
        </p:nvSpPr>
        <p:spPr>
          <a:xfrm>
            <a:off x="838200" y="1579158"/>
            <a:ext cx="10515600" cy="5055325"/>
          </a:xfrm>
        </p:spPr>
        <p:txBody>
          <a:bodyPr/>
          <a:lstStyle/>
          <a:p>
            <a:pPr algn="just"/>
            <a:r>
              <a:rPr lang="en-US"/>
              <a:t>Keys help React identify which items have changed, are added, or are removed. Keys should be given to the elements inside the array to give the elements a stable identity:</a:t>
            </a:r>
          </a:p>
          <a:p>
            <a:pPr algn="just"/>
            <a:endParaRPr lang="en-US"/>
          </a:p>
          <a:p>
            <a:pPr algn="just"/>
            <a:r>
              <a:rPr lang="en-US"/>
              <a:t>The best way to pick a key is to use a string that uniquely identifies a list item among its siblings. Most often you would use IDs from your data as keys:</a:t>
            </a:r>
          </a:p>
          <a:p>
            <a:pPr algn="just"/>
            <a:endParaRPr lang="en-US"/>
          </a:p>
          <a:p>
            <a:pPr algn="just"/>
            <a:r>
              <a:rPr lang="en-US"/>
              <a:t>When you don’t have stable IDs for rendered items, you may use the item index as a key as a last resort:</a:t>
            </a:r>
          </a:p>
          <a:p>
            <a:endParaRPr lang="en-IN"/>
          </a:p>
        </p:txBody>
      </p:sp>
      <p:pic>
        <p:nvPicPr>
          <p:cNvPr id="4" name="Picture 3">
            <a:extLst>
              <a:ext uri="{FF2B5EF4-FFF2-40B4-BE49-F238E27FC236}">
                <a16:creationId xmlns:a16="http://schemas.microsoft.com/office/drawing/2014/main" id="{206F8785-E737-4B2C-AA80-6190C31C33F6}"/>
              </a:ext>
            </a:extLst>
          </p:cNvPr>
          <p:cNvPicPr>
            <a:picLocks noChangeAspect="1"/>
          </p:cNvPicPr>
          <p:nvPr/>
        </p:nvPicPr>
        <p:blipFill>
          <a:blip r:embed="rId2"/>
          <a:stretch>
            <a:fillRect/>
          </a:stretch>
        </p:blipFill>
        <p:spPr>
          <a:xfrm>
            <a:off x="8092502" y="2351314"/>
            <a:ext cx="2048309" cy="818147"/>
          </a:xfrm>
          <a:prstGeom prst="rect">
            <a:avLst/>
          </a:prstGeom>
        </p:spPr>
      </p:pic>
      <p:pic>
        <p:nvPicPr>
          <p:cNvPr id="5" name="Picture 4">
            <a:extLst>
              <a:ext uri="{FF2B5EF4-FFF2-40B4-BE49-F238E27FC236}">
                <a16:creationId xmlns:a16="http://schemas.microsoft.com/office/drawing/2014/main" id="{647789F4-1CCE-4765-AA38-DF5CA2DC717B}"/>
              </a:ext>
            </a:extLst>
          </p:cNvPr>
          <p:cNvPicPr>
            <a:picLocks noChangeAspect="1"/>
          </p:cNvPicPr>
          <p:nvPr/>
        </p:nvPicPr>
        <p:blipFill>
          <a:blip r:embed="rId3"/>
          <a:stretch>
            <a:fillRect/>
          </a:stretch>
        </p:blipFill>
        <p:spPr>
          <a:xfrm>
            <a:off x="8309195" y="3698868"/>
            <a:ext cx="2546039" cy="843992"/>
          </a:xfrm>
          <a:prstGeom prst="rect">
            <a:avLst/>
          </a:prstGeom>
        </p:spPr>
      </p:pic>
      <p:pic>
        <p:nvPicPr>
          <p:cNvPr id="6" name="Picture 5">
            <a:extLst>
              <a:ext uri="{FF2B5EF4-FFF2-40B4-BE49-F238E27FC236}">
                <a16:creationId xmlns:a16="http://schemas.microsoft.com/office/drawing/2014/main" id="{C7141609-F43A-4E61-B8B3-7B5A8BBB88E5}"/>
              </a:ext>
            </a:extLst>
          </p:cNvPr>
          <p:cNvPicPr>
            <a:picLocks noChangeAspect="1"/>
          </p:cNvPicPr>
          <p:nvPr/>
        </p:nvPicPr>
        <p:blipFill>
          <a:blip r:embed="rId4"/>
          <a:stretch>
            <a:fillRect/>
          </a:stretch>
        </p:blipFill>
        <p:spPr>
          <a:xfrm>
            <a:off x="6653726" y="5007020"/>
            <a:ext cx="3310938" cy="1163303"/>
          </a:xfrm>
          <a:prstGeom prst="rect">
            <a:avLst/>
          </a:prstGeom>
        </p:spPr>
      </p:pic>
    </p:spTree>
    <p:extLst>
      <p:ext uri="{BB962C8B-B14F-4D97-AF65-F5344CB8AC3E}">
        <p14:creationId xmlns:p14="http://schemas.microsoft.com/office/powerpoint/2010/main" val="33989021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9835B-6B91-40B0-A060-914131CA6905}"/>
              </a:ext>
            </a:extLst>
          </p:cNvPr>
          <p:cNvSpPr>
            <a:spLocks noGrp="1"/>
          </p:cNvSpPr>
          <p:nvPr>
            <p:ph type="title"/>
          </p:nvPr>
        </p:nvSpPr>
        <p:spPr>
          <a:xfrm>
            <a:off x="838200" y="1188720"/>
            <a:ext cx="10515600" cy="782115"/>
          </a:xfrm>
        </p:spPr>
        <p:txBody>
          <a:bodyPr>
            <a:normAutofit fontScale="90000"/>
          </a:bodyPr>
          <a:lstStyle/>
          <a:p>
            <a:r>
              <a:rPr lang="en-US" b="1"/>
              <a:t>Keys Must Only Be Unique Among Siblings</a:t>
            </a:r>
            <a:endParaRPr lang="en-IN"/>
          </a:p>
        </p:txBody>
      </p:sp>
      <p:sp>
        <p:nvSpPr>
          <p:cNvPr id="3" name="Content Placeholder 2">
            <a:extLst>
              <a:ext uri="{FF2B5EF4-FFF2-40B4-BE49-F238E27FC236}">
                <a16:creationId xmlns:a16="http://schemas.microsoft.com/office/drawing/2014/main" id="{076477D9-DC2B-4AB1-BE1E-822B29F08BAB}"/>
              </a:ext>
            </a:extLst>
          </p:cNvPr>
          <p:cNvSpPr>
            <a:spLocks noGrp="1"/>
          </p:cNvSpPr>
          <p:nvPr>
            <p:ph idx="1"/>
          </p:nvPr>
        </p:nvSpPr>
        <p:spPr>
          <a:xfrm>
            <a:off x="838200" y="2521131"/>
            <a:ext cx="10515600" cy="3655832"/>
          </a:xfrm>
        </p:spPr>
        <p:txBody>
          <a:bodyPr/>
          <a:lstStyle/>
          <a:p>
            <a:pPr algn="just"/>
            <a:r>
              <a:rPr lang="en-US"/>
              <a:t>Keys used within arrays should be unique among their siblings. However they don’t need to be globally unique. We can use the same keys when we produce two different arrays</a:t>
            </a:r>
            <a:endParaRPr lang="en-IN"/>
          </a:p>
        </p:txBody>
      </p:sp>
    </p:spTree>
    <p:extLst>
      <p:ext uri="{BB962C8B-B14F-4D97-AF65-F5344CB8AC3E}">
        <p14:creationId xmlns:p14="http://schemas.microsoft.com/office/powerpoint/2010/main" val="24526576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3D964-948A-42AE-8B25-A8CB6B623CFC}"/>
              </a:ext>
            </a:extLst>
          </p:cNvPr>
          <p:cNvSpPr>
            <a:spLocks noGrp="1"/>
          </p:cNvSpPr>
          <p:nvPr>
            <p:ph type="title"/>
          </p:nvPr>
        </p:nvSpPr>
        <p:spPr>
          <a:xfrm>
            <a:off x="838199" y="166342"/>
            <a:ext cx="10515600" cy="1325563"/>
          </a:xfrm>
        </p:spPr>
        <p:txBody>
          <a:bodyPr/>
          <a:lstStyle/>
          <a:p>
            <a:r>
              <a:rPr lang="en-US"/>
              <a:t>Example</a:t>
            </a:r>
            <a:endParaRPr lang="en-IN"/>
          </a:p>
        </p:txBody>
      </p:sp>
      <p:pic>
        <p:nvPicPr>
          <p:cNvPr id="4" name="Content Placeholder 3">
            <a:extLst>
              <a:ext uri="{FF2B5EF4-FFF2-40B4-BE49-F238E27FC236}">
                <a16:creationId xmlns:a16="http://schemas.microsoft.com/office/drawing/2014/main" id="{E66A2A18-694C-4879-BD7C-37127A83F70B}"/>
              </a:ext>
            </a:extLst>
          </p:cNvPr>
          <p:cNvPicPr>
            <a:picLocks noGrp="1" noChangeAspect="1"/>
          </p:cNvPicPr>
          <p:nvPr>
            <p:ph idx="1"/>
          </p:nvPr>
        </p:nvPicPr>
        <p:blipFill>
          <a:blip r:embed="rId2"/>
          <a:stretch>
            <a:fillRect/>
          </a:stretch>
        </p:blipFill>
        <p:spPr>
          <a:xfrm>
            <a:off x="838199" y="1163629"/>
            <a:ext cx="4970307" cy="5228879"/>
          </a:xfrm>
          <a:prstGeom prst="rect">
            <a:avLst/>
          </a:prstGeom>
        </p:spPr>
      </p:pic>
      <p:pic>
        <p:nvPicPr>
          <p:cNvPr id="5" name="Picture 4">
            <a:extLst>
              <a:ext uri="{FF2B5EF4-FFF2-40B4-BE49-F238E27FC236}">
                <a16:creationId xmlns:a16="http://schemas.microsoft.com/office/drawing/2014/main" id="{659CB50D-793F-4761-AAE2-BAA9AB4CD4A2}"/>
              </a:ext>
            </a:extLst>
          </p:cNvPr>
          <p:cNvPicPr>
            <a:picLocks noChangeAspect="1"/>
          </p:cNvPicPr>
          <p:nvPr/>
        </p:nvPicPr>
        <p:blipFill>
          <a:blip r:embed="rId3"/>
          <a:stretch>
            <a:fillRect/>
          </a:stretch>
        </p:blipFill>
        <p:spPr>
          <a:xfrm>
            <a:off x="6344372" y="2589656"/>
            <a:ext cx="2381250" cy="1352550"/>
          </a:xfrm>
          <a:prstGeom prst="rect">
            <a:avLst/>
          </a:prstGeom>
        </p:spPr>
      </p:pic>
    </p:spTree>
    <p:extLst>
      <p:ext uri="{BB962C8B-B14F-4D97-AF65-F5344CB8AC3E}">
        <p14:creationId xmlns:p14="http://schemas.microsoft.com/office/powerpoint/2010/main" val="33744921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A9BE7-9159-42AE-8E3B-B04CA6C8E0F3}"/>
              </a:ext>
            </a:extLst>
          </p:cNvPr>
          <p:cNvSpPr>
            <a:spLocks noGrp="1"/>
          </p:cNvSpPr>
          <p:nvPr>
            <p:ph type="title"/>
          </p:nvPr>
        </p:nvSpPr>
        <p:spPr>
          <a:xfrm>
            <a:off x="838200" y="509451"/>
            <a:ext cx="10515600" cy="834367"/>
          </a:xfrm>
        </p:spPr>
        <p:txBody>
          <a:bodyPr/>
          <a:lstStyle/>
          <a:p>
            <a:r>
              <a:rPr lang="en-IN" b="1"/>
              <a:t>Lifting State Up</a:t>
            </a:r>
            <a:endParaRPr lang="en-IN"/>
          </a:p>
        </p:txBody>
      </p:sp>
      <p:sp>
        <p:nvSpPr>
          <p:cNvPr id="3" name="Content Placeholder 2">
            <a:extLst>
              <a:ext uri="{FF2B5EF4-FFF2-40B4-BE49-F238E27FC236}">
                <a16:creationId xmlns:a16="http://schemas.microsoft.com/office/drawing/2014/main" id="{5A1D4547-0D7B-4E07-84AE-EF15190D2DFA}"/>
              </a:ext>
            </a:extLst>
          </p:cNvPr>
          <p:cNvSpPr>
            <a:spLocks noGrp="1"/>
          </p:cNvSpPr>
          <p:nvPr>
            <p:ph idx="1"/>
          </p:nvPr>
        </p:nvSpPr>
        <p:spPr>
          <a:xfrm>
            <a:off x="838200" y="1606731"/>
            <a:ext cx="10515600" cy="4570232"/>
          </a:xfrm>
        </p:spPr>
        <p:txBody>
          <a:bodyPr/>
          <a:lstStyle/>
          <a:p>
            <a:pPr algn="just"/>
            <a:r>
              <a:rPr lang="en-US"/>
              <a:t>Often, several components need to reflect the same changing data. We recommend lifting the shared state up to their closest common ancestor.</a:t>
            </a:r>
          </a:p>
          <a:p>
            <a:pPr algn="just"/>
            <a:r>
              <a:rPr lang="en-US"/>
              <a:t>In this section, we will create a temperature calculator that calculates whether the water would boil at a given temperature.</a:t>
            </a:r>
          </a:p>
          <a:p>
            <a:pPr algn="just"/>
            <a:r>
              <a:rPr lang="en-US"/>
              <a:t>We will start with a component called </a:t>
            </a:r>
            <a:r>
              <a:rPr lang="en-US" err="1"/>
              <a:t>BoilingVerdict</a:t>
            </a:r>
            <a:r>
              <a:rPr lang="en-US"/>
              <a:t>. It accepts the </a:t>
            </a:r>
            <a:r>
              <a:rPr lang="en-US" err="1"/>
              <a:t>celsius</a:t>
            </a:r>
            <a:r>
              <a:rPr lang="en-US"/>
              <a:t> temperature as a prop, and prints whether it is enough to boil the water:</a:t>
            </a:r>
            <a:endParaRPr lang="en-IN"/>
          </a:p>
        </p:txBody>
      </p:sp>
    </p:spTree>
    <p:extLst>
      <p:ext uri="{BB962C8B-B14F-4D97-AF65-F5344CB8AC3E}">
        <p14:creationId xmlns:p14="http://schemas.microsoft.com/office/powerpoint/2010/main" val="31778307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4B42D-47BE-47A3-9190-21BCA916FDC7}"/>
              </a:ext>
            </a:extLst>
          </p:cNvPr>
          <p:cNvSpPr>
            <a:spLocks noGrp="1"/>
          </p:cNvSpPr>
          <p:nvPr>
            <p:ph type="title"/>
          </p:nvPr>
        </p:nvSpPr>
        <p:spPr>
          <a:xfrm>
            <a:off x="533399" y="13252"/>
            <a:ext cx="10515600" cy="1325563"/>
          </a:xfrm>
        </p:spPr>
        <p:txBody>
          <a:bodyPr/>
          <a:lstStyle/>
          <a:p>
            <a:r>
              <a:rPr lang="en-US"/>
              <a:t>Example</a:t>
            </a:r>
            <a:endParaRPr lang="en-IN"/>
          </a:p>
        </p:txBody>
      </p:sp>
      <p:pic>
        <p:nvPicPr>
          <p:cNvPr id="4" name="Content Placeholder 3">
            <a:extLst>
              <a:ext uri="{FF2B5EF4-FFF2-40B4-BE49-F238E27FC236}">
                <a16:creationId xmlns:a16="http://schemas.microsoft.com/office/drawing/2014/main" id="{8ECCAFE2-F8F3-45B5-974D-112D0E300F53}"/>
              </a:ext>
            </a:extLst>
          </p:cNvPr>
          <p:cNvPicPr>
            <a:picLocks noGrp="1" noChangeAspect="1"/>
          </p:cNvPicPr>
          <p:nvPr>
            <p:ph idx="1"/>
          </p:nvPr>
        </p:nvPicPr>
        <p:blipFill>
          <a:blip r:embed="rId2"/>
          <a:stretch>
            <a:fillRect/>
          </a:stretch>
        </p:blipFill>
        <p:spPr>
          <a:xfrm>
            <a:off x="626163" y="1469301"/>
            <a:ext cx="3419475" cy="1485900"/>
          </a:xfrm>
          <a:prstGeom prst="rect">
            <a:avLst/>
          </a:prstGeom>
        </p:spPr>
      </p:pic>
      <p:pic>
        <p:nvPicPr>
          <p:cNvPr id="5" name="Picture 4">
            <a:extLst>
              <a:ext uri="{FF2B5EF4-FFF2-40B4-BE49-F238E27FC236}">
                <a16:creationId xmlns:a16="http://schemas.microsoft.com/office/drawing/2014/main" id="{5D051B18-E406-4364-A945-BA2F9D9A2A61}"/>
              </a:ext>
            </a:extLst>
          </p:cNvPr>
          <p:cNvPicPr>
            <a:picLocks noChangeAspect="1"/>
          </p:cNvPicPr>
          <p:nvPr/>
        </p:nvPicPr>
        <p:blipFill>
          <a:blip r:embed="rId3"/>
          <a:stretch>
            <a:fillRect/>
          </a:stretch>
        </p:blipFill>
        <p:spPr>
          <a:xfrm>
            <a:off x="4045638" y="440601"/>
            <a:ext cx="4391025" cy="5029200"/>
          </a:xfrm>
          <a:prstGeom prst="rect">
            <a:avLst/>
          </a:prstGeom>
        </p:spPr>
      </p:pic>
      <p:pic>
        <p:nvPicPr>
          <p:cNvPr id="6" name="Picture 5">
            <a:extLst>
              <a:ext uri="{FF2B5EF4-FFF2-40B4-BE49-F238E27FC236}">
                <a16:creationId xmlns:a16="http://schemas.microsoft.com/office/drawing/2014/main" id="{6E3FB9DF-E4A8-440D-8FEB-EAE6F436ECDD}"/>
              </a:ext>
            </a:extLst>
          </p:cNvPr>
          <p:cNvPicPr>
            <a:picLocks noChangeAspect="1"/>
          </p:cNvPicPr>
          <p:nvPr/>
        </p:nvPicPr>
        <p:blipFill>
          <a:blip r:embed="rId4"/>
          <a:stretch>
            <a:fillRect/>
          </a:stretch>
        </p:blipFill>
        <p:spPr>
          <a:xfrm>
            <a:off x="4045638" y="5414767"/>
            <a:ext cx="4391025" cy="1429636"/>
          </a:xfrm>
          <a:prstGeom prst="rect">
            <a:avLst/>
          </a:prstGeom>
        </p:spPr>
      </p:pic>
      <p:pic>
        <p:nvPicPr>
          <p:cNvPr id="7" name="Picture 6">
            <a:extLst>
              <a:ext uri="{FF2B5EF4-FFF2-40B4-BE49-F238E27FC236}">
                <a16:creationId xmlns:a16="http://schemas.microsoft.com/office/drawing/2014/main" id="{263E2FDC-1AF7-4998-93CE-C64EE393AE21}"/>
              </a:ext>
            </a:extLst>
          </p:cNvPr>
          <p:cNvPicPr>
            <a:picLocks noChangeAspect="1"/>
          </p:cNvPicPr>
          <p:nvPr/>
        </p:nvPicPr>
        <p:blipFill>
          <a:blip r:embed="rId5"/>
          <a:stretch>
            <a:fillRect/>
          </a:stretch>
        </p:blipFill>
        <p:spPr>
          <a:xfrm>
            <a:off x="8791574" y="440601"/>
            <a:ext cx="2257425" cy="1152525"/>
          </a:xfrm>
          <a:prstGeom prst="rect">
            <a:avLst/>
          </a:prstGeom>
        </p:spPr>
      </p:pic>
      <p:pic>
        <p:nvPicPr>
          <p:cNvPr id="8" name="Picture 7">
            <a:extLst>
              <a:ext uri="{FF2B5EF4-FFF2-40B4-BE49-F238E27FC236}">
                <a16:creationId xmlns:a16="http://schemas.microsoft.com/office/drawing/2014/main" id="{A4CD750B-FF51-4247-8329-15F7F0CE404B}"/>
              </a:ext>
            </a:extLst>
          </p:cNvPr>
          <p:cNvPicPr>
            <a:picLocks noChangeAspect="1"/>
          </p:cNvPicPr>
          <p:nvPr/>
        </p:nvPicPr>
        <p:blipFill>
          <a:blip r:embed="rId6"/>
          <a:stretch>
            <a:fillRect/>
          </a:stretch>
        </p:blipFill>
        <p:spPr>
          <a:xfrm>
            <a:off x="8791574" y="2208938"/>
            <a:ext cx="2276475" cy="1123950"/>
          </a:xfrm>
          <a:prstGeom prst="rect">
            <a:avLst/>
          </a:prstGeom>
        </p:spPr>
      </p:pic>
      <p:pic>
        <p:nvPicPr>
          <p:cNvPr id="9" name="Picture 8">
            <a:extLst>
              <a:ext uri="{FF2B5EF4-FFF2-40B4-BE49-F238E27FC236}">
                <a16:creationId xmlns:a16="http://schemas.microsoft.com/office/drawing/2014/main" id="{647B9F6D-8505-45D2-91F1-90ADFC17805D}"/>
              </a:ext>
            </a:extLst>
          </p:cNvPr>
          <p:cNvPicPr>
            <a:picLocks noChangeAspect="1"/>
          </p:cNvPicPr>
          <p:nvPr/>
        </p:nvPicPr>
        <p:blipFill>
          <a:blip r:embed="rId7"/>
          <a:stretch>
            <a:fillRect/>
          </a:stretch>
        </p:blipFill>
        <p:spPr>
          <a:xfrm>
            <a:off x="8791574" y="3796335"/>
            <a:ext cx="2095500" cy="1104900"/>
          </a:xfrm>
          <a:prstGeom prst="rect">
            <a:avLst/>
          </a:prstGeom>
        </p:spPr>
      </p:pic>
    </p:spTree>
    <p:extLst>
      <p:ext uri="{BB962C8B-B14F-4D97-AF65-F5344CB8AC3E}">
        <p14:creationId xmlns:p14="http://schemas.microsoft.com/office/powerpoint/2010/main" val="31903996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78D8E-4CF2-4F62-86F2-54248FE312AE}"/>
              </a:ext>
            </a:extLst>
          </p:cNvPr>
          <p:cNvSpPr>
            <a:spLocks noGrp="1"/>
          </p:cNvSpPr>
          <p:nvPr>
            <p:ph type="title"/>
          </p:nvPr>
        </p:nvSpPr>
        <p:spPr>
          <a:xfrm>
            <a:off x="955766" y="1149531"/>
            <a:ext cx="10515600" cy="978058"/>
          </a:xfrm>
        </p:spPr>
        <p:txBody>
          <a:bodyPr/>
          <a:lstStyle/>
          <a:p>
            <a:r>
              <a:rPr lang="en-IN" b="1"/>
              <a:t>Adding a Second Input</a:t>
            </a:r>
            <a:endParaRPr lang="en-IN"/>
          </a:p>
        </p:txBody>
      </p:sp>
      <p:sp>
        <p:nvSpPr>
          <p:cNvPr id="3" name="Content Placeholder 2">
            <a:extLst>
              <a:ext uri="{FF2B5EF4-FFF2-40B4-BE49-F238E27FC236}">
                <a16:creationId xmlns:a16="http://schemas.microsoft.com/office/drawing/2014/main" id="{6D967E81-DC87-4E39-A8ED-8EE3131FE28D}"/>
              </a:ext>
            </a:extLst>
          </p:cNvPr>
          <p:cNvSpPr>
            <a:spLocks noGrp="1"/>
          </p:cNvSpPr>
          <p:nvPr>
            <p:ph idx="1"/>
          </p:nvPr>
        </p:nvSpPr>
        <p:spPr>
          <a:xfrm>
            <a:off x="838200" y="2596528"/>
            <a:ext cx="10515600" cy="4833145"/>
          </a:xfrm>
        </p:spPr>
        <p:txBody>
          <a:bodyPr/>
          <a:lstStyle/>
          <a:p>
            <a:pPr algn="just"/>
            <a:r>
              <a:rPr lang="en-US"/>
              <a:t>Our new requirement is that, in addition to a Celsius input, we provide a Fahrenheit input, and they are kept in sync.</a:t>
            </a:r>
          </a:p>
          <a:p>
            <a:pPr algn="just"/>
            <a:r>
              <a:rPr lang="en-US"/>
              <a:t>We can start by extracting a </a:t>
            </a:r>
            <a:r>
              <a:rPr lang="en-US" err="1"/>
              <a:t>TemperatureInput</a:t>
            </a:r>
            <a:r>
              <a:rPr lang="en-US"/>
              <a:t> component from Calculator. We will add a new scale prop to it that can either be "c" or "f":</a:t>
            </a:r>
          </a:p>
          <a:p>
            <a:pPr algn="just"/>
            <a:endParaRPr lang="en-IN"/>
          </a:p>
        </p:txBody>
      </p:sp>
    </p:spTree>
    <p:extLst>
      <p:ext uri="{BB962C8B-B14F-4D97-AF65-F5344CB8AC3E}">
        <p14:creationId xmlns:p14="http://schemas.microsoft.com/office/powerpoint/2010/main" val="36608131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69F8-CA22-412A-98F2-F07910A71975}"/>
              </a:ext>
            </a:extLst>
          </p:cNvPr>
          <p:cNvSpPr>
            <a:spLocks noGrp="1"/>
          </p:cNvSpPr>
          <p:nvPr>
            <p:ph type="title"/>
          </p:nvPr>
        </p:nvSpPr>
        <p:spPr>
          <a:xfrm>
            <a:off x="361121" y="206099"/>
            <a:ext cx="10515600" cy="1325563"/>
          </a:xfrm>
        </p:spPr>
        <p:txBody>
          <a:bodyPr/>
          <a:lstStyle/>
          <a:p>
            <a:r>
              <a:rPr lang="en-US"/>
              <a:t>Example</a:t>
            </a:r>
            <a:endParaRPr lang="en-IN"/>
          </a:p>
        </p:txBody>
      </p:sp>
      <p:pic>
        <p:nvPicPr>
          <p:cNvPr id="4" name="Content Placeholder 3">
            <a:extLst>
              <a:ext uri="{FF2B5EF4-FFF2-40B4-BE49-F238E27FC236}">
                <a16:creationId xmlns:a16="http://schemas.microsoft.com/office/drawing/2014/main" id="{DB905ED1-E8E7-457B-BCC4-896728DBD107}"/>
              </a:ext>
            </a:extLst>
          </p:cNvPr>
          <p:cNvPicPr>
            <a:picLocks noGrp="1" noChangeAspect="1"/>
          </p:cNvPicPr>
          <p:nvPr>
            <p:ph idx="1"/>
          </p:nvPr>
        </p:nvPicPr>
        <p:blipFill>
          <a:blip r:embed="rId2"/>
          <a:stretch>
            <a:fillRect/>
          </a:stretch>
        </p:blipFill>
        <p:spPr>
          <a:xfrm>
            <a:off x="647389" y="1425645"/>
            <a:ext cx="3276600" cy="3067050"/>
          </a:xfrm>
          <a:prstGeom prst="rect">
            <a:avLst/>
          </a:prstGeom>
        </p:spPr>
      </p:pic>
      <p:pic>
        <p:nvPicPr>
          <p:cNvPr id="5" name="Picture 4">
            <a:extLst>
              <a:ext uri="{FF2B5EF4-FFF2-40B4-BE49-F238E27FC236}">
                <a16:creationId xmlns:a16="http://schemas.microsoft.com/office/drawing/2014/main" id="{55B118D9-AF88-4A76-BE71-2E6AD6AD97C9}"/>
              </a:ext>
            </a:extLst>
          </p:cNvPr>
          <p:cNvPicPr>
            <a:picLocks noChangeAspect="1"/>
          </p:cNvPicPr>
          <p:nvPr/>
        </p:nvPicPr>
        <p:blipFill>
          <a:blip r:embed="rId3"/>
          <a:stretch>
            <a:fillRect/>
          </a:stretch>
        </p:blipFill>
        <p:spPr>
          <a:xfrm>
            <a:off x="4210257" y="1425645"/>
            <a:ext cx="5019675" cy="4591050"/>
          </a:xfrm>
          <a:prstGeom prst="rect">
            <a:avLst/>
          </a:prstGeom>
        </p:spPr>
      </p:pic>
      <p:pic>
        <p:nvPicPr>
          <p:cNvPr id="6" name="Picture 5">
            <a:extLst>
              <a:ext uri="{FF2B5EF4-FFF2-40B4-BE49-F238E27FC236}">
                <a16:creationId xmlns:a16="http://schemas.microsoft.com/office/drawing/2014/main" id="{4CAF6225-6D90-49D2-BC08-F13B1091109A}"/>
              </a:ext>
            </a:extLst>
          </p:cNvPr>
          <p:cNvPicPr>
            <a:picLocks noChangeAspect="1"/>
          </p:cNvPicPr>
          <p:nvPr/>
        </p:nvPicPr>
        <p:blipFill>
          <a:blip r:embed="rId4"/>
          <a:stretch>
            <a:fillRect/>
          </a:stretch>
        </p:blipFill>
        <p:spPr>
          <a:xfrm>
            <a:off x="619746" y="4895784"/>
            <a:ext cx="1914525" cy="876300"/>
          </a:xfrm>
          <a:prstGeom prst="rect">
            <a:avLst/>
          </a:prstGeom>
        </p:spPr>
      </p:pic>
      <p:pic>
        <p:nvPicPr>
          <p:cNvPr id="7" name="Picture 6">
            <a:extLst>
              <a:ext uri="{FF2B5EF4-FFF2-40B4-BE49-F238E27FC236}">
                <a16:creationId xmlns:a16="http://schemas.microsoft.com/office/drawing/2014/main" id="{B23765DE-A799-43B0-BB04-75D5CB06F5D8}"/>
              </a:ext>
            </a:extLst>
          </p:cNvPr>
          <p:cNvPicPr>
            <a:picLocks noChangeAspect="1"/>
          </p:cNvPicPr>
          <p:nvPr/>
        </p:nvPicPr>
        <p:blipFill>
          <a:blip r:embed="rId5"/>
          <a:stretch>
            <a:fillRect/>
          </a:stretch>
        </p:blipFill>
        <p:spPr>
          <a:xfrm>
            <a:off x="9390407" y="1632857"/>
            <a:ext cx="2522503" cy="861647"/>
          </a:xfrm>
          <a:prstGeom prst="rect">
            <a:avLst/>
          </a:prstGeom>
        </p:spPr>
      </p:pic>
    </p:spTree>
    <p:extLst>
      <p:ext uri="{BB962C8B-B14F-4D97-AF65-F5344CB8AC3E}">
        <p14:creationId xmlns:p14="http://schemas.microsoft.com/office/powerpoint/2010/main" val="15992573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C300A-A5F3-4868-836A-D689E5CE7A43}"/>
              </a:ext>
            </a:extLst>
          </p:cNvPr>
          <p:cNvSpPr>
            <a:spLocks noGrp="1"/>
          </p:cNvSpPr>
          <p:nvPr>
            <p:ph type="title"/>
          </p:nvPr>
        </p:nvSpPr>
        <p:spPr>
          <a:xfrm>
            <a:off x="838200" y="418011"/>
            <a:ext cx="10515600" cy="925807"/>
          </a:xfrm>
        </p:spPr>
        <p:txBody>
          <a:bodyPr/>
          <a:lstStyle/>
          <a:p>
            <a:r>
              <a:rPr lang="en-IN" b="1"/>
              <a:t>Writing Conversion Functions</a:t>
            </a:r>
            <a:endParaRPr lang="en-IN"/>
          </a:p>
        </p:txBody>
      </p:sp>
      <p:sp>
        <p:nvSpPr>
          <p:cNvPr id="3" name="Content Placeholder 2">
            <a:extLst>
              <a:ext uri="{FF2B5EF4-FFF2-40B4-BE49-F238E27FC236}">
                <a16:creationId xmlns:a16="http://schemas.microsoft.com/office/drawing/2014/main" id="{EA7A2116-78B5-431F-9263-33CB551B501A}"/>
              </a:ext>
            </a:extLst>
          </p:cNvPr>
          <p:cNvSpPr>
            <a:spLocks noGrp="1"/>
          </p:cNvSpPr>
          <p:nvPr>
            <p:ph idx="1"/>
          </p:nvPr>
        </p:nvSpPr>
        <p:spPr>
          <a:xfrm>
            <a:off x="745435" y="1580606"/>
            <a:ext cx="10515600" cy="3893992"/>
          </a:xfrm>
        </p:spPr>
        <p:txBody>
          <a:bodyPr/>
          <a:lstStyle/>
          <a:p>
            <a:r>
              <a:rPr lang="en-US"/>
              <a:t>These two functions convert numbers</a:t>
            </a:r>
          </a:p>
          <a:p>
            <a:endParaRPr lang="en-US"/>
          </a:p>
          <a:p>
            <a:endParaRPr lang="en-US"/>
          </a:p>
          <a:p>
            <a:endParaRPr lang="en-US"/>
          </a:p>
          <a:p>
            <a:r>
              <a:rPr lang="en-US"/>
              <a:t> </a:t>
            </a:r>
            <a:endParaRPr lang="en-IN"/>
          </a:p>
        </p:txBody>
      </p:sp>
      <p:pic>
        <p:nvPicPr>
          <p:cNvPr id="4" name="Picture 3">
            <a:extLst>
              <a:ext uri="{FF2B5EF4-FFF2-40B4-BE49-F238E27FC236}">
                <a16:creationId xmlns:a16="http://schemas.microsoft.com/office/drawing/2014/main" id="{369132F6-B5AA-43AA-BC19-25865D61F794}"/>
              </a:ext>
            </a:extLst>
          </p:cNvPr>
          <p:cNvPicPr>
            <a:picLocks noChangeAspect="1"/>
          </p:cNvPicPr>
          <p:nvPr/>
        </p:nvPicPr>
        <p:blipFill>
          <a:blip r:embed="rId2"/>
          <a:stretch>
            <a:fillRect/>
          </a:stretch>
        </p:blipFill>
        <p:spPr>
          <a:xfrm>
            <a:off x="6256960" y="1628100"/>
            <a:ext cx="2790825" cy="1524000"/>
          </a:xfrm>
          <a:prstGeom prst="rect">
            <a:avLst/>
          </a:prstGeom>
        </p:spPr>
      </p:pic>
      <p:sp>
        <p:nvSpPr>
          <p:cNvPr id="6" name="Rectangle 5">
            <a:extLst>
              <a:ext uri="{FF2B5EF4-FFF2-40B4-BE49-F238E27FC236}">
                <a16:creationId xmlns:a16="http://schemas.microsoft.com/office/drawing/2014/main" id="{AF9C0039-13CA-42A4-90CB-6F77C1BF84EC}"/>
              </a:ext>
            </a:extLst>
          </p:cNvPr>
          <p:cNvSpPr/>
          <p:nvPr/>
        </p:nvSpPr>
        <p:spPr>
          <a:xfrm>
            <a:off x="745435" y="3152100"/>
            <a:ext cx="10515600" cy="1255728"/>
          </a:xfrm>
          <a:prstGeom prst="rect">
            <a:avLst/>
          </a:prstGeom>
        </p:spPr>
        <p:txBody>
          <a:bodyPr wrap="square">
            <a:spAutoFit/>
          </a:bodyPr>
          <a:lstStyle/>
          <a:p>
            <a:pPr marL="228600" indent="-228600" algn="just">
              <a:lnSpc>
                <a:spcPct val="90000"/>
              </a:lnSpc>
              <a:spcBef>
                <a:spcPts val="1000"/>
              </a:spcBef>
              <a:buFont typeface="Arial" panose="020B0604020202020204" pitchFamily="34" charset="0"/>
              <a:buChar char="•"/>
            </a:pPr>
            <a:r>
              <a:rPr lang="en-US" sz="2800"/>
              <a:t>We will write another function that takes a string temperature and a converter function as arguments and returns a string. We will use it to calculate the value of one input based on the other input.</a:t>
            </a:r>
            <a:endParaRPr lang="en-IN" sz="2800"/>
          </a:p>
        </p:txBody>
      </p:sp>
      <p:pic>
        <p:nvPicPr>
          <p:cNvPr id="7" name="Picture 6">
            <a:extLst>
              <a:ext uri="{FF2B5EF4-FFF2-40B4-BE49-F238E27FC236}">
                <a16:creationId xmlns:a16="http://schemas.microsoft.com/office/drawing/2014/main" id="{A74CC416-0C6A-4DA4-AFAD-E8E08C315683}"/>
              </a:ext>
            </a:extLst>
          </p:cNvPr>
          <p:cNvPicPr>
            <a:picLocks noChangeAspect="1"/>
          </p:cNvPicPr>
          <p:nvPr/>
        </p:nvPicPr>
        <p:blipFill>
          <a:blip r:embed="rId3"/>
          <a:stretch>
            <a:fillRect/>
          </a:stretch>
        </p:blipFill>
        <p:spPr>
          <a:xfrm>
            <a:off x="5690104" y="4407828"/>
            <a:ext cx="3924536" cy="1948673"/>
          </a:xfrm>
          <a:prstGeom prst="rect">
            <a:avLst/>
          </a:prstGeom>
        </p:spPr>
      </p:pic>
    </p:spTree>
    <p:extLst>
      <p:ext uri="{BB962C8B-B14F-4D97-AF65-F5344CB8AC3E}">
        <p14:creationId xmlns:p14="http://schemas.microsoft.com/office/powerpoint/2010/main" val="36842301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1E943-B009-4A5D-BC9C-BB095769F181}"/>
              </a:ext>
            </a:extLst>
          </p:cNvPr>
          <p:cNvSpPr>
            <a:spLocks noGrp="1"/>
          </p:cNvSpPr>
          <p:nvPr>
            <p:ph type="title"/>
          </p:nvPr>
        </p:nvSpPr>
        <p:spPr>
          <a:xfrm>
            <a:off x="838200" y="391886"/>
            <a:ext cx="10515600" cy="991620"/>
          </a:xfrm>
        </p:spPr>
        <p:txBody>
          <a:bodyPr/>
          <a:lstStyle/>
          <a:p>
            <a:r>
              <a:rPr lang="en-IN" b="1"/>
              <a:t>Lifting State Up</a:t>
            </a:r>
            <a:endParaRPr lang="en-IN"/>
          </a:p>
        </p:txBody>
      </p:sp>
      <p:sp>
        <p:nvSpPr>
          <p:cNvPr id="3" name="Content Placeholder 2">
            <a:extLst>
              <a:ext uri="{FF2B5EF4-FFF2-40B4-BE49-F238E27FC236}">
                <a16:creationId xmlns:a16="http://schemas.microsoft.com/office/drawing/2014/main" id="{926DDAF4-E730-40C4-BC18-B41EBD6E8586}"/>
              </a:ext>
            </a:extLst>
          </p:cNvPr>
          <p:cNvSpPr>
            <a:spLocks noGrp="1"/>
          </p:cNvSpPr>
          <p:nvPr>
            <p:ph idx="1"/>
          </p:nvPr>
        </p:nvSpPr>
        <p:spPr>
          <a:xfrm>
            <a:off x="838200" y="1383506"/>
            <a:ext cx="10515600" cy="4351338"/>
          </a:xfrm>
        </p:spPr>
        <p:txBody>
          <a:bodyPr/>
          <a:lstStyle/>
          <a:p>
            <a:r>
              <a:rPr lang="en-US"/>
              <a:t>Currently, both </a:t>
            </a:r>
            <a:r>
              <a:rPr lang="en-US" err="1"/>
              <a:t>TemperatureInput</a:t>
            </a:r>
            <a:r>
              <a:rPr lang="en-US"/>
              <a:t> components independently keep their values in the local state:</a:t>
            </a:r>
            <a:endParaRPr lang="en-IN"/>
          </a:p>
        </p:txBody>
      </p:sp>
      <p:pic>
        <p:nvPicPr>
          <p:cNvPr id="5" name="Picture 4">
            <a:extLst>
              <a:ext uri="{FF2B5EF4-FFF2-40B4-BE49-F238E27FC236}">
                <a16:creationId xmlns:a16="http://schemas.microsoft.com/office/drawing/2014/main" id="{CFDBBA7C-9D94-452C-9782-9CF76C561316}"/>
              </a:ext>
            </a:extLst>
          </p:cNvPr>
          <p:cNvPicPr>
            <a:picLocks noChangeAspect="1"/>
          </p:cNvPicPr>
          <p:nvPr/>
        </p:nvPicPr>
        <p:blipFill>
          <a:blip r:embed="rId2"/>
          <a:stretch>
            <a:fillRect/>
          </a:stretch>
        </p:blipFill>
        <p:spPr>
          <a:xfrm>
            <a:off x="3239210" y="1921624"/>
            <a:ext cx="5019675" cy="4591050"/>
          </a:xfrm>
          <a:prstGeom prst="rect">
            <a:avLst/>
          </a:prstGeom>
        </p:spPr>
      </p:pic>
    </p:spTree>
    <p:extLst>
      <p:ext uri="{BB962C8B-B14F-4D97-AF65-F5344CB8AC3E}">
        <p14:creationId xmlns:p14="http://schemas.microsoft.com/office/powerpoint/2010/main" val="6733361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1F68EA-140F-44C5-A9D7-02A0A636CEBB}"/>
              </a:ext>
            </a:extLst>
          </p:cNvPr>
          <p:cNvSpPr>
            <a:spLocks noGrp="1"/>
          </p:cNvSpPr>
          <p:nvPr>
            <p:ph idx="1"/>
          </p:nvPr>
        </p:nvSpPr>
        <p:spPr>
          <a:xfrm>
            <a:off x="838200" y="583096"/>
            <a:ext cx="10624930" cy="5593867"/>
          </a:xfrm>
        </p:spPr>
        <p:txBody>
          <a:bodyPr/>
          <a:lstStyle/>
          <a:p>
            <a:pPr algn="just"/>
            <a:r>
              <a:rPr lang="en-US"/>
              <a:t>However, we want these two inputs to be in sync with each other. When we update the Celsius input, the Fahrenheit input should reflect the converted temperature, and vice versa.</a:t>
            </a:r>
          </a:p>
          <a:p>
            <a:pPr algn="just"/>
            <a:endParaRPr lang="en-IN"/>
          </a:p>
        </p:txBody>
      </p:sp>
      <p:sp>
        <p:nvSpPr>
          <p:cNvPr id="5" name="Rectangle 4">
            <a:extLst>
              <a:ext uri="{FF2B5EF4-FFF2-40B4-BE49-F238E27FC236}">
                <a16:creationId xmlns:a16="http://schemas.microsoft.com/office/drawing/2014/main" id="{D1F5C789-6897-416D-A1CB-710E1C753FE8}"/>
              </a:ext>
            </a:extLst>
          </p:cNvPr>
          <p:cNvSpPr/>
          <p:nvPr/>
        </p:nvSpPr>
        <p:spPr>
          <a:xfrm>
            <a:off x="657639" y="1954991"/>
            <a:ext cx="10624930" cy="2246769"/>
          </a:xfrm>
          <a:prstGeom prst="rect">
            <a:avLst/>
          </a:prstGeom>
        </p:spPr>
        <p:txBody>
          <a:bodyPr wrap="square">
            <a:spAutoFit/>
          </a:bodyPr>
          <a:lstStyle/>
          <a:p>
            <a:pPr marL="457200" indent="-457200" algn="just">
              <a:buFont typeface="Arial" panose="020B0604020202020204" pitchFamily="34" charset="0"/>
              <a:buChar char="•"/>
            </a:pPr>
            <a:r>
              <a:rPr lang="en-US" sz="2800"/>
              <a:t>In React, sharing state is accomplished by moving it up to the closest common ancestor of the components that need it. This is called “lifting state up”. We will remove the local state from the </a:t>
            </a:r>
            <a:r>
              <a:rPr lang="en-US" sz="2800" err="1"/>
              <a:t>TemperatureInput</a:t>
            </a:r>
            <a:r>
              <a:rPr lang="en-US" sz="2800"/>
              <a:t> and move it into the Calculator instead.</a:t>
            </a:r>
          </a:p>
          <a:p>
            <a:pPr marL="457200" indent="-457200" algn="just">
              <a:buFont typeface="Arial" panose="020B0604020202020204" pitchFamily="34" charset="0"/>
              <a:buChar char="•"/>
            </a:pPr>
            <a:endParaRPr lang="en-IN" sz="2800"/>
          </a:p>
        </p:txBody>
      </p:sp>
      <p:sp>
        <p:nvSpPr>
          <p:cNvPr id="7" name="Rectangle 6">
            <a:extLst>
              <a:ext uri="{FF2B5EF4-FFF2-40B4-BE49-F238E27FC236}">
                <a16:creationId xmlns:a16="http://schemas.microsoft.com/office/drawing/2014/main" id="{D496852B-87BE-4BA6-9C03-E1C818FBAFC8}"/>
              </a:ext>
            </a:extLst>
          </p:cNvPr>
          <p:cNvSpPr/>
          <p:nvPr/>
        </p:nvSpPr>
        <p:spPr>
          <a:xfrm>
            <a:off x="800100" y="3850534"/>
            <a:ext cx="10663029" cy="2677656"/>
          </a:xfrm>
          <a:prstGeom prst="rect">
            <a:avLst/>
          </a:prstGeom>
        </p:spPr>
        <p:txBody>
          <a:bodyPr wrap="square">
            <a:spAutoFit/>
          </a:bodyPr>
          <a:lstStyle/>
          <a:p>
            <a:pPr marL="457200" indent="-457200" algn="just">
              <a:buFont typeface="Arial" panose="020B0604020202020204" pitchFamily="34" charset="0"/>
              <a:buChar char="•"/>
            </a:pPr>
            <a:r>
              <a:rPr lang="en-US" sz="2800"/>
              <a:t>If the Calculator owns the shared state, it becomes the “source of truth” for the current temperature in both inputs. It can instruct them both to have values that are consistent with each other. Since the props of both </a:t>
            </a:r>
            <a:r>
              <a:rPr lang="en-US" sz="2800" err="1"/>
              <a:t>TemperatureInput</a:t>
            </a:r>
            <a:r>
              <a:rPr lang="en-US" sz="2800"/>
              <a:t> components are coming from the same parent Calculator component, the two inputs will always be in sync.</a:t>
            </a:r>
            <a:endParaRPr lang="en-IN" sz="2800"/>
          </a:p>
        </p:txBody>
      </p:sp>
    </p:spTree>
    <p:extLst>
      <p:ext uri="{BB962C8B-B14F-4D97-AF65-F5344CB8AC3E}">
        <p14:creationId xmlns:p14="http://schemas.microsoft.com/office/powerpoint/2010/main" val="10875139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0AAD-1186-4C5F-9EC7-FFE6DDD14BB2}"/>
              </a:ext>
            </a:extLst>
          </p:cNvPr>
          <p:cNvSpPr>
            <a:spLocks noGrp="1"/>
          </p:cNvSpPr>
          <p:nvPr>
            <p:ph type="title"/>
          </p:nvPr>
        </p:nvSpPr>
        <p:spPr/>
        <p:txBody>
          <a:bodyPr/>
          <a:lstStyle/>
          <a:p>
            <a:r>
              <a:rPr lang="en-US"/>
              <a:t>Example</a:t>
            </a:r>
            <a:endParaRPr lang="en-IN"/>
          </a:p>
        </p:txBody>
      </p:sp>
      <p:pic>
        <p:nvPicPr>
          <p:cNvPr id="4" name="Content Placeholder 3">
            <a:extLst>
              <a:ext uri="{FF2B5EF4-FFF2-40B4-BE49-F238E27FC236}">
                <a16:creationId xmlns:a16="http://schemas.microsoft.com/office/drawing/2014/main" id="{14E676EA-0013-4EB7-85B5-5C2436C61874}"/>
              </a:ext>
            </a:extLst>
          </p:cNvPr>
          <p:cNvPicPr>
            <a:picLocks noGrp="1" noChangeAspect="1"/>
          </p:cNvPicPr>
          <p:nvPr>
            <p:ph idx="1"/>
          </p:nvPr>
        </p:nvPicPr>
        <p:blipFill>
          <a:blip r:embed="rId2"/>
          <a:stretch>
            <a:fillRect/>
          </a:stretch>
        </p:blipFill>
        <p:spPr>
          <a:xfrm>
            <a:off x="1310226" y="1958147"/>
            <a:ext cx="4986297" cy="4351338"/>
          </a:xfrm>
          <a:prstGeom prst="rect">
            <a:avLst/>
          </a:prstGeom>
        </p:spPr>
      </p:pic>
    </p:spTree>
    <p:extLst>
      <p:ext uri="{BB962C8B-B14F-4D97-AF65-F5344CB8AC3E}">
        <p14:creationId xmlns:p14="http://schemas.microsoft.com/office/powerpoint/2010/main" val="2247954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54266F-C9D8-4EF6-AD6D-90348D7051BD}"/>
              </a:ext>
            </a:extLst>
          </p:cNvPr>
          <p:cNvSpPr>
            <a:spLocks noGrp="1"/>
          </p:cNvSpPr>
          <p:nvPr>
            <p:ph idx="1"/>
          </p:nvPr>
        </p:nvSpPr>
        <p:spPr>
          <a:xfrm>
            <a:off x="776908" y="587828"/>
            <a:ext cx="10638183" cy="5256793"/>
          </a:xfrm>
        </p:spPr>
        <p:txBody>
          <a:bodyPr/>
          <a:lstStyle/>
          <a:p>
            <a:r>
              <a:rPr lang="en-US"/>
              <a:t>The inputs stay in sync because their values are computed from the same state:</a:t>
            </a:r>
            <a:endParaRPr lang="en-IN"/>
          </a:p>
        </p:txBody>
      </p:sp>
      <p:pic>
        <p:nvPicPr>
          <p:cNvPr id="4" name="Picture 3">
            <a:extLst>
              <a:ext uri="{FF2B5EF4-FFF2-40B4-BE49-F238E27FC236}">
                <a16:creationId xmlns:a16="http://schemas.microsoft.com/office/drawing/2014/main" id="{B6A95B2B-4AC6-420D-8D80-B01CB95B6100}"/>
              </a:ext>
            </a:extLst>
          </p:cNvPr>
          <p:cNvPicPr>
            <a:picLocks noChangeAspect="1"/>
          </p:cNvPicPr>
          <p:nvPr/>
        </p:nvPicPr>
        <p:blipFill>
          <a:blip r:embed="rId2"/>
          <a:stretch>
            <a:fillRect/>
          </a:stretch>
        </p:blipFill>
        <p:spPr>
          <a:xfrm>
            <a:off x="546651" y="1181784"/>
            <a:ext cx="5391150" cy="5248275"/>
          </a:xfrm>
          <a:prstGeom prst="rect">
            <a:avLst/>
          </a:prstGeom>
        </p:spPr>
      </p:pic>
      <p:pic>
        <p:nvPicPr>
          <p:cNvPr id="5" name="Picture 4">
            <a:extLst>
              <a:ext uri="{FF2B5EF4-FFF2-40B4-BE49-F238E27FC236}">
                <a16:creationId xmlns:a16="http://schemas.microsoft.com/office/drawing/2014/main" id="{924DDE01-8B13-4B5B-AA60-C0D6ED768CA0}"/>
              </a:ext>
            </a:extLst>
          </p:cNvPr>
          <p:cNvPicPr>
            <a:picLocks noChangeAspect="1"/>
          </p:cNvPicPr>
          <p:nvPr/>
        </p:nvPicPr>
        <p:blipFill>
          <a:blip r:embed="rId3"/>
          <a:stretch>
            <a:fillRect/>
          </a:stretch>
        </p:blipFill>
        <p:spPr>
          <a:xfrm>
            <a:off x="5970725" y="1209675"/>
            <a:ext cx="4019550" cy="4438650"/>
          </a:xfrm>
          <a:prstGeom prst="rect">
            <a:avLst/>
          </a:prstGeom>
        </p:spPr>
      </p:pic>
      <p:pic>
        <p:nvPicPr>
          <p:cNvPr id="7" name="Picture 6">
            <a:extLst>
              <a:ext uri="{FF2B5EF4-FFF2-40B4-BE49-F238E27FC236}">
                <a16:creationId xmlns:a16="http://schemas.microsoft.com/office/drawing/2014/main" id="{6D000259-2F8C-4CCC-8FD2-63665CA37801}"/>
              </a:ext>
            </a:extLst>
          </p:cNvPr>
          <p:cNvPicPr>
            <a:picLocks noChangeAspect="1"/>
          </p:cNvPicPr>
          <p:nvPr/>
        </p:nvPicPr>
        <p:blipFill>
          <a:blip r:embed="rId4"/>
          <a:stretch>
            <a:fillRect/>
          </a:stretch>
        </p:blipFill>
        <p:spPr>
          <a:xfrm>
            <a:off x="9972675" y="4514850"/>
            <a:ext cx="2219325" cy="1133475"/>
          </a:xfrm>
          <a:prstGeom prst="rect">
            <a:avLst/>
          </a:prstGeom>
        </p:spPr>
      </p:pic>
    </p:spTree>
    <p:extLst>
      <p:ext uri="{BB962C8B-B14F-4D97-AF65-F5344CB8AC3E}">
        <p14:creationId xmlns:p14="http://schemas.microsoft.com/office/powerpoint/2010/main" val="21236422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D08E2-8137-450B-B181-B8989F0860E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D888D37-70CE-4757-B1CE-7E03114CD5A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64272032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197B812EAD2E74D958C70E3944E9CA3" ma:contentTypeVersion="4" ma:contentTypeDescription="Create a new document." ma:contentTypeScope="" ma:versionID="15373b0dad6c58f2691736aa49e0703e">
  <xsd:schema xmlns:xsd="http://www.w3.org/2001/XMLSchema" xmlns:xs="http://www.w3.org/2001/XMLSchema" xmlns:p="http://schemas.microsoft.com/office/2006/metadata/properties" xmlns:ns2="44866d52-1584-4d38-9e3d-4a676753bb1f" xmlns:ns3="74123a58-f83c-499b-9aec-bcef9b4d3b5d" targetNamespace="http://schemas.microsoft.com/office/2006/metadata/properties" ma:root="true" ma:fieldsID="98d67178f92991f1f418a87e6181b0d7" ns2:_="" ns3:_="">
    <xsd:import namespace="44866d52-1584-4d38-9e3d-4a676753bb1f"/>
    <xsd:import namespace="74123a58-f83c-499b-9aec-bcef9b4d3b5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66d52-1584-4d38-9e3d-4a676753bb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123a58-f83c-499b-9aec-bcef9b4d3b5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531B61-3346-4337-9A8E-65FA6C4949E2}">
  <ds:schemaRefs>
    <ds:schemaRef ds:uri="http://schemas.microsoft.com/sharepoint/v3/contenttype/forms"/>
  </ds:schemaRefs>
</ds:datastoreItem>
</file>

<file path=customXml/itemProps2.xml><?xml version="1.0" encoding="utf-8"?>
<ds:datastoreItem xmlns:ds="http://schemas.openxmlformats.org/officeDocument/2006/customXml" ds:itemID="{7DA04C3A-07BB-4398-854F-378EE4D4B4D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4866d52-1584-4d38-9e3d-4a676753bb1f"/>
    <ds:schemaRef ds:uri="http://purl.org/dc/elements/1.1/"/>
    <ds:schemaRef ds:uri="http://schemas.microsoft.com/office/2006/metadata/properties"/>
    <ds:schemaRef ds:uri="74123a58-f83c-499b-9aec-bcef9b4d3b5d"/>
    <ds:schemaRef ds:uri="http://www.w3.org/XML/1998/namespace"/>
    <ds:schemaRef ds:uri="http://purl.org/dc/dcmitype/"/>
  </ds:schemaRefs>
</ds:datastoreItem>
</file>

<file path=customXml/itemProps3.xml><?xml version="1.0" encoding="utf-8"?>
<ds:datastoreItem xmlns:ds="http://schemas.openxmlformats.org/officeDocument/2006/customXml" ds:itemID="{CE0CD876-E64A-45B7-8532-A9C9D1A0E7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66d52-1584-4d38-9e3d-4a676753bb1f"/>
    <ds:schemaRef ds:uri="74123a58-f83c-499b-9aec-bcef9b4d3b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626</TotalTime>
  <Words>3145</Words>
  <Application>Microsoft Office PowerPoint</Application>
  <PresentationFormat>Widescreen</PresentationFormat>
  <Paragraphs>326</Paragraphs>
  <Slides>120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120</vt:i4>
      </vt:variant>
    </vt:vector>
  </HeadingPairs>
  <TitlesOfParts>
    <vt:vector size="125" baseType="lpstr">
      <vt:lpstr>Arial</vt:lpstr>
      <vt:lpstr>Consolas</vt:lpstr>
      <vt:lpstr>Garamond</vt:lpstr>
      <vt:lpstr>Verdana</vt:lpstr>
      <vt:lpstr>Organic</vt:lpstr>
      <vt:lpstr>React JS  </vt:lpstr>
      <vt:lpstr>PowerPoint Presentation</vt:lpstr>
      <vt:lpstr>React Components</vt:lpstr>
      <vt:lpstr>Create a Class Component</vt:lpstr>
      <vt:lpstr>Example</vt:lpstr>
      <vt:lpstr>PowerPoint Presentation</vt:lpstr>
      <vt:lpstr>Create a Function Component</vt:lpstr>
      <vt:lpstr>PowerPoint Presentation</vt:lpstr>
      <vt:lpstr>Components in Components</vt:lpstr>
      <vt:lpstr>Example</vt:lpstr>
      <vt:lpstr>Example</vt:lpstr>
      <vt:lpstr>PowerPoint Presentation</vt:lpstr>
      <vt:lpstr>PowerPoint Presentation</vt:lpstr>
      <vt:lpstr>Props</vt:lpstr>
      <vt:lpstr>React Props</vt:lpstr>
      <vt:lpstr>Pass Data</vt:lpstr>
      <vt:lpstr>PowerPoint Presentation</vt:lpstr>
      <vt:lpstr>PowerPoint Presentation</vt:lpstr>
      <vt:lpstr>Basic Greeter App</vt:lpstr>
      <vt:lpstr>PowerPoint Presentation</vt:lpstr>
      <vt:lpstr>Die App</vt:lpstr>
      <vt:lpstr>Double Dice App</vt:lpstr>
      <vt:lpstr>PowerPoint Presentation</vt:lpstr>
      <vt:lpstr>PowerPoint Presentation</vt:lpstr>
      <vt:lpstr>Basic Counter Example</vt:lpstr>
      <vt:lpstr>Basic Counter with State Example</vt:lpstr>
      <vt:lpstr>Counter Example</vt:lpstr>
      <vt:lpstr>Toggler Example</vt:lpstr>
      <vt:lpstr>Toggle Counter Example</vt:lpstr>
      <vt:lpstr>PowerPoint Presentation</vt:lpstr>
      <vt:lpstr>PowerPoint Presentation</vt:lpstr>
      <vt:lpstr>PowerPoint Presentation</vt:lpstr>
      <vt:lpstr>PowerPoint Presentation</vt:lpstr>
      <vt:lpstr>Classes</vt:lpstr>
      <vt:lpstr>Method in Classes</vt:lpstr>
      <vt:lpstr>Class Inheritance</vt:lpstr>
      <vt:lpstr>Arrow Functions</vt:lpstr>
      <vt:lpstr>Arrow Function With Parameters:</vt:lpstr>
      <vt:lpstr>this keyword</vt:lpstr>
      <vt:lpstr>Example</vt:lpstr>
      <vt:lpstr>PowerPoint Presentation</vt:lpstr>
      <vt:lpstr>React Render HTML</vt:lpstr>
      <vt:lpstr>Example</vt:lpstr>
      <vt:lpstr>The HTML Code</vt:lpstr>
      <vt:lpstr>The Root Node</vt:lpstr>
      <vt:lpstr>React JSX</vt:lpstr>
      <vt:lpstr>Example</vt:lpstr>
      <vt:lpstr>Example</vt:lpstr>
      <vt:lpstr>Expressions in JSX</vt:lpstr>
      <vt:lpstr>Inserting a Large Block of HTML</vt:lpstr>
      <vt:lpstr>One Top Level Element</vt:lpstr>
      <vt:lpstr>Elements Must be Closed</vt:lpstr>
      <vt:lpstr>React State</vt:lpstr>
      <vt:lpstr>Creating the state Object</vt:lpstr>
      <vt:lpstr>PowerPoint Presentation</vt:lpstr>
      <vt:lpstr>Using the state Object</vt:lpstr>
      <vt:lpstr>Changing the state Object</vt:lpstr>
      <vt:lpstr>Example</vt:lpstr>
      <vt:lpstr>React Lifecycle</vt:lpstr>
      <vt:lpstr>Mounting</vt:lpstr>
      <vt:lpstr>constructor</vt:lpstr>
      <vt:lpstr>Example</vt:lpstr>
      <vt:lpstr>getDerivedStateFromProps</vt:lpstr>
      <vt:lpstr>Example</vt:lpstr>
      <vt:lpstr>render</vt:lpstr>
      <vt:lpstr>componentDidMount</vt:lpstr>
      <vt:lpstr>Example</vt:lpstr>
      <vt:lpstr>Updating</vt:lpstr>
      <vt:lpstr>getDerivedStateFromProps</vt:lpstr>
      <vt:lpstr>Example</vt:lpstr>
      <vt:lpstr>shouldComponentUpdate</vt:lpstr>
      <vt:lpstr>Example</vt:lpstr>
      <vt:lpstr>render</vt:lpstr>
      <vt:lpstr>getSnapshotBeforeUpdate</vt:lpstr>
      <vt:lpstr>Example</vt:lpstr>
      <vt:lpstr>componentDidUpdate</vt:lpstr>
      <vt:lpstr>Example</vt:lpstr>
      <vt:lpstr>Unmounting</vt:lpstr>
      <vt:lpstr>componentWillUnmount</vt:lpstr>
      <vt:lpstr>React Events</vt:lpstr>
      <vt:lpstr>Example</vt:lpstr>
      <vt:lpstr>Event Handlers</vt:lpstr>
      <vt:lpstr>Bind this</vt:lpstr>
      <vt:lpstr>Example</vt:lpstr>
      <vt:lpstr>Why Arrow Functions?</vt:lpstr>
      <vt:lpstr>Example</vt:lpstr>
      <vt:lpstr>Passing Arguments</vt:lpstr>
      <vt:lpstr>PowerPoint Presentation</vt:lpstr>
      <vt:lpstr>React Forms</vt:lpstr>
      <vt:lpstr>Handling Forms</vt:lpstr>
      <vt:lpstr>Example</vt:lpstr>
      <vt:lpstr>Conditional Rendering</vt:lpstr>
      <vt:lpstr>Example</vt:lpstr>
      <vt:lpstr>Submitting Forms</vt:lpstr>
      <vt:lpstr>Multiple Input Fields</vt:lpstr>
      <vt:lpstr>Example</vt:lpstr>
      <vt:lpstr>Validating Form Input</vt:lpstr>
      <vt:lpstr>PowerPoint Presentation</vt:lpstr>
      <vt:lpstr>Adding Error Message</vt:lpstr>
      <vt:lpstr>Textarea</vt:lpstr>
      <vt:lpstr>Example</vt:lpstr>
      <vt:lpstr>Select</vt:lpstr>
      <vt:lpstr>Example</vt:lpstr>
      <vt:lpstr>Lists and Keys</vt:lpstr>
      <vt:lpstr>Example</vt:lpstr>
      <vt:lpstr>Basic List Component</vt:lpstr>
      <vt:lpstr>Example</vt:lpstr>
      <vt:lpstr>Keys</vt:lpstr>
      <vt:lpstr>Keys Must Only Be Unique Among Siblings</vt:lpstr>
      <vt:lpstr>Example</vt:lpstr>
      <vt:lpstr>Lifting State Up</vt:lpstr>
      <vt:lpstr>Example</vt:lpstr>
      <vt:lpstr>Adding a Second Input</vt:lpstr>
      <vt:lpstr>Example</vt:lpstr>
      <vt:lpstr>Writing Conversion Functions</vt:lpstr>
      <vt:lpstr>Lifting State Up</vt:lpstr>
      <vt:lpstr>PowerPoint Presentation</vt:lpstr>
      <vt:lpstr>Example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React JS</dc:title>
  <dc:creator>nehagarg60@gmail.com</dc:creator>
  <cp:lastModifiedBy>Sridhar Iyer</cp:lastModifiedBy>
  <cp:revision>28</cp:revision>
  <dcterms:created xsi:type="dcterms:W3CDTF">2021-03-15T08:06:01Z</dcterms:created>
  <dcterms:modified xsi:type="dcterms:W3CDTF">2024-03-12T10:32:32Z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0x010100E197B812EAD2E74D958C70E3944E9CA3</vt:lpwstr>
  </property>
</Properties>
</file>