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58" r:id="rId7"/>
    <p:sldId id="260" r:id="rId8"/>
    <p:sldId id="261" r:id="rId9"/>
    <p:sldId id="262" r:id="rId10"/>
    <p:sldId id="263" r:id="rId11"/>
    <p:sldId id="264" r:id="rId12"/>
    <p:sldId id="265" r:id="rId13"/>
    <p:sldId id="284" r:id="rId14"/>
    <p:sldId id="285" r:id="rId15"/>
    <p:sldId id="286" r:id="rId16"/>
    <p:sldId id="266" r:id="rId17"/>
    <p:sldId id="267" r:id="rId18"/>
    <p:sldId id="268" r:id="rId19"/>
    <p:sldId id="269" r:id="rId20"/>
    <p:sldId id="271" r:id="rId21"/>
    <p:sldId id="272" r:id="rId22"/>
    <p:sldId id="273" r:id="rId23"/>
    <p:sldId id="274" r:id="rId24"/>
    <p:sldId id="275" r:id="rId25"/>
    <p:sldId id="276" r:id="rId26"/>
    <p:sldId id="277" r:id="rId27"/>
    <p:sldId id="278" r:id="rId28"/>
    <p:sldId id="279" r:id="rId29"/>
    <p:sldId id="280" r:id="rId30"/>
    <p:sldId id="282" r:id="rId31"/>
    <p:sldId id="28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007229-73B4-4623-B73B-4C5F676A72C4}" v="1" dt="2022-05-21T14:11:19.015"/>
    <p1510:client id="{D8AB7786-8910-41CD-A106-CD8F223EAA30}" v="1" dt="2022-05-24T18:20:00.0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983232" y="5037663"/>
            <a:ext cx="897467" cy="279400"/>
          </a:xfrm>
        </p:spPr>
        <p:txBody>
          <a:bodyPr/>
          <a:lstStyle/>
          <a:p>
            <a:fld id="{F9DE5D8E-080B-4B07-9879-2AC349158C8B}" type="datetimeFigureOut">
              <a:rPr lang="en-IN" smtClean="0"/>
              <a:t>26-03-2024</a:t>
            </a:fld>
            <a:endParaRPr lang="en-IN"/>
          </a:p>
        </p:txBody>
      </p:sp>
      <p:sp>
        <p:nvSpPr>
          <p:cNvPr id="5" name="Footer Placeholder 4"/>
          <p:cNvSpPr>
            <a:spLocks noGrp="1"/>
          </p:cNvSpPr>
          <p:nvPr>
            <p:ph type="ftr" sz="quarter" idx="11"/>
          </p:nvPr>
        </p:nvSpPr>
        <p:spPr>
          <a:xfrm>
            <a:off x="2692397" y="5037663"/>
            <a:ext cx="5214635" cy="279400"/>
          </a:xfrm>
        </p:spPr>
        <p:txBody>
          <a:bodyPr/>
          <a:lstStyle/>
          <a:p>
            <a:endParaRPr lang="en-IN"/>
          </a:p>
        </p:txBody>
      </p:sp>
      <p:sp>
        <p:nvSpPr>
          <p:cNvPr id="6" name="Slide Number Placeholder 5"/>
          <p:cNvSpPr>
            <a:spLocks noGrp="1"/>
          </p:cNvSpPr>
          <p:nvPr>
            <p:ph type="sldNum" sz="quarter" idx="12"/>
          </p:nvPr>
        </p:nvSpPr>
        <p:spPr>
          <a:xfrm>
            <a:off x="8956900" y="5037663"/>
            <a:ext cx="551167" cy="279400"/>
          </a:xfrm>
        </p:spPr>
        <p:txBody>
          <a:bodyPr/>
          <a:lstStyle/>
          <a:p>
            <a:fld id="{92C2BDE8-ABF8-475E-82AF-C0FD15E2CFFA}" type="slidenum">
              <a:rPr lang="en-IN" smtClean="0"/>
              <a:t>‹#›</a:t>
            </a:fld>
            <a:endParaRPr lang="en-IN"/>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908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DE5D8E-080B-4B07-9879-2AC349158C8B}" type="datetimeFigureOut">
              <a:rPr lang="en-IN" smtClean="0"/>
              <a:t>26-03-2024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C2BDE8-ABF8-475E-82AF-C0FD15E2CFFA}" type="slidenum">
              <a:rPr lang="en-IN" smtClean="0"/>
              <a:t>‹#›</a:t>
            </a:fld>
            <a:endParaRPr lang="en-IN"/>
          </a:p>
        </p:txBody>
      </p:sp>
    </p:spTree>
    <p:extLst>
      <p:ext uri="{BB962C8B-B14F-4D97-AF65-F5344CB8AC3E}">
        <p14:creationId xmlns:p14="http://schemas.microsoft.com/office/powerpoint/2010/main" val="2790256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DE5D8E-080B-4B07-9879-2AC349158C8B}" type="datetimeFigureOut">
              <a:rPr lang="en-IN" smtClean="0"/>
              <a:t>26-03-2024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C2BDE8-ABF8-475E-82AF-C0FD15E2CFFA}" type="slidenum">
              <a:rPr lang="en-IN" smtClean="0"/>
              <a:t>‹#›</a:t>
            </a:fld>
            <a:endParaRPr lang="en-IN"/>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55010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DE5D8E-080B-4B07-9879-2AC349158C8B}" type="datetimeFigureOut">
              <a:rPr lang="en-IN" smtClean="0"/>
              <a:t>26-03-2024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C2BDE8-ABF8-475E-82AF-C0FD15E2CFFA}" type="slidenum">
              <a:rPr lang="en-IN" smtClean="0"/>
              <a:t>‹#›</a:t>
            </a:fld>
            <a:endParaRPr lang="en-IN"/>
          </a:p>
        </p:txBody>
      </p:sp>
    </p:spTree>
    <p:extLst>
      <p:ext uri="{BB962C8B-B14F-4D97-AF65-F5344CB8AC3E}">
        <p14:creationId xmlns:p14="http://schemas.microsoft.com/office/powerpoint/2010/main" val="3323028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9DE5D8E-080B-4B07-9879-2AC349158C8B}" type="datetimeFigureOut">
              <a:rPr lang="en-IN" smtClean="0"/>
              <a:t>26-03-2024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2C2BDE8-ABF8-475E-82AF-C0FD15E2CFFA}" type="slidenum">
              <a:rPr lang="en-IN" smtClean="0"/>
              <a:t>‹#›</a:t>
            </a:fld>
            <a:endParaRPr lang="en-IN"/>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2779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9DE5D8E-080B-4B07-9879-2AC349158C8B}" type="datetimeFigureOut">
              <a:rPr lang="en-IN" smtClean="0"/>
              <a:t>26-03-2024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2C2BDE8-ABF8-475E-82AF-C0FD15E2CFFA}"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1923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DE5D8E-080B-4B07-9879-2AC349158C8B}" type="datetimeFigureOut">
              <a:rPr lang="en-IN" smtClean="0"/>
              <a:t>26-03-2024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2C2BDE8-ABF8-475E-82AF-C0FD15E2CFFA}" type="slidenum">
              <a:rPr lang="en-IN" smtClean="0"/>
              <a:t>‹#›</a:t>
            </a:fld>
            <a:endParaRPr lang="en-IN"/>
          </a:p>
        </p:txBody>
      </p:sp>
    </p:spTree>
    <p:extLst>
      <p:ext uri="{BB962C8B-B14F-4D97-AF65-F5344CB8AC3E}">
        <p14:creationId xmlns:p14="http://schemas.microsoft.com/office/powerpoint/2010/main" val="170972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9DE5D8E-080B-4B07-9879-2AC349158C8B}" type="datetimeFigureOut">
              <a:rPr lang="en-IN" smtClean="0"/>
              <a:t>26-03-2024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C2BDE8-ABF8-475E-82AF-C0FD15E2CFFA}" type="slidenum">
              <a:rPr lang="en-IN" smtClean="0"/>
              <a:t>‹#›</a:t>
            </a:fld>
            <a:endParaRPr lang="en-IN"/>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2779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9DE5D8E-080B-4B07-9879-2AC349158C8B}" type="datetimeFigureOut">
              <a:rPr lang="en-IN" smtClean="0"/>
              <a:t>26-03-2024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C2BDE8-ABF8-475E-82AF-C0FD15E2CFFA}" type="slidenum">
              <a:rPr lang="en-IN" smtClean="0"/>
              <a:t>‹#›</a:t>
            </a:fld>
            <a:endParaRPr lang="en-IN"/>
          </a:p>
        </p:txBody>
      </p:sp>
    </p:spTree>
    <p:extLst>
      <p:ext uri="{BB962C8B-B14F-4D97-AF65-F5344CB8AC3E}">
        <p14:creationId xmlns:p14="http://schemas.microsoft.com/office/powerpoint/2010/main" val="703857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9DE5D8E-080B-4B07-9879-2AC349158C8B}" type="datetimeFigureOut">
              <a:rPr lang="en-IN" smtClean="0"/>
              <a:t>26-03-2024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C2BDE8-ABF8-475E-82AF-C0FD15E2CFFA}" type="slidenum">
              <a:rPr lang="en-IN" smtClean="0"/>
              <a:t>‹#›</a:t>
            </a:fld>
            <a:endParaRPr lang="en-IN"/>
          </a:p>
        </p:txBody>
      </p:sp>
    </p:spTree>
    <p:extLst>
      <p:ext uri="{BB962C8B-B14F-4D97-AF65-F5344CB8AC3E}">
        <p14:creationId xmlns:p14="http://schemas.microsoft.com/office/powerpoint/2010/main" val="3697502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DE5D8E-080B-4B07-9879-2AC349158C8B}" type="datetimeFigureOut">
              <a:rPr lang="en-IN" smtClean="0"/>
              <a:t>26-03-2024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C2BDE8-ABF8-475E-82AF-C0FD15E2CFFA}" type="slidenum">
              <a:rPr lang="en-IN" smtClean="0"/>
              <a:t>‹#›</a:t>
            </a:fld>
            <a:endParaRPr lang="en-IN"/>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87459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DE5D8E-080B-4B07-9879-2AC349158C8B}" type="datetimeFigureOut">
              <a:rPr lang="en-IN" smtClean="0"/>
              <a:t>26-03-2024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C2BDE8-ABF8-475E-82AF-C0FD15E2CFFA}" type="slidenum">
              <a:rPr lang="en-IN" smtClean="0"/>
              <a:t>‹#›</a:t>
            </a:fld>
            <a:endParaRPr lang="en-IN"/>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17462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DE5D8E-080B-4B07-9879-2AC349158C8B}" type="datetimeFigureOut">
              <a:rPr lang="en-IN" smtClean="0"/>
              <a:t>26-03-2024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C2BDE8-ABF8-475E-82AF-C0FD15E2CFFA}" type="slidenum">
              <a:rPr lang="en-IN" smtClean="0"/>
              <a:t>‹#›</a:t>
            </a:fld>
            <a:endParaRPr lang="en-IN"/>
          </a:p>
        </p:txBody>
      </p:sp>
    </p:spTree>
    <p:extLst>
      <p:ext uri="{BB962C8B-B14F-4D97-AF65-F5344CB8AC3E}">
        <p14:creationId xmlns:p14="http://schemas.microsoft.com/office/powerpoint/2010/main" val="11778238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DE5D8E-080B-4B07-9879-2AC349158C8B}" type="datetimeFigureOut">
              <a:rPr lang="en-IN" smtClean="0"/>
              <a:t>26-03-2024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C2BDE8-ABF8-475E-82AF-C0FD15E2CFFA}" type="slidenum">
              <a:rPr lang="en-IN" smtClean="0"/>
              <a:t>‹#›</a:t>
            </a:fld>
            <a:endParaRPr lang="en-IN"/>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593148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DE5D8E-080B-4B07-9879-2AC349158C8B}" type="datetimeFigureOut">
              <a:rPr lang="en-IN" smtClean="0"/>
              <a:t>26-03-2024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C2BDE8-ABF8-475E-82AF-C0FD15E2CFFA}" type="slidenum">
              <a:rPr lang="en-IN" smtClean="0"/>
              <a:t>‹#›</a:t>
            </a:fld>
            <a:endParaRPr lang="en-IN"/>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97591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DE5D8E-080B-4B07-9879-2AC349158C8B}" type="datetimeFigureOut">
              <a:rPr lang="en-IN" smtClean="0"/>
              <a:t>26-03-2024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C2BDE8-ABF8-475E-82AF-C0FD15E2CFFA}"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14300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DE5D8E-080B-4B07-9879-2AC349158C8B}" type="datetimeFigureOut">
              <a:rPr lang="en-IN" smtClean="0"/>
              <a:t>26-03-2024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C2BDE8-ABF8-475E-82AF-C0FD15E2CFFA}" type="slidenum">
              <a:rPr lang="en-IN" smtClean="0"/>
              <a:t>‹#›</a:t>
            </a:fld>
            <a:endParaRPr lang="en-IN"/>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0174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9DE5D8E-080B-4B07-9879-2AC349158C8B}" type="datetimeFigureOut">
              <a:rPr lang="en-IN" smtClean="0"/>
              <a:t>26-03-2024</a:t>
            </a:fld>
            <a:endParaRPr lang="en-IN"/>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2C2BDE8-ABF8-475E-82AF-C0FD15E2CFFA}" type="slidenum">
              <a:rPr lang="en-IN" smtClean="0"/>
              <a:t>‹#›</a:t>
            </a:fld>
            <a:endParaRPr lang="en-IN"/>
          </a:p>
        </p:txBody>
      </p:sp>
    </p:spTree>
    <p:extLst>
      <p:ext uri="{BB962C8B-B14F-4D97-AF65-F5344CB8AC3E}">
        <p14:creationId xmlns:p14="http://schemas.microsoft.com/office/powerpoint/2010/main" val="16017742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F5372-142F-4FCF-9B2F-716593C30466}"/>
              </a:ext>
            </a:extLst>
          </p:cNvPr>
          <p:cNvSpPr>
            <a:spLocks noGrp="1"/>
          </p:cNvSpPr>
          <p:nvPr>
            <p:ph type="ctrTitle"/>
          </p:nvPr>
        </p:nvSpPr>
        <p:spPr/>
        <p:txBody>
          <a:bodyPr/>
          <a:lstStyle/>
          <a:p>
            <a:r>
              <a:rPr lang="en-IN" b="1"/>
              <a:t>Advanced React </a:t>
            </a:r>
            <a:r>
              <a:rPr lang="en-IN" b="1" dirty="0"/>
              <a:t>JS </a:t>
            </a:r>
            <a:r>
              <a:rPr lang="en-IN" dirty="0"/>
              <a:t>	</a:t>
            </a:r>
          </a:p>
        </p:txBody>
      </p:sp>
      <p:sp>
        <p:nvSpPr>
          <p:cNvPr id="3" name="Subtitle 2">
            <a:extLst>
              <a:ext uri="{FF2B5EF4-FFF2-40B4-BE49-F238E27FC236}">
                <a16:creationId xmlns:a16="http://schemas.microsoft.com/office/drawing/2014/main" id="{EB3E6A26-BFC0-4A75-A91B-AA2DA7611DC9}"/>
              </a:ext>
            </a:extLst>
          </p:cNvPr>
          <p:cNvSpPr>
            <a:spLocks noGrp="1"/>
          </p:cNvSpPr>
          <p:nvPr>
            <p:ph type="subTitle" idx="1"/>
          </p:nvPr>
        </p:nvSpPr>
        <p:spPr>
          <a:xfrm>
            <a:off x="2692397" y="3780689"/>
            <a:ext cx="6815669" cy="1320802"/>
          </a:xfrm>
        </p:spPr>
        <p:txBody>
          <a:bodyPr>
            <a:normAutofit fontScale="77500" lnSpcReduction="20000"/>
          </a:bodyPr>
          <a:lstStyle/>
          <a:p>
            <a:pPr algn="r"/>
            <a:r>
              <a:rPr lang="en-IN" dirty="0"/>
              <a:t>			</a:t>
            </a:r>
            <a:r>
              <a:rPr lang="en-IN" b="1" dirty="0"/>
              <a:t>By: </a:t>
            </a:r>
            <a:r>
              <a:rPr lang="en-IN" b="1" dirty="0" err="1"/>
              <a:t>Prof.</a:t>
            </a:r>
            <a:r>
              <a:rPr lang="en-IN" b="1" dirty="0"/>
              <a:t> Sridhar Iyer</a:t>
            </a:r>
          </a:p>
          <a:p>
            <a:pPr algn="r"/>
            <a:r>
              <a:rPr lang="en-IN" dirty="0"/>
              <a:t>B.E, M.E, C.E.H, PhD (Pursuing)</a:t>
            </a:r>
          </a:p>
          <a:p>
            <a:pPr algn="r"/>
            <a:r>
              <a:rPr lang="en-IN" dirty="0"/>
              <a:t>Dept. of Computer Engineering</a:t>
            </a:r>
          </a:p>
          <a:p>
            <a:pPr algn="r"/>
            <a:r>
              <a:rPr lang="en-IN" dirty="0" err="1"/>
              <a:t>Dwarkadas</a:t>
            </a:r>
            <a:r>
              <a:rPr lang="en-IN" dirty="0"/>
              <a:t> J. </a:t>
            </a:r>
            <a:r>
              <a:rPr lang="en-IN" dirty="0" err="1"/>
              <a:t>Sanghvi</a:t>
            </a:r>
            <a:r>
              <a:rPr lang="en-IN" dirty="0"/>
              <a:t> College of Engineering</a:t>
            </a:r>
          </a:p>
        </p:txBody>
      </p:sp>
    </p:spTree>
    <p:extLst>
      <p:ext uri="{BB962C8B-B14F-4D97-AF65-F5344CB8AC3E}">
        <p14:creationId xmlns:p14="http://schemas.microsoft.com/office/powerpoint/2010/main" val="3197891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5CC25-52CF-41F7-ABF0-844CE392D5A0}"/>
              </a:ext>
            </a:extLst>
          </p:cNvPr>
          <p:cNvSpPr>
            <a:spLocks noGrp="1"/>
          </p:cNvSpPr>
          <p:nvPr>
            <p:ph type="title"/>
          </p:nvPr>
        </p:nvSpPr>
        <p:spPr/>
        <p:txBody>
          <a:bodyPr/>
          <a:lstStyle/>
          <a:p>
            <a:r>
              <a:rPr lang="en-IN" b="1" dirty="0"/>
              <a:t>Topics</a:t>
            </a:r>
            <a:r>
              <a:rPr lang="en-IN" dirty="0"/>
              <a:t>	</a:t>
            </a:r>
          </a:p>
        </p:txBody>
      </p:sp>
      <p:sp>
        <p:nvSpPr>
          <p:cNvPr id="3" name="Content Placeholder 2">
            <a:extLst>
              <a:ext uri="{FF2B5EF4-FFF2-40B4-BE49-F238E27FC236}">
                <a16:creationId xmlns:a16="http://schemas.microsoft.com/office/drawing/2014/main" id="{74208EF0-1591-4525-B867-826A59E2B584}"/>
              </a:ext>
            </a:extLst>
          </p:cNvPr>
          <p:cNvSpPr>
            <a:spLocks noGrp="1"/>
          </p:cNvSpPr>
          <p:nvPr>
            <p:ph idx="1"/>
          </p:nvPr>
        </p:nvSpPr>
        <p:spPr/>
        <p:txBody>
          <a:bodyPr/>
          <a:lstStyle/>
          <a:p>
            <a:r>
              <a:rPr lang="en-US" dirty="0"/>
              <a:t>Hooks (</a:t>
            </a:r>
            <a:r>
              <a:rPr lang="en-US" dirty="0" err="1"/>
              <a:t>useState</a:t>
            </a:r>
            <a:r>
              <a:rPr lang="en-US" dirty="0"/>
              <a:t>, </a:t>
            </a:r>
            <a:r>
              <a:rPr lang="en-US" dirty="0" err="1"/>
              <a:t>useEffect</a:t>
            </a:r>
            <a:r>
              <a:rPr lang="en-US" dirty="0"/>
              <a:t>, </a:t>
            </a:r>
            <a:r>
              <a:rPr lang="en-US" dirty="0" err="1"/>
              <a:t>useContext</a:t>
            </a:r>
            <a:r>
              <a:rPr lang="en-US" dirty="0"/>
              <a:t>, etc.)</a:t>
            </a:r>
          </a:p>
          <a:p>
            <a:r>
              <a:rPr lang="en-US" dirty="0" err="1"/>
              <a:t>Redux</a:t>
            </a:r>
            <a:r>
              <a:rPr lang="en-US" dirty="0"/>
              <a:t> for state management</a:t>
            </a:r>
          </a:p>
          <a:p>
            <a:r>
              <a:rPr lang="en-US" dirty="0"/>
              <a:t>Routing with React Router</a:t>
            </a:r>
          </a:p>
          <a:p>
            <a:endParaRPr lang="en-IN" dirty="0"/>
          </a:p>
        </p:txBody>
      </p:sp>
    </p:spTree>
    <p:extLst>
      <p:ext uri="{BB962C8B-B14F-4D97-AF65-F5344CB8AC3E}">
        <p14:creationId xmlns:p14="http://schemas.microsoft.com/office/powerpoint/2010/main" val="430276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React Hooks</a:t>
            </a:r>
            <a:endParaRPr lang="en-IN" b="1" dirty="0">
              <a:solidFill>
                <a:srgbClr val="FF0000"/>
              </a:solidFill>
            </a:endParaRPr>
          </a:p>
        </p:txBody>
      </p:sp>
      <p:sp>
        <p:nvSpPr>
          <p:cNvPr id="3" name="Content Placeholder 2"/>
          <p:cNvSpPr>
            <a:spLocks noGrp="1"/>
          </p:cNvSpPr>
          <p:nvPr>
            <p:ph idx="1"/>
          </p:nvPr>
        </p:nvSpPr>
        <p:spPr/>
        <p:txBody>
          <a:bodyPr/>
          <a:lstStyle/>
          <a:p>
            <a:r>
              <a:rPr lang="en-US" dirty="0"/>
              <a:t>React Hooks are functions that allow you to "hook into" React state and lifecycle features from functional components.</a:t>
            </a:r>
          </a:p>
          <a:p>
            <a:r>
              <a:rPr lang="en-US" dirty="0"/>
              <a:t>They enable you to use state and other React features without writing class components.</a:t>
            </a:r>
          </a:p>
          <a:p>
            <a:r>
              <a:rPr lang="en-US" dirty="0"/>
              <a:t>In this explanation, we'll delve into several commonly used React Hooks, including </a:t>
            </a:r>
            <a:r>
              <a:rPr lang="en-US" dirty="0" err="1"/>
              <a:t>useState</a:t>
            </a:r>
            <a:r>
              <a:rPr lang="en-US" dirty="0"/>
              <a:t>, </a:t>
            </a:r>
            <a:r>
              <a:rPr lang="en-US" dirty="0" err="1"/>
              <a:t>useEffect</a:t>
            </a:r>
            <a:r>
              <a:rPr lang="en-US" dirty="0"/>
              <a:t>, </a:t>
            </a:r>
            <a:r>
              <a:rPr lang="en-US" dirty="0" err="1"/>
              <a:t>useContext</a:t>
            </a:r>
            <a:r>
              <a:rPr lang="en-US" dirty="0"/>
              <a:t>, </a:t>
            </a:r>
            <a:r>
              <a:rPr lang="en-US" dirty="0" err="1"/>
              <a:t>useReducer</a:t>
            </a:r>
            <a:r>
              <a:rPr lang="en-US" dirty="0"/>
              <a:t>, and custom hooks, providing detailed and well commented code examples for each</a:t>
            </a:r>
          </a:p>
        </p:txBody>
      </p:sp>
    </p:spTree>
    <p:extLst>
      <p:ext uri="{BB962C8B-B14F-4D97-AF65-F5344CB8AC3E}">
        <p14:creationId xmlns:p14="http://schemas.microsoft.com/office/powerpoint/2010/main" val="1039466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1. `</a:t>
            </a:r>
            <a:r>
              <a:rPr lang="en-IN" dirty="0" err="1"/>
              <a:t>useState</a:t>
            </a:r>
            <a:r>
              <a:rPr lang="en-IN" dirty="0"/>
              <a:t>` Hook</a:t>
            </a:r>
          </a:p>
        </p:txBody>
      </p:sp>
      <p:sp>
        <p:nvSpPr>
          <p:cNvPr id="3" name="Content Placeholder 2"/>
          <p:cNvSpPr>
            <a:spLocks noGrp="1"/>
          </p:cNvSpPr>
          <p:nvPr>
            <p:ph idx="1"/>
          </p:nvPr>
        </p:nvSpPr>
        <p:spPr/>
        <p:txBody>
          <a:bodyPr/>
          <a:lstStyle/>
          <a:p>
            <a:r>
              <a:rPr lang="en-US" dirty="0"/>
              <a:t>The `</a:t>
            </a:r>
            <a:r>
              <a:rPr lang="en-US" dirty="0" err="1"/>
              <a:t>useState</a:t>
            </a:r>
            <a:r>
              <a:rPr lang="en-US" dirty="0"/>
              <a:t>` Hook allows you to add state to functional components. It returns an array with the current state value and a function to update it.</a:t>
            </a:r>
          </a:p>
        </p:txBody>
      </p:sp>
      <p:pic>
        <p:nvPicPr>
          <p:cNvPr id="4" name="Picture 3"/>
          <p:cNvPicPr>
            <a:picLocks noChangeAspect="1"/>
          </p:cNvPicPr>
          <p:nvPr/>
        </p:nvPicPr>
        <p:blipFill>
          <a:blip r:embed="rId2"/>
          <a:stretch>
            <a:fillRect/>
          </a:stretch>
        </p:blipFill>
        <p:spPr>
          <a:xfrm>
            <a:off x="1705708" y="3504387"/>
            <a:ext cx="3974130" cy="25359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3"/>
          <a:stretch>
            <a:fillRect/>
          </a:stretch>
        </p:blipFill>
        <p:spPr>
          <a:xfrm>
            <a:off x="6224953" y="3497978"/>
            <a:ext cx="4100545" cy="25423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92307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1. `</a:t>
            </a:r>
            <a:r>
              <a:rPr lang="en-IN" dirty="0" err="1"/>
              <a:t>useState</a:t>
            </a:r>
            <a:r>
              <a:rPr lang="en-IN" dirty="0"/>
              <a:t>` Hook</a:t>
            </a:r>
          </a:p>
        </p:txBody>
      </p:sp>
      <p:sp>
        <p:nvSpPr>
          <p:cNvPr id="3" name="Content Placeholder 2"/>
          <p:cNvSpPr>
            <a:spLocks noGrp="1"/>
          </p:cNvSpPr>
          <p:nvPr>
            <p:ph idx="1"/>
          </p:nvPr>
        </p:nvSpPr>
        <p:spPr/>
        <p:txBody>
          <a:bodyPr/>
          <a:lstStyle/>
          <a:p>
            <a:r>
              <a:rPr lang="en-US" dirty="0"/>
              <a:t>1. We import React and the `</a:t>
            </a:r>
            <a:r>
              <a:rPr lang="en-US" dirty="0" err="1"/>
              <a:t>useState</a:t>
            </a:r>
            <a:r>
              <a:rPr lang="en-US" dirty="0"/>
              <a:t>` Hook. </a:t>
            </a:r>
          </a:p>
          <a:p>
            <a:r>
              <a:rPr lang="en-US" dirty="0"/>
              <a:t>2. Inside the `Counter` functional component, we declare a state variable `count` and a function `</a:t>
            </a:r>
            <a:r>
              <a:rPr lang="en-US" dirty="0" err="1"/>
              <a:t>setCount</a:t>
            </a:r>
            <a:r>
              <a:rPr lang="en-US" dirty="0"/>
              <a:t>` to update it using the `</a:t>
            </a:r>
            <a:r>
              <a:rPr lang="en-US" dirty="0" err="1"/>
              <a:t>useState</a:t>
            </a:r>
            <a:r>
              <a:rPr lang="en-US" dirty="0"/>
              <a:t>` Hook. The initial value of `count` is set to 0. </a:t>
            </a:r>
          </a:p>
          <a:p>
            <a:r>
              <a:rPr lang="en-US" dirty="0"/>
              <a:t>3. When the "Increment" button is clicked, the `increment` function is called, which uses `</a:t>
            </a:r>
            <a:r>
              <a:rPr lang="en-US" dirty="0" err="1"/>
              <a:t>setCount</a:t>
            </a:r>
            <a:r>
              <a:rPr lang="en-US" dirty="0"/>
              <a:t>` to update the `count` state. </a:t>
            </a:r>
          </a:p>
        </p:txBody>
      </p:sp>
    </p:spTree>
    <p:extLst>
      <p:ext uri="{BB962C8B-B14F-4D97-AF65-F5344CB8AC3E}">
        <p14:creationId xmlns:p14="http://schemas.microsoft.com/office/powerpoint/2010/main" val="3457938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2. `</a:t>
            </a:r>
            <a:r>
              <a:rPr lang="en-IN" dirty="0" err="1"/>
              <a:t>useEffect</a:t>
            </a:r>
            <a:r>
              <a:rPr lang="en-IN" dirty="0"/>
              <a:t>` Hook: </a:t>
            </a:r>
          </a:p>
        </p:txBody>
      </p:sp>
      <p:sp>
        <p:nvSpPr>
          <p:cNvPr id="3" name="Content Placeholder 2"/>
          <p:cNvSpPr>
            <a:spLocks noGrp="1"/>
          </p:cNvSpPr>
          <p:nvPr>
            <p:ph idx="1"/>
          </p:nvPr>
        </p:nvSpPr>
        <p:spPr/>
        <p:txBody>
          <a:bodyPr>
            <a:normAutofit/>
          </a:bodyPr>
          <a:lstStyle/>
          <a:p>
            <a:r>
              <a:rPr lang="en-US" sz="1800" dirty="0"/>
              <a:t>The `</a:t>
            </a:r>
            <a:r>
              <a:rPr lang="en-US" sz="1800" dirty="0" err="1"/>
              <a:t>useEffect</a:t>
            </a:r>
            <a:r>
              <a:rPr lang="en-US" sz="1800" dirty="0"/>
              <a:t>` Hook enables you to perform side effects in functional components. It takes two arguments: a function representing the effect and an optional array of dependencies.</a:t>
            </a:r>
          </a:p>
        </p:txBody>
      </p:sp>
      <p:pic>
        <p:nvPicPr>
          <p:cNvPr id="7" name="Picture 6">
            <a:extLst>
              <a:ext uri="{FF2B5EF4-FFF2-40B4-BE49-F238E27FC236}">
                <a16:creationId xmlns:a16="http://schemas.microsoft.com/office/drawing/2014/main" id="{332D336F-E040-B04B-72FB-A3B81DF03E69}"/>
              </a:ext>
            </a:extLst>
          </p:cNvPr>
          <p:cNvPicPr>
            <a:picLocks noChangeAspect="1"/>
          </p:cNvPicPr>
          <p:nvPr/>
        </p:nvPicPr>
        <p:blipFill rotWithShape="1">
          <a:blip r:embed="rId2"/>
          <a:srcRect b="46897"/>
          <a:stretch/>
        </p:blipFill>
        <p:spPr>
          <a:xfrm>
            <a:off x="1075796" y="3429000"/>
            <a:ext cx="5477341" cy="2371725"/>
          </a:xfrm>
          <a:prstGeom prst="rect">
            <a:avLst/>
          </a:prstGeom>
        </p:spPr>
      </p:pic>
      <p:pic>
        <p:nvPicPr>
          <p:cNvPr id="8" name="Picture 7">
            <a:extLst>
              <a:ext uri="{FF2B5EF4-FFF2-40B4-BE49-F238E27FC236}">
                <a16:creationId xmlns:a16="http://schemas.microsoft.com/office/drawing/2014/main" id="{D3ADC311-B5FF-6D7B-D36A-D896FF7300DB}"/>
              </a:ext>
            </a:extLst>
          </p:cNvPr>
          <p:cNvPicPr>
            <a:picLocks noChangeAspect="1"/>
          </p:cNvPicPr>
          <p:nvPr/>
        </p:nvPicPr>
        <p:blipFill rotWithShape="1">
          <a:blip r:embed="rId2"/>
          <a:srcRect t="51179" r="25727"/>
          <a:stretch/>
        </p:blipFill>
        <p:spPr>
          <a:xfrm>
            <a:off x="6772742" y="3429000"/>
            <a:ext cx="4425046" cy="2371724"/>
          </a:xfrm>
          <a:prstGeom prst="rect">
            <a:avLst/>
          </a:prstGeom>
        </p:spPr>
      </p:pic>
    </p:spTree>
    <p:extLst>
      <p:ext uri="{BB962C8B-B14F-4D97-AF65-F5344CB8AC3E}">
        <p14:creationId xmlns:p14="http://schemas.microsoft.com/office/powerpoint/2010/main" val="1632599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2. `</a:t>
            </a:r>
            <a:r>
              <a:rPr lang="en-IN" dirty="0" err="1"/>
              <a:t>useEffect</a:t>
            </a:r>
            <a:r>
              <a:rPr lang="en-IN" dirty="0"/>
              <a:t>` Hook: </a:t>
            </a:r>
          </a:p>
        </p:txBody>
      </p:sp>
      <p:sp>
        <p:nvSpPr>
          <p:cNvPr id="3" name="Content Placeholder 2"/>
          <p:cNvSpPr>
            <a:spLocks noGrp="1"/>
          </p:cNvSpPr>
          <p:nvPr>
            <p:ph idx="1"/>
          </p:nvPr>
        </p:nvSpPr>
        <p:spPr/>
        <p:txBody>
          <a:bodyPr>
            <a:normAutofit/>
          </a:bodyPr>
          <a:lstStyle/>
          <a:p>
            <a:r>
              <a:rPr lang="en-US" sz="2000" dirty="0"/>
              <a:t>1. We import React, the `</a:t>
            </a:r>
            <a:r>
              <a:rPr lang="en-US" sz="2000" dirty="0" err="1"/>
              <a:t>useState</a:t>
            </a:r>
            <a:r>
              <a:rPr lang="en-US" sz="2000" dirty="0"/>
              <a:t>` and `</a:t>
            </a:r>
            <a:r>
              <a:rPr lang="en-US" sz="2000" dirty="0" err="1"/>
              <a:t>useEffect</a:t>
            </a:r>
            <a:r>
              <a:rPr lang="en-US" sz="2000" dirty="0"/>
              <a:t>` Hooks </a:t>
            </a:r>
          </a:p>
          <a:p>
            <a:r>
              <a:rPr lang="en-US" sz="2000" dirty="0"/>
              <a:t>2. Inside the `</a:t>
            </a:r>
            <a:r>
              <a:rPr lang="en-US" sz="2000" dirty="0" err="1"/>
              <a:t>DataFetcher</a:t>
            </a:r>
            <a:r>
              <a:rPr lang="en-US" sz="2000" dirty="0"/>
              <a:t>` component, we declare a state variable `data` using `</a:t>
            </a:r>
            <a:r>
              <a:rPr lang="en-US" sz="2000" dirty="0" err="1"/>
              <a:t>useState</a:t>
            </a:r>
            <a:r>
              <a:rPr lang="en-US" sz="2000" dirty="0"/>
              <a:t>` to store the fetched data. </a:t>
            </a:r>
          </a:p>
          <a:p>
            <a:r>
              <a:rPr lang="en-US" sz="2000" dirty="0"/>
              <a:t>3. We use `</a:t>
            </a:r>
            <a:r>
              <a:rPr lang="en-US" sz="2000" dirty="0" err="1"/>
              <a:t>useEffect</a:t>
            </a:r>
            <a:r>
              <a:rPr lang="en-US" sz="2000" dirty="0"/>
              <a:t>` to fetch data from an API when the component mounts. The effect function is called after the component has rendered. The empty dependency array (`[]`) means this effect runs once on mount. </a:t>
            </a:r>
          </a:p>
          <a:p>
            <a:r>
              <a:rPr lang="en-US" sz="2000" dirty="0"/>
              <a:t>4. When data is fetched successfully, we update the `data` state with the fetched result. If there's an error, we log it to the console.</a:t>
            </a:r>
          </a:p>
        </p:txBody>
      </p:sp>
    </p:spTree>
    <p:extLst>
      <p:ext uri="{BB962C8B-B14F-4D97-AF65-F5344CB8AC3E}">
        <p14:creationId xmlns:p14="http://schemas.microsoft.com/office/powerpoint/2010/main" val="610971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3. `</a:t>
            </a:r>
            <a:r>
              <a:rPr lang="en-IN" dirty="0" err="1"/>
              <a:t>useContext</a:t>
            </a:r>
            <a:r>
              <a:rPr lang="en-IN" dirty="0"/>
              <a:t>` Hook:</a:t>
            </a:r>
          </a:p>
        </p:txBody>
      </p:sp>
      <p:sp>
        <p:nvSpPr>
          <p:cNvPr id="3" name="Content Placeholder 2"/>
          <p:cNvSpPr>
            <a:spLocks noGrp="1"/>
          </p:cNvSpPr>
          <p:nvPr>
            <p:ph idx="1"/>
          </p:nvPr>
        </p:nvSpPr>
        <p:spPr/>
        <p:txBody>
          <a:bodyPr>
            <a:normAutofit/>
          </a:bodyPr>
          <a:lstStyle/>
          <a:p>
            <a:r>
              <a:rPr lang="en-US" sz="1600" dirty="0"/>
              <a:t>The `</a:t>
            </a:r>
            <a:r>
              <a:rPr lang="en-US" sz="1600" dirty="0" err="1"/>
              <a:t>useContext</a:t>
            </a:r>
            <a:r>
              <a:rPr lang="en-US" sz="1600" dirty="0"/>
              <a:t>` Hook allows you to access a context value that has been created using `</a:t>
            </a:r>
            <a:r>
              <a:rPr lang="en-US" sz="1600" dirty="0" err="1"/>
              <a:t>React.createContext</a:t>
            </a:r>
            <a:r>
              <a:rPr lang="en-US" sz="1600" dirty="0"/>
              <a:t>`. It enables you to share values like themes, authentication status, or any other global data across your component tree.</a:t>
            </a:r>
          </a:p>
        </p:txBody>
      </p:sp>
    </p:spTree>
    <p:extLst>
      <p:ext uri="{BB962C8B-B14F-4D97-AF65-F5344CB8AC3E}">
        <p14:creationId xmlns:p14="http://schemas.microsoft.com/office/powerpoint/2010/main" val="275257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3. `</a:t>
            </a:r>
            <a:r>
              <a:rPr lang="en-IN" dirty="0" err="1"/>
              <a:t>useContext</a:t>
            </a:r>
            <a:r>
              <a:rPr lang="en-IN" dirty="0"/>
              <a:t>` Hook:</a:t>
            </a:r>
          </a:p>
        </p:txBody>
      </p:sp>
      <p:sp>
        <p:nvSpPr>
          <p:cNvPr id="3" name="Content Placeholder 2"/>
          <p:cNvSpPr>
            <a:spLocks noGrp="1"/>
          </p:cNvSpPr>
          <p:nvPr>
            <p:ph idx="1"/>
          </p:nvPr>
        </p:nvSpPr>
        <p:spPr/>
        <p:txBody>
          <a:bodyPr/>
          <a:lstStyle/>
          <a:p>
            <a:r>
              <a:rPr lang="en-US" dirty="0"/>
              <a:t>1. We create a context called `</a:t>
            </a:r>
            <a:r>
              <a:rPr lang="en-US" dirty="0" err="1"/>
              <a:t>ThemeContext</a:t>
            </a:r>
            <a:r>
              <a:rPr lang="en-US" dirty="0"/>
              <a:t>` using `</a:t>
            </a:r>
            <a:r>
              <a:rPr lang="en-US" dirty="0" err="1"/>
              <a:t>React.createContext</a:t>
            </a:r>
            <a:r>
              <a:rPr lang="en-US" dirty="0"/>
              <a:t>`. </a:t>
            </a:r>
          </a:p>
          <a:p>
            <a:r>
              <a:rPr lang="en-US" dirty="0"/>
              <a:t>2. In the `App` component, we wrap the `Toolbar` component with `</a:t>
            </a:r>
            <a:r>
              <a:rPr lang="en-US" dirty="0" err="1"/>
              <a:t>ThemeContext.Provider</a:t>
            </a:r>
            <a:r>
              <a:rPr lang="en-US" dirty="0"/>
              <a:t>` and provide a value of "light" for the theme. </a:t>
            </a:r>
          </a:p>
          <a:p>
            <a:r>
              <a:rPr lang="en-US" dirty="0"/>
              <a:t>3. In the `Toolbar` component, we access the theme value from the context using the `</a:t>
            </a:r>
            <a:r>
              <a:rPr lang="en-US" dirty="0" err="1"/>
              <a:t>useContext</a:t>
            </a:r>
            <a:r>
              <a:rPr lang="en-US" dirty="0"/>
              <a:t>` Hook. </a:t>
            </a:r>
            <a:endParaRPr lang="en-IN" dirty="0"/>
          </a:p>
        </p:txBody>
      </p:sp>
    </p:spTree>
    <p:extLst>
      <p:ext uri="{BB962C8B-B14F-4D97-AF65-F5344CB8AC3E}">
        <p14:creationId xmlns:p14="http://schemas.microsoft.com/office/powerpoint/2010/main" val="3249850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9A64-E836-CA07-23BE-B4D1F04B0B14}"/>
              </a:ext>
            </a:extLst>
          </p:cNvPr>
          <p:cNvSpPr>
            <a:spLocks noGrp="1"/>
          </p:cNvSpPr>
          <p:nvPr>
            <p:ph type="title"/>
          </p:nvPr>
        </p:nvSpPr>
        <p:spPr/>
        <p:txBody>
          <a:bodyPr/>
          <a:lstStyle/>
          <a:p>
            <a:r>
              <a:rPr lang="en-IN" dirty="0" err="1"/>
              <a:t>ThemeProvider.jsx</a:t>
            </a:r>
            <a:endParaRPr lang="en-US" dirty="0"/>
          </a:p>
        </p:txBody>
      </p:sp>
      <p:pic>
        <p:nvPicPr>
          <p:cNvPr id="5" name="Content Placeholder 4">
            <a:extLst>
              <a:ext uri="{FF2B5EF4-FFF2-40B4-BE49-F238E27FC236}">
                <a16:creationId xmlns:a16="http://schemas.microsoft.com/office/drawing/2014/main" id="{CAA7C078-AB6C-F505-75B2-E981E32D3DBF}"/>
              </a:ext>
            </a:extLst>
          </p:cNvPr>
          <p:cNvPicPr>
            <a:picLocks noGrp="1" noChangeAspect="1"/>
          </p:cNvPicPr>
          <p:nvPr>
            <p:ph idx="1"/>
          </p:nvPr>
        </p:nvPicPr>
        <p:blipFill>
          <a:blip r:embed="rId2"/>
          <a:stretch>
            <a:fillRect/>
          </a:stretch>
        </p:blipFill>
        <p:spPr>
          <a:xfrm>
            <a:off x="3005138" y="2124074"/>
            <a:ext cx="6181724" cy="4486044"/>
          </a:xfrm>
        </p:spPr>
      </p:pic>
    </p:spTree>
    <p:extLst>
      <p:ext uri="{BB962C8B-B14F-4D97-AF65-F5344CB8AC3E}">
        <p14:creationId xmlns:p14="http://schemas.microsoft.com/office/powerpoint/2010/main" val="1164817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9A64-E836-CA07-23BE-B4D1F04B0B14}"/>
              </a:ext>
            </a:extLst>
          </p:cNvPr>
          <p:cNvSpPr>
            <a:spLocks noGrp="1"/>
          </p:cNvSpPr>
          <p:nvPr>
            <p:ph type="title"/>
          </p:nvPr>
        </p:nvSpPr>
        <p:spPr/>
        <p:txBody>
          <a:bodyPr/>
          <a:lstStyle/>
          <a:p>
            <a:r>
              <a:rPr lang="en-IN" dirty="0" err="1"/>
              <a:t>ThemedButton.jsx</a:t>
            </a:r>
            <a:endParaRPr lang="en-US" dirty="0"/>
          </a:p>
        </p:txBody>
      </p:sp>
      <p:pic>
        <p:nvPicPr>
          <p:cNvPr id="7" name="Content Placeholder 6">
            <a:extLst>
              <a:ext uri="{FF2B5EF4-FFF2-40B4-BE49-F238E27FC236}">
                <a16:creationId xmlns:a16="http://schemas.microsoft.com/office/drawing/2014/main" id="{DE73CA0A-82C9-AB10-1702-7218AAF2F22A}"/>
              </a:ext>
            </a:extLst>
          </p:cNvPr>
          <p:cNvPicPr>
            <a:picLocks noGrp="1" noChangeAspect="1"/>
          </p:cNvPicPr>
          <p:nvPr>
            <p:ph idx="1"/>
          </p:nvPr>
        </p:nvPicPr>
        <p:blipFill>
          <a:blip r:embed="rId2"/>
          <a:stretch>
            <a:fillRect/>
          </a:stretch>
        </p:blipFill>
        <p:spPr>
          <a:xfrm>
            <a:off x="3050227" y="2227044"/>
            <a:ext cx="6091545" cy="4582274"/>
          </a:xfrm>
        </p:spPr>
      </p:pic>
    </p:spTree>
    <p:extLst>
      <p:ext uri="{BB962C8B-B14F-4D97-AF65-F5344CB8AC3E}">
        <p14:creationId xmlns:p14="http://schemas.microsoft.com/office/powerpoint/2010/main" val="53082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9A64-E836-CA07-23BE-B4D1F04B0B14}"/>
              </a:ext>
            </a:extLst>
          </p:cNvPr>
          <p:cNvSpPr>
            <a:spLocks noGrp="1"/>
          </p:cNvSpPr>
          <p:nvPr>
            <p:ph type="title"/>
          </p:nvPr>
        </p:nvSpPr>
        <p:spPr/>
        <p:txBody>
          <a:bodyPr/>
          <a:lstStyle/>
          <a:p>
            <a:r>
              <a:rPr lang="en-IN" dirty="0" err="1"/>
              <a:t>App.jsx</a:t>
            </a:r>
            <a:endParaRPr lang="en-US" dirty="0"/>
          </a:p>
        </p:txBody>
      </p:sp>
      <p:sp>
        <p:nvSpPr>
          <p:cNvPr id="4" name="Content Placeholder 3">
            <a:extLst>
              <a:ext uri="{FF2B5EF4-FFF2-40B4-BE49-F238E27FC236}">
                <a16:creationId xmlns:a16="http://schemas.microsoft.com/office/drawing/2014/main" id="{EC90241F-47FB-CE92-AF52-D4BABA289E25}"/>
              </a:ext>
            </a:extLst>
          </p:cNvPr>
          <p:cNvSpPr>
            <a:spLocks noGrp="1"/>
          </p:cNvSpPr>
          <p:nvPr>
            <p:ph idx="1"/>
          </p:nvPr>
        </p:nvSpPr>
        <p:spPr/>
        <p:txBody>
          <a:bodyPr>
            <a:normAutofit fontScale="92500" lnSpcReduction="20000"/>
          </a:bodyPr>
          <a:lstStyle/>
          <a:p>
            <a:r>
              <a:rPr lang="en-US" dirty="0"/>
              <a:t>import { </a:t>
            </a:r>
            <a:r>
              <a:rPr lang="en-US" dirty="0" err="1"/>
              <a:t>ThemeProvider</a:t>
            </a:r>
            <a:r>
              <a:rPr lang="en-US" dirty="0"/>
              <a:t>, </a:t>
            </a:r>
            <a:r>
              <a:rPr lang="en-US" dirty="0" err="1"/>
              <a:t>ThemeContext</a:t>
            </a:r>
            <a:r>
              <a:rPr lang="en-US" dirty="0"/>
              <a:t> } from './</a:t>
            </a:r>
            <a:r>
              <a:rPr lang="en-US" dirty="0" err="1"/>
              <a:t>ThemeProvider</a:t>
            </a:r>
            <a:r>
              <a:rPr lang="en-US" dirty="0"/>
              <a:t>';</a:t>
            </a:r>
          </a:p>
          <a:p>
            <a:r>
              <a:rPr lang="en-US" dirty="0"/>
              <a:t>import </a:t>
            </a:r>
            <a:r>
              <a:rPr lang="en-US" dirty="0" err="1"/>
              <a:t>ThemedButton</a:t>
            </a:r>
            <a:r>
              <a:rPr lang="en-US" dirty="0"/>
              <a:t> from './</a:t>
            </a:r>
            <a:r>
              <a:rPr lang="en-US" dirty="0" err="1"/>
              <a:t>ThemedButton</a:t>
            </a:r>
            <a:r>
              <a:rPr lang="en-US" dirty="0"/>
              <a:t>’;</a:t>
            </a:r>
          </a:p>
          <a:p>
            <a:endParaRPr lang="en-US" dirty="0"/>
          </a:p>
          <a:p>
            <a:r>
              <a:rPr lang="en-US" dirty="0"/>
              <a:t> &lt;</a:t>
            </a:r>
            <a:r>
              <a:rPr lang="en-US" dirty="0" err="1"/>
              <a:t>ThemeProvider</a:t>
            </a:r>
            <a:r>
              <a:rPr lang="en-US" dirty="0"/>
              <a:t>&gt;</a:t>
            </a:r>
          </a:p>
          <a:p>
            <a:r>
              <a:rPr lang="en-US" dirty="0"/>
              <a:t>          &lt;div&gt;</a:t>
            </a:r>
          </a:p>
          <a:p>
            <a:r>
              <a:rPr lang="en-US" dirty="0"/>
              <a:t>            &lt;</a:t>
            </a:r>
            <a:r>
              <a:rPr lang="en-US" dirty="0" err="1"/>
              <a:t>ThemedButton</a:t>
            </a:r>
            <a:r>
              <a:rPr lang="en-US" dirty="0"/>
              <a:t> /&gt;</a:t>
            </a:r>
          </a:p>
          <a:p>
            <a:r>
              <a:rPr lang="en-US" dirty="0"/>
              <a:t>          &lt;/div&gt;</a:t>
            </a:r>
          </a:p>
          <a:p>
            <a:r>
              <a:rPr lang="en-US" dirty="0"/>
              <a:t> &lt;/</a:t>
            </a:r>
            <a:r>
              <a:rPr lang="en-US" dirty="0" err="1"/>
              <a:t>ThemeProvider</a:t>
            </a:r>
            <a:r>
              <a:rPr lang="en-US" dirty="0"/>
              <a:t>&gt;</a:t>
            </a:r>
          </a:p>
        </p:txBody>
      </p:sp>
    </p:spTree>
    <p:extLst>
      <p:ext uri="{BB962C8B-B14F-4D97-AF65-F5344CB8AC3E}">
        <p14:creationId xmlns:p14="http://schemas.microsoft.com/office/powerpoint/2010/main" val="1527926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4. `</a:t>
            </a:r>
            <a:r>
              <a:rPr lang="en-IN" dirty="0" err="1"/>
              <a:t>useReducer</a:t>
            </a:r>
            <a:r>
              <a:rPr lang="en-IN" dirty="0"/>
              <a:t>` Hook:</a:t>
            </a:r>
          </a:p>
        </p:txBody>
      </p:sp>
      <p:sp>
        <p:nvSpPr>
          <p:cNvPr id="3" name="Content Placeholder 2"/>
          <p:cNvSpPr>
            <a:spLocks noGrp="1"/>
          </p:cNvSpPr>
          <p:nvPr>
            <p:ph idx="1"/>
          </p:nvPr>
        </p:nvSpPr>
        <p:spPr/>
        <p:txBody>
          <a:bodyPr>
            <a:normAutofit/>
          </a:bodyPr>
          <a:lstStyle/>
          <a:p>
            <a:r>
              <a:rPr lang="en-US" sz="1800" dirty="0"/>
              <a:t>The `</a:t>
            </a:r>
            <a:r>
              <a:rPr lang="en-US" sz="1800" dirty="0" err="1"/>
              <a:t>useReducer</a:t>
            </a:r>
            <a:r>
              <a:rPr lang="en-US" sz="1800" dirty="0"/>
              <a:t>` Hook is used for managing state in a more complex way compared to `</a:t>
            </a:r>
            <a:r>
              <a:rPr lang="en-US" sz="1800" dirty="0" err="1"/>
              <a:t>useState</a:t>
            </a:r>
            <a:r>
              <a:rPr lang="en-US" sz="1800" dirty="0"/>
              <a:t>`. It's often used when state transitions are more involved, such as in forms with multiple fields. </a:t>
            </a:r>
            <a:endParaRPr lang="en-IN" sz="1800" dirty="0"/>
          </a:p>
        </p:txBody>
      </p:sp>
      <p:pic>
        <p:nvPicPr>
          <p:cNvPr id="4" name="Picture 3"/>
          <p:cNvPicPr>
            <a:picLocks noChangeAspect="1"/>
          </p:cNvPicPr>
          <p:nvPr/>
        </p:nvPicPr>
        <p:blipFill>
          <a:blip r:embed="rId2"/>
          <a:stretch>
            <a:fillRect/>
          </a:stretch>
        </p:blipFill>
        <p:spPr>
          <a:xfrm>
            <a:off x="1101438" y="3324469"/>
            <a:ext cx="2057320" cy="28223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3"/>
          <a:stretch>
            <a:fillRect/>
          </a:stretch>
        </p:blipFill>
        <p:spPr>
          <a:xfrm>
            <a:off x="3352721" y="3324468"/>
            <a:ext cx="4299869" cy="28223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4"/>
          <a:stretch>
            <a:fillRect/>
          </a:stretch>
        </p:blipFill>
        <p:spPr>
          <a:xfrm>
            <a:off x="7846553" y="3324468"/>
            <a:ext cx="3246742" cy="28223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00841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4. `</a:t>
            </a:r>
            <a:r>
              <a:rPr lang="en-IN" dirty="0" err="1"/>
              <a:t>useReducer</a:t>
            </a:r>
            <a:r>
              <a:rPr lang="en-IN" dirty="0"/>
              <a:t>` Hook:</a:t>
            </a:r>
          </a:p>
        </p:txBody>
      </p:sp>
      <p:sp>
        <p:nvSpPr>
          <p:cNvPr id="3" name="Content Placeholder 2"/>
          <p:cNvSpPr>
            <a:spLocks noGrp="1"/>
          </p:cNvSpPr>
          <p:nvPr>
            <p:ph idx="1"/>
          </p:nvPr>
        </p:nvSpPr>
        <p:spPr/>
        <p:txBody>
          <a:bodyPr>
            <a:normAutofit fontScale="92500" lnSpcReduction="10000"/>
          </a:bodyPr>
          <a:lstStyle/>
          <a:p>
            <a:r>
              <a:rPr lang="en-US" dirty="0"/>
              <a:t>1. We define a `</a:t>
            </a:r>
            <a:r>
              <a:rPr lang="en-US" dirty="0" err="1"/>
              <a:t>counterReducer</a:t>
            </a:r>
            <a:r>
              <a:rPr lang="en-US" dirty="0"/>
              <a:t>` function that specifies how the state should change in response to different actions. It takes the current state and an action object as parameters and returns the new state. </a:t>
            </a:r>
          </a:p>
          <a:p>
            <a:r>
              <a:rPr lang="en-US" dirty="0"/>
              <a:t>2. Inside the `Counter` component, we use the `</a:t>
            </a:r>
            <a:r>
              <a:rPr lang="en-US" dirty="0" err="1"/>
              <a:t>useReducer</a:t>
            </a:r>
            <a:r>
              <a:rPr lang="en-US" dirty="0"/>
              <a:t>` Hook with the `</a:t>
            </a:r>
            <a:r>
              <a:rPr lang="en-US" dirty="0" err="1"/>
              <a:t>counterReducer</a:t>
            </a:r>
            <a:r>
              <a:rPr lang="en-US" dirty="0"/>
              <a:t>` function and an initial state of `{ count: 0 }`. It returns the current state (`state`) and a `dispatch` function to send actions to the reducer. </a:t>
            </a:r>
          </a:p>
          <a:p>
            <a:r>
              <a:rPr lang="en-US" dirty="0"/>
              <a:t>3. When the "Increment" button is clicked, we call `dispatch` with the action `{ type: 'INCREMENT' }`, which triggers the state update according to the reducer logic. </a:t>
            </a:r>
          </a:p>
        </p:txBody>
      </p:sp>
    </p:spTree>
    <p:extLst>
      <p:ext uri="{BB962C8B-B14F-4D97-AF65-F5344CB8AC3E}">
        <p14:creationId xmlns:p14="http://schemas.microsoft.com/office/powerpoint/2010/main" val="3209495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solidFill>
                  <a:srgbClr val="FF0000"/>
                </a:solidFill>
              </a:rPr>
              <a:t>Redux</a:t>
            </a:r>
            <a:r>
              <a:rPr lang="en-US" b="1" dirty="0">
                <a:solidFill>
                  <a:srgbClr val="FF0000"/>
                </a:solidFill>
              </a:rPr>
              <a:t> for state management</a:t>
            </a:r>
            <a:endParaRPr lang="en-IN" b="1" dirty="0">
              <a:solidFill>
                <a:srgbClr val="FF0000"/>
              </a:solidFill>
            </a:endParaRPr>
          </a:p>
        </p:txBody>
      </p:sp>
      <p:sp>
        <p:nvSpPr>
          <p:cNvPr id="3" name="Content Placeholder 2"/>
          <p:cNvSpPr>
            <a:spLocks noGrp="1"/>
          </p:cNvSpPr>
          <p:nvPr>
            <p:ph idx="1"/>
          </p:nvPr>
        </p:nvSpPr>
        <p:spPr/>
        <p:txBody>
          <a:bodyPr>
            <a:normAutofit fontScale="92500"/>
          </a:bodyPr>
          <a:lstStyle/>
          <a:p>
            <a:pPr marL="0" indent="0" algn="just">
              <a:buNone/>
            </a:pPr>
            <a:r>
              <a:rPr lang="en-US" sz="1800" dirty="0" err="1"/>
              <a:t>Redux</a:t>
            </a:r>
            <a:r>
              <a:rPr lang="en-US" sz="1800" dirty="0"/>
              <a:t> is a predictable state container for JavaScript apps, primarily used with frameworks like React or Angular for managing the application state. It helps in writing applications that behave consistently, run in different environments (client, server, and native), and are easy to test. </a:t>
            </a:r>
          </a:p>
          <a:p>
            <a:pPr marL="0" indent="0" algn="just">
              <a:buNone/>
            </a:pPr>
            <a:r>
              <a:rPr lang="en-US" sz="1800" dirty="0"/>
              <a:t>Here's a detailed explanation of </a:t>
            </a:r>
            <a:r>
              <a:rPr lang="en-US" sz="1800" dirty="0" err="1"/>
              <a:t>Redux</a:t>
            </a:r>
            <a:r>
              <a:rPr lang="en-US" sz="1800" dirty="0"/>
              <a:t>:</a:t>
            </a:r>
          </a:p>
          <a:p>
            <a:pPr marL="0" indent="0">
              <a:buNone/>
            </a:pPr>
            <a:endParaRPr lang="en-US" sz="1700" b="1" dirty="0"/>
          </a:p>
          <a:p>
            <a:pPr marL="0" indent="0">
              <a:buNone/>
            </a:pPr>
            <a:r>
              <a:rPr lang="en-US" sz="1700" b="1" dirty="0"/>
              <a:t>Core Concepts:</a:t>
            </a:r>
          </a:p>
          <a:p>
            <a:pPr marL="0" indent="0">
              <a:buNone/>
            </a:pPr>
            <a:r>
              <a:rPr lang="en-US" sz="1700" b="1" dirty="0"/>
              <a:t>Store</a:t>
            </a:r>
            <a:r>
              <a:rPr lang="en-US" sz="1700" dirty="0"/>
              <a:t>:</a:t>
            </a:r>
          </a:p>
          <a:p>
            <a:r>
              <a:rPr lang="en-US" sz="1700" dirty="0" err="1"/>
              <a:t>Redux</a:t>
            </a:r>
            <a:r>
              <a:rPr lang="en-US" sz="1700" dirty="0"/>
              <a:t> maintains the entire state of your application in a single JavaScript object called the "store".</a:t>
            </a:r>
          </a:p>
          <a:p>
            <a:r>
              <a:rPr lang="en-US" sz="1700" dirty="0"/>
              <a:t>This store is immutable, meaning you cannot directly modify it. Instead, you dispatch actions to update the store.</a:t>
            </a:r>
          </a:p>
          <a:p>
            <a:pPr marL="0" indent="0">
              <a:buNone/>
            </a:pPr>
            <a:endParaRPr lang="en-US" b="1" dirty="0"/>
          </a:p>
          <a:p>
            <a:pPr marL="0" indent="0">
              <a:buNone/>
            </a:pPr>
            <a:endParaRPr lang="en-IN" dirty="0"/>
          </a:p>
        </p:txBody>
      </p:sp>
    </p:spTree>
    <p:extLst>
      <p:ext uri="{BB962C8B-B14F-4D97-AF65-F5344CB8AC3E}">
        <p14:creationId xmlns:p14="http://schemas.microsoft.com/office/powerpoint/2010/main" val="1459192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solidFill>
                  <a:schemeClr val="tx1"/>
                </a:solidFill>
              </a:rPr>
              <a:t>Redux</a:t>
            </a:r>
            <a:r>
              <a:rPr lang="en-US" b="1" dirty="0">
                <a:solidFill>
                  <a:schemeClr val="tx1"/>
                </a:solidFill>
              </a:rPr>
              <a:t> for state management</a:t>
            </a:r>
            <a:endParaRPr lang="en-IN" b="1" dirty="0">
              <a:solidFill>
                <a:schemeClr val="tx1"/>
              </a:solidFill>
            </a:endParaRPr>
          </a:p>
        </p:txBody>
      </p:sp>
      <p:sp>
        <p:nvSpPr>
          <p:cNvPr id="3" name="Content Placeholder 2"/>
          <p:cNvSpPr>
            <a:spLocks noGrp="1"/>
          </p:cNvSpPr>
          <p:nvPr>
            <p:ph idx="1"/>
          </p:nvPr>
        </p:nvSpPr>
        <p:spPr>
          <a:xfrm>
            <a:off x="1295401" y="2556931"/>
            <a:ext cx="2713891" cy="3404253"/>
          </a:xfrm>
        </p:spPr>
        <p:txBody>
          <a:bodyPr>
            <a:normAutofit/>
          </a:bodyPr>
          <a:lstStyle/>
          <a:p>
            <a:pPr marL="0" indent="0">
              <a:buNone/>
            </a:pPr>
            <a:r>
              <a:rPr lang="en-US" sz="1600" b="1" dirty="0"/>
              <a:t>2. Actions:</a:t>
            </a:r>
          </a:p>
          <a:p>
            <a:r>
              <a:rPr lang="en-US" sz="1600" dirty="0"/>
              <a:t>Actions are plain JavaScript objects that represent </a:t>
            </a:r>
            <a:r>
              <a:rPr lang="en-US" sz="1600" b="1" dirty="0"/>
              <a:t>"what happened" </a:t>
            </a:r>
            <a:r>
              <a:rPr lang="en-US" sz="1600" dirty="0"/>
              <a:t>in your application.</a:t>
            </a:r>
          </a:p>
          <a:p>
            <a:r>
              <a:rPr lang="en-US" sz="1600" dirty="0"/>
              <a:t>They are dispatched using </a:t>
            </a:r>
            <a:r>
              <a:rPr lang="en-US" sz="1600" b="1" dirty="0" err="1"/>
              <a:t>store.dispatch</a:t>
            </a:r>
            <a:r>
              <a:rPr lang="en-US" sz="1600" b="1" dirty="0"/>
              <a:t>()</a:t>
            </a:r>
            <a:r>
              <a:rPr lang="en-US" sz="1600" dirty="0"/>
              <a:t>.</a:t>
            </a:r>
          </a:p>
          <a:p>
            <a:r>
              <a:rPr lang="en-US" sz="1600" dirty="0"/>
              <a:t>Actions must have a type property indicating the type of action being performed.</a:t>
            </a:r>
          </a:p>
          <a:p>
            <a:pPr marL="0" indent="0">
              <a:buNone/>
            </a:pPr>
            <a:endParaRPr lang="en-US" sz="1400" dirty="0"/>
          </a:p>
          <a:p>
            <a:endParaRPr lang="en-US" sz="700" dirty="0"/>
          </a:p>
          <a:p>
            <a:endParaRPr lang="en-US" sz="700" dirty="0"/>
          </a:p>
          <a:p>
            <a:pPr marL="0" indent="0">
              <a:buNone/>
            </a:pPr>
            <a:endParaRPr lang="en-IN" sz="1000" dirty="0"/>
          </a:p>
        </p:txBody>
      </p:sp>
      <p:sp>
        <p:nvSpPr>
          <p:cNvPr id="5" name="Rectangle 4"/>
          <p:cNvSpPr/>
          <p:nvPr/>
        </p:nvSpPr>
        <p:spPr>
          <a:xfrm>
            <a:off x="8088925" y="2285999"/>
            <a:ext cx="2461845" cy="2483757"/>
          </a:xfrm>
          <a:prstGeom prst="rect">
            <a:avLst/>
          </a:prstGeom>
        </p:spPr>
        <p:txBody>
          <a:bodyPr wrap="square">
            <a:spAutoFit/>
          </a:bodyPr>
          <a:lstStyle/>
          <a:p>
            <a:endParaRPr lang="en-US" sz="1600" dirty="0"/>
          </a:p>
          <a:p>
            <a:r>
              <a:rPr lang="en-US" sz="1600" dirty="0"/>
              <a:t>4. </a:t>
            </a:r>
            <a:r>
              <a:rPr lang="en-US" sz="1600" b="1" dirty="0"/>
              <a:t>State</a:t>
            </a:r>
            <a:r>
              <a:rPr lang="en-US" sz="1600" dirty="0"/>
              <a:t>:</a:t>
            </a:r>
          </a:p>
          <a:p>
            <a:endParaRPr lang="en-US" sz="1600" dirty="0"/>
          </a:p>
          <a:p>
            <a:pPr marL="285750" indent="-285750" defTabSz="457200">
              <a:spcBef>
                <a:spcPct val="20000"/>
              </a:spcBef>
              <a:spcAft>
                <a:spcPts val="600"/>
              </a:spcAft>
              <a:buClr>
                <a:schemeClr val="accent1"/>
              </a:buClr>
              <a:buSzPct val="115000"/>
              <a:buFont typeface="Arial"/>
              <a:buChar char="•"/>
            </a:pPr>
            <a:r>
              <a:rPr lang="en-US" sz="1600" dirty="0">
                <a:solidFill>
                  <a:schemeClr val="tx1">
                    <a:lumMod val="85000"/>
                    <a:lumOff val="15000"/>
                  </a:schemeClr>
                </a:solidFill>
              </a:rPr>
              <a:t>The state of the application is stored in the </a:t>
            </a:r>
            <a:r>
              <a:rPr lang="en-US" sz="1600" dirty="0" err="1">
                <a:solidFill>
                  <a:schemeClr val="tx1">
                    <a:lumMod val="85000"/>
                    <a:lumOff val="15000"/>
                  </a:schemeClr>
                </a:solidFill>
              </a:rPr>
              <a:t>Redux</a:t>
            </a:r>
            <a:r>
              <a:rPr lang="en-US" sz="1600" dirty="0">
                <a:solidFill>
                  <a:schemeClr val="tx1">
                    <a:lumMod val="85000"/>
                    <a:lumOff val="15000"/>
                  </a:schemeClr>
                </a:solidFill>
              </a:rPr>
              <a:t> store.</a:t>
            </a:r>
          </a:p>
          <a:p>
            <a:pPr marL="285750" indent="-285750" defTabSz="457200">
              <a:spcBef>
                <a:spcPct val="20000"/>
              </a:spcBef>
              <a:spcAft>
                <a:spcPts val="600"/>
              </a:spcAft>
              <a:buClr>
                <a:schemeClr val="accent1"/>
              </a:buClr>
              <a:buSzPct val="115000"/>
              <a:buFont typeface="Arial"/>
              <a:buChar char="•"/>
            </a:pPr>
            <a:r>
              <a:rPr lang="en-US" sz="1600" dirty="0">
                <a:solidFill>
                  <a:schemeClr val="tx1">
                    <a:lumMod val="85000"/>
                    <a:lumOff val="15000"/>
                  </a:schemeClr>
                </a:solidFill>
              </a:rPr>
              <a:t>It represents the current snapshot of the application's data.</a:t>
            </a:r>
          </a:p>
        </p:txBody>
      </p:sp>
      <p:sp>
        <p:nvSpPr>
          <p:cNvPr id="6" name="Rectangle 5"/>
          <p:cNvSpPr/>
          <p:nvPr/>
        </p:nvSpPr>
        <p:spPr>
          <a:xfrm>
            <a:off x="4522177" y="2556931"/>
            <a:ext cx="3053862" cy="3579441"/>
          </a:xfrm>
          <a:prstGeom prst="rect">
            <a:avLst/>
          </a:prstGeom>
        </p:spPr>
        <p:txBody>
          <a:bodyPr wrap="square">
            <a:spAutoFit/>
          </a:bodyPr>
          <a:lstStyle/>
          <a:p>
            <a:r>
              <a:rPr lang="en-US" sz="1600" b="1" dirty="0"/>
              <a:t>3. Reducers:</a:t>
            </a:r>
          </a:p>
          <a:p>
            <a:endParaRPr lang="en-US" sz="1600" b="1" dirty="0"/>
          </a:p>
          <a:p>
            <a:pPr marL="285750" indent="-285750" defTabSz="457200">
              <a:spcBef>
                <a:spcPct val="20000"/>
              </a:spcBef>
              <a:spcAft>
                <a:spcPts val="600"/>
              </a:spcAft>
              <a:buClr>
                <a:schemeClr val="accent1"/>
              </a:buClr>
              <a:buSzPct val="115000"/>
              <a:buFont typeface="Arial"/>
              <a:buChar char="•"/>
            </a:pPr>
            <a:r>
              <a:rPr lang="en-US" sz="1600" dirty="0">
                <a:solidFill>
                  <a:schemeClr val="tx1">
                    <a:lumMod val="85000"/>
                    <a:lumOff val="15000"/>
                  </a:schemeClr>
                </a:solidFill>
              </a:rPr>
              <a:t>Reducers are pure functions responsible for handling actions and updating the state of the application.</a:t>
            </a:r>
          </a:p>
          <a:p>
            <a:pPr marL="285750" indent="-285750" defTabSz="457200">
              <a:spcBef>
                <a:spcPct val="20000"/>
              </a:spcBef>
              <a:spcAft>
                <a:spcPts val="600"/>
              </a:spcAft>
              <a:buClr>
                <a:schemeClr val="accent1"/>
              </a:buClr>
              <a:buSzPct val="115000"/>
              <a:buFont typeface="Arial"/>
              <a:buChar char="•"/>
            </a:pPr>
            <a:r>
              <a:rPr lang="en-US" sz="1600" dirty="0">
                <a:solidFill>
                  <a:schemeClr val="tx1">
                    <a:lumMod val="85000"/>
                    <a:lumOff val="15000"/>
                  </a:schemeClr>
                </a:solidFill>
              </a:rPr>
              <a:t>They take the current state and an action as arguments, and return the next state.</a:t>
            </a:r>
          </a:p>
          <a:p>
            <a:pPr marL="285750" indent="-285750" defTabSz="457200">
              <a:spcBef>
                <a:spcPct val="20000"/>
              </a:spcBef>
              <a:spcAft>
                <a:spcPts val="600"/>
              </a:spcAft>
              <a:buClr>
                <a:schemeClr val="accent1"/>
              </a:buClr>
              <a:buSzPct val="115000"/>
              <a:buFont typeface="Arial"/>
              <a:buChar char="•"/>
            </a:pPr>
            <a:r>
              <a:rPr lang="en-US" sz="1600" dirty="0">
                <a:solidFill>
                  <a:schemeClr val="tx1">
                    <a:lumMod val="85000"/>
                    <a:lumOff val="15000"/>
                  </a:schemeClr>
                </a:solidFill>
              </a:rPr>
              <a:t>Reducers must be pure functions, meaning they should not mutate the state directly.</a:t>
            </a:r>
          </a:p>
          <a:p>
            <a:endParaRPr lang="en-US" sz="1000" dirty="0"/>
          </a:p>
        </p:txBody>
      </p:sp>
    </p:spTree>
    <p:extLst>
      <p:ext uri="{BB962C8B-B14F-4D97-AF65-F5344CB8AC3E}">
        <p14:creationId xmlns:p14="http://schemas.microsoft.com/office/powerpoint/2010/main" val="1257429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Store.js</a:t>
            </a:r>
            <a:endParaRPr lang="en-IN" dirty="0"/>
          </a:p>
        </p:txBody>
      </p:sp>
      <p:pic>
        <p:nvPicPr>
          <p:cNvPr id="4" name="Content Placeholder 3"/>
          <p:cNvPicPr>
            <a:picLocks noGrp="1" noChangeAspect="1"/>
          </p:cNvPicPr>
          <p:nvPr>
            <p:ph idx="1"/>
          </p:nvPr>
        </p:nvPicPr>
        <p:blipFill>
          <a:blip r:embed="rId2"/>
          <a:stretch>
            <a:fillRect/>
          </a:stretch>
        </p:blipFill>
        <p:spPr>
          <a:xfrm>
            <a:off x="1295402" y="2891038"/>
            <a:ext cx="5362515" cy="2428308"/>
          </a:xfrm>
          <a:prstGeom prst="rect">
            <a:avLst/>
          </a:prstGeom>
        </p:spPr>
      </p:pic>
      <p:sp>
        <p:nvSpPr>
          <p:cNvPr id="5" name="Rectangle 4"/>
          <p:cNvSpPr/>
          <p:nvPr/>
        </p:nvSpPr>
        <p:spPr>
          <a:xfrm>
            <a:off x="6989886" y="2951030"/>
            <a:ext cx="3906712" cy="2308324"/>
          </a:xfrm>
          <a:prstGeom prst="rect">
            <a:avLst/>
          </a:prstGeom>
        </p:spPr>
        <p:txBody>
          <a:bodyPr wrap="square">
            <a:spAutoFit/>
          </a:bodyPr>
          <a:lstStyle/>
          <a:p>
            <a:pPr marL="285750" indent="-285750">
              <a:buFont typeface="Arial" panose="020B0604020202020204" pitchFamily="34" charset="0"/>
              <a:buChar char="•"/>
            </a:pPr>
            <a:r>
              <a:rPr lang="en-US" sz="1600" dirty="0"/>
              <a:t>This file sets up the </a:t>
            </a:r>
            <a:r>
              <a:rPr lang="en-US" sz="1600" dirty="0" err="1"/>
              <a:t>Redux</a:t>
            </a:r>
            <a:r>
              <a:rPr lang="en-US" sz="1600" dirty="0"/>
              <a:t> store using </a:t>
            </a:r>
            <a:r>
              <a:rPr lang="en-US" sz="1600" dirty="0" err="1"/>
              <a:t>createStore</a:t>
            </a:r>
            <a:r>
              <a:rPr lang="en-US" sz="1600" dirty="0"/>
              <a:t> function from </a:t>
            </a:r>
            <a:r>
              <a:rPr lang="en-US" sz="1600" dirty="0" err="1"/>
              <a:t>Redux</a:t>
            </a:r>
            <a:r>
              <a:rPr lang="en-US" sz="1600" dirty="0"/>
              <a:t>.</a:t>
            </a:r>
          </a:p>
          <a:p>
            <a:pPr marL="285750" indent="-285750">
              <a:buFont typeface="Arial" panose="020B0604020202020204" pitchFamily="34" charset="0"/>
              <a:buChar char="•"/>
            </a:pPr>
            <a:r>
              <a:rPr lang="en-US" sz="1600" dirty="0"/>
              <a:t>It imports the root reducer from reducers.js, which combines all the reducers.</a:t>
            </a:r>
          </a:p>
          <a:p>
            <a:pPr marL="285750" indent="-285750">
              <a:buFont typeface="Arial" panose="020B0604020202020204" pitchFamily="34" charset="0"/>
              <a:buChar char="•"/>
            </a:pPr>
            <a:r>
              <a:rPr lang="en-US" sz="1600" dirty="0"/>
              <a:t>The store is created by passing the root reducer to </a:t>
            </a:r>
            <a:r>
              <a:rPr lang="en-US" sz="1600" dirty="0" err="1"/>
              <a:t>createStore</a:t>
            </a:r>
            <a:r>
              <a:rPr lang="en-US" sz="1600" dirty="0"/>
              <a:t>.</a:t>
            </a:r>
          </a:p>
          <a:p>
            <a:pPr marL="285750" indent="-285750">
              <a:buFont typeface="Arial" panose="020B0604020202020204" pitchFamily="34" charset="0"/>
              <a:buChar char="•"/>
            </a:pPr>
            <a:r>
              <a:rPr lang="en-US" sz="1600" dirty="0"/>
              <a:t>Finally, the store is exported to be used in other parts of the application.</a:t>
            </a:r>
            <a:endParaRPr lang="en-US" sz="1000" dirty="0"/>
          </a:p>
        </p:txBody>
      </p:sp>
    </p:spTree>
    <p:extLst>
      <p:ext uri="{BB962C8B-B14F-4D97-AF65-F5344CB8AC3E}">
        <p14:creationId xmlns:p14="http://schemas.microsoft.com/office/powerpoint/2010/main" val="2663181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Actions.js</a:t>
            </a:r>
            <a:endParaRPr lang="en-IN" dirty="0"/>
          </a:p>
        </p:txBody>
      </p:sp>
      <p:sp>
        <p:nvSpPr>
          <p:cNvPr id="5" name="Rectangle 4"/>
          <p:cNvSpPr/>
          <p:nvPr/>
        </p:nvSpPr>
        <p:spPr>
          <a:xfrm>
            <a:off x="6989886" y="2951030"/>
            <a:ext cx="3906712" cy="2062103"/>
          </a:xfrm>
          <a:prstGeom prst="rect">
            <a:avLst/>
          </a:prstGeom>
        </p:spPr>
        <p:txBody>
          <a:bodyPr wrap="square">
            <a:spAutoFit/>
          </a:bodyPr>
          <a:lstStyle/>
          <a:p>
            <a:pPr marL="285750" indent="-285750">
              <a:buFont typeface="Arial" panose="020B0604020202020204" pitchFamily="34" charset="0"/>
              <a:buChar char="•"/>
            </a:pPr>
            <a:r>
              <a:rPr lang="en-US" sz="1600" dirty="0"/>
              <a:t>This file contains an action creator function named increment.</a:t>
            </a:r>
          </a:p>
          <a:p>
            <a:pPr marL="285750" indent="-285750">
              <a:buFont typeface="Arial" panose="020B0604020202020204" pitchFamily="34" charset="0"/>
              <a:buChar char="•"/>
            </a:pPr>
            <a:r>
              <a:rPr lang="en-US" sz="1600" dirty="0"/>
              <a:t>The increment function returns a plain JavaScript object with a type property set to 'INCREMENT'.</a:t>
            </a:r>
          </a:p>
          <a:p>
            <a:pPr marL="285750" indent="-285750">
              <a:buFont typeface="Arial" panose="020B0604020202020204" pitchFamily="34" charset="0"/>
              <a:buChar char="•"/>
            </a:pPr>
            <a:r>
              <a:rPr lang="en-US" sz="1600" dirty="0"/>
              <a:t>Action creators are functions that return actions. They are dispatched to the </a:t>
            </a:r>
            <a:r>
              <a:rPr lang="en-US" sz="1600" dirty="0" err="1"/>
              <a:t>Redux</a:t>
            </a:r>
            <a:r>
              <a:rPr lang="en-US" sz="1600" dirty="0"/>
              <a:t> store to update the state.</a:t>
            </a:r>
            <a:endParaRPr lang="en-US" sz="1000" dirty="0"/>
          </a:p>
        </p:txBody>
      </p:sp>
      <p:pic>
        <p:nvPicPr>
          <p:cNvPr id="6" name="Picture 5"/>
          <p:cNvPicPr>
            <a:picLocks noChangeAspect="1"/>
          </p:cNvPicPr>
          <p:nvPr/>
        </p:nvPicPr>
        <p:blipFill>
          <a:blip r:embed="rId2"/>
          <a:stretch>
            <a:fillRect/>
          </a:stretch>
        </p:blipFill>
        <p:spPr>
          <a:xfrm>
            <a:off x="1295402" y="3232384"/>
            <a:ext cx="5051650" cy="1445124"/>
          </a:xfrm>
          <a:prstGeom prst="rect">
            <a:avLst/>
          </a:prstGeom>
        </p:spPr>
      </p:pic>
    </p:spTree>
    <p:extLst>
      <p:ext uri="{BB962C8B-B14F-4D97-AF65-F5344CB8AC3E}">
        <p14:creationId xmlns:p14="http://schemas.microsoft.com/office/powerpoint/2010/main" val="29953934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Reducers.js</a:t>
            </a:r>
            <a:endParaRPr lang="en-IN" dirty="0"/>
          </a:p>
        </p:txBody>
      </p:sp>
      <p:sp>
        <p:nvSpPr>
          <p:cNvPr id="5" name="Rectangle 4"/>
          <p:cNvSpPr/>
          <p:nvPr/>
        </p:nvSpPr>
        <p:spPr>
          <a:xfrm>
            <a:off x="6866794" y="2474470"/>
            <a:ext cx="4334606" cy="3785652"/>
          </a:xfrm>
          <a:prstGeom prst="rect">
            <a:avLst/>
          </a:prstGeom>
        </p:spPr>
        <p:txBody>
          <a:bodyPr wrap="square">
            <a:spAutoFit/>
          </a:bodyPr>
          <a:lstStyle/>
          <a:p>
            <a:pPr marL="285750" indent="-285750">
              <a:buFont typeface="Arial" panose="020B0604020202020204" pitchFamily="34" charset="0"/>
              <a:buChar char="•"/>
            </a:pPr>
            <a:r>
              <a:rPr lang="en-US" sz="1600" dirty="0"/>
              <a:t>This file defines the root reducer function responsible for handling state updates based on dispatched actions.</a:t>
            </a:r>
          </a:p>
          <a:p>
            <a:pPr marL="285750" indent="-285750">
              <a:buFont typeface="Arial" panose="020B0604020202020204" pitchFamily="34" charset="0"/>
              <a:buChar char="•"/>
            </a:pPr>
            <a:r>
              <a:rPr lang="en-US" sz="1600" dirty="0"/>
              <a:t>It starts by defining an initial state object with a count property initialized to 0.</a:t>
            </a:r>
          </a:p>
          <a:p>
            <a:pPr marL="285750" indent="-285750">
              <a:buFont typeface="Arial" panose="020B0604020202020204" pitchFamily="34" charset="0"/>
              <a:buChar char="•"/>
            </a:pPr>
            <a:r>
              <a:rPr lang="en-US" sz="1600" dirty="0"/>
              <a:t>The </a:t>
            </a:r>
            <a:r>
              <a:rPr lang="en-US" sz="1600" dirty="0" err="1"/>
              <a:t>rootReducer</a:t>
            </a:r>
            <a:r>
              <a:rPr lang="en-US" sz="1600" dirty="0"/>
              <a:t> function takes two arguments: the current state and the action.</a:t>
            </a:r>
          </a:p>
          <a:p>
            <a:pPr marL="285750" indent="-285750">
              <a:buFont typeface="Arial" panose="020B0604020202020204" pitchFamily="34" charset="0"/>
              <a:buChar char="•"/>
            </a:pPr>
            <a:r>
              <a:rPr lang="en-US" sz="1600" dirty="0"/>
              <a:t>It uses a switch statement to handle different action types. In this case, it increments the count property when the action type is 'INCREMENT'.</a:t>
            </a:r>
          </a:p>
          <a:p>
            <a:pPr marL="285750" indent="-285750">
              <a:buFont typeface="Arial" panose="020B0604020202020204" pitchFamily="34" charset="0"/>
              <a:buChar char="•"/>
            </a:pPr>
            <a:r>
              <a:rPr lang="en-US" sz="1600" dirty="0"/>
              <a:t>If the action type is not recognized, it returns the current state unchanged.</a:t>
            </a:r>
          </a:p>
          <a:p>
            <a:pPr marL="285750" indent="-285750">
              <a:buFont typeface="Arial" panose="020B0604020202020204" pitchFamily="34" charset="0"/>
              <a:buChar char="•"/>
            </a:pPr>
            <a:r>
              <a:rPr lang="en-US" sz="1600" dirty="0"/>
              <a:t>Finally, the </a:t>
            </a:r>
            <a:r>
              <a:rPr lang="en-US" sz="1600" dirty="0" err="1"/>
              <a:t>rootReducer</a:t>
            </a:r>
            <a:r>
              <a:rPr lang="en-US" sz="1600" dirty="0"/>
              <a:t> function is exported to be combined with other reducers if necessary.</a:t>
            </a:r>
            <a:endParaRPr lang="en-US" sz="1000" dirty="0"/>
          </a:p>
        </p:txBody>
      </p:sp>
      <p:pic>
        <p:nvPicPr>
          <p:cNvPr id="3" name="Picture 2"/>
          <p:cNvPicPr>
            <a:picLocks noChangeAspect="1"/>
          </p:cNvPicPr>
          <p:nvPr/>
        </p:nvPicPr>
        <p:blipFill>
          <a:blip r:embed="rId2"/>
          <a:stretch>
            <a:fillRect/>
          </a:stretch>
        </p:blipFill>
        <p:spPr>
          <a:xfrm>
            <a:off x="898238" y="2539987"/>
            <a:ext cx="5858693" cy="3677163"/>
          </a:xfrm>
          <a:prstGeom prst="rect">
            <a:avLst/>
          </a:prstGeom>
        </p:spPr>
      </p:pic>
    </p:spTree>
    <p:extLst>
      <p:ext uri="{BB962C8B-B14F-4D97-AF65-F5344CB8AC3E}">
        <p14:creationId xmlns:p14="http://schemas.microsoft.com/office/powerpoint/2010/main" val="3636598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CounterComponent.js</a:t>
            </a:r>
            <a:endParaRPr lang="en-IN" dirty="0"/>
          </a:p>
        </p:txBody>
      </p:sp>
      <p:sp>
        <p:nvSpPr>
          <p:cNvPr id="5" name="Rectangle 4"/>
          <p:cNvSpPr/>
          <p:nvPr/>
        </p:nvSpPr>
        <p:spPr>
          <a:xfrm>
            <a:off x="6866794" y="2474470"/>
            <a:ext cx="4334606" cy="3539430"/>
          </a:xfrm>
          <a:prstGeom prst="rect">
            <a:avLst/>
          </a:prstGeom>
        </p:spPr>
        <p:txBody>
          <a:bodyPr wrap="square">
            <a:spAutoFit/>
          </a:bodyPr>
          <a:lstStyle/>
          <a:p>
            <a:pPr marL="285750" indent="-285750">
              <a:buFont typeface="Arial" panose="020B0604020202020204" pitchFamily="34" charset="0"/>
              <a:buChar char="•"/>
            </a:pPr>
            <a:r>
              <a:rPr lang="en-US" sz="1600" dirty="0"/>
              <a:t>This file defines a functional React component named </a:t>
            </a:r>
            <a:r>
              <a:rPr lang="en-US" sz="1600" dirty="0" err="1"/>
              <a:t>CounterComponent</a:t>
            </a:r>
            <a:r>
              <a:rPr lang="en-US" sz="1600" dirty="0"/>
              <a:t>.</a:t>
            </a:r>
          </a:p>
          <a:p>
            <a:pPr marL="285750" indent="-285750">
              <a:buFont typeface="Arial" panose="020B0604020202020204" pitchFamily="34" charset="0"/>
              <a:buChar char="•"/>
            </a:pPr>
            <a:r>
              <a:rPr lang="en-US" sz="1600" dirty="0"/>
              <a:t>It imports </a:t>
            </a:r>
            <a:r>
              <a:rPr lang="en-US" sz="1600" dirty="0" err="1"/>
              <a:t>useSelector</a:t>
            </a:r>
            <a:r>
              <a:rPr lang="en-US" sz="1600" dirty="0"/>
              <a:t> and </a:t>
            </a:r>
            <a:r>
              <a:rPr lang="en-US" sz="1600" dirty="0" err="1"/>
              <a:t>useDispatch</a:t>
            </a:r>
            <a:r>
              <a:rPr lang="en-US" sz="1600" dirty="0"/>
              <a:t> hooks from react-</a:t>
            </a:r>
            <a:r>
              <a:rPr lang="en-US" sz="1600" dirty="0" err="1"/>
              <a:t>redux</a:t>
            </a:r>
            <a:r>
              <a:rPr lang="en-US" sz="1600" dirty="0"/>
              <a:t> for accessing state and dispatching actions respectively.</a:t>
            </a:r>
          </a:p>
          <a:p>
            <a:pPr marL="285750" indent="-285750">
              <a:buFont typeface="Arial" panose="020B0604020202020204" pitchFamily="34" charset="0"/>
              <a:buChar char="•"/>
            </a:pPr>
            <a:r>
              <a:rPr lang="en-US" sz="1600" dirty="0"/>
              <a:t>The count variable is initialized using the </a:t>
            </a:r>
            <a:r>
              <a:rPr lang="en-US" sz="1600" dirty="0" err="1"/>
              <a:t>useSelector</a:t>
            </a:r>
            <a:r>
              <a:rPr lang="en-US" sz="1600" dirty="0"/>
              <a:t> hook, which extracts the count property from the </a:t>
            </a:r>
            <a:r>
              <a:rPr lang="en-US" sz="1600" dirty="0" err="1"/>
              <a:t>Redux</a:t>
            </a:r>
            <a:r>
              <a:rPr lang="en-US" sz="1600" dirty="0"/>
              <a:t> store state.</a:t>
            </a:r>
          </a:p>
          <a:p>
            <a:pPr marL="285750" indent="-285750">
              <a:buFont typeface="Arial" panose="020B0604020202020204" pitchFamily="34" charset="0"/>
              <a:buChar char="•"/>
            </a:pPr>
            <a:r>
              <a:rPr lang="en-US" sz="1600" dirty="0"/>
              <a:t>The dispatch function obtained from the </a:t>
            </a:r>
            <a:r>
              <a:rPr lang="en-US" sz="1600" dirty="0" err="1"/>
              <a:t>useDispatch</a:t>
            </a:r>
            <a:r>
              <a:rPr lang="en-US" sz="1600" dirty="0"/>
              <a:t> hook is used to dispatch the increment action when the button is clicked.</a:t>
            </a:r>
          </a:p>
          <a:p>
            <a:pPr marL="285750" indent="-285750">
              <a:buFont typeface="Arial" panose="020B0604020202020204" pitchFamily="34" charset="0"/>
              <a:buChar char="•"/>
            </a:pPr>
            <a:r>
              <a:rPr lang="en-US" sz="1600" dirty="0"/>
              <a:t>The component renders a paragraph displaying the current count value and a button that triggers the increment action when clicked.</a:t>
            </a:r>
            <a:endParaRPr lang="en-US" sz="1000" dirty="0"/>
          </a:p>
        </p:txBody>
      </p:sp>
      <p:pic>
        <p:nvPicPr>
          <p:cNvPr id="4" name="Picture 3"/>
          <p:cNvPicPr>
            <a:picLocks noChangeAspect="1"/>
          </p:cNvPicPr>
          <p:nvPr/>
        </p:nvPicPr>
        <p:blipFill>
          <a:blip r:embed="rId2"/>
          <a:stretch>
            <a:fillRect/>
          </a:stretch>
        </p:blipFill>
        <p:spPr>
          <a:xfrm>
            <a:off x="1046285" y="2591257"/>
            <a:ext cx="5608170" cy="3392687"/>
          </a:xfrm>
          <a:prstGeom prst="rect">
            <a:avLst/>
          </a:prstGeom>
        </p:spPr>
      </p:pic>
    </p:spTree>
    <p:extLst>
      <p:ext uri="{BB962C8B-B14F-4D97-AF65-F5344CB8AC3E}">
        <p14:creationId xmlns:p14="http://schemas.microsoft.com/office/powerpoint/2010/main" val="27615317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Usage in App</a:t>
            </a:r>
            <a:endParaRPr lang="en-IN" dirty="0"/>
          </a:p>
        </p:txBody>
      </p:sp>
      <p:sp>
        <p:nvSpPr>
          <p:cNvPr id="5" name="Rectangle 4"/>
          <p:cNvSpPr/>
          <p:nvPr/>
        </p:nvSpPr>
        <p:spPr>
          <a:xfrm>
            <a:off x="6251333" y="3177854"/>
            <a:ext cx="4334606" cy="2308324"/>
          </a:xfrm>
          <a:prstGeom prst="rect">
            <a:avLst/>
          </a:prstGeom>
        </p:spPr>
        <p:txBody>
          <a:bodyPr wrap="square">
            <a:spAutoFit/>
          </a:bodyPr>
          <a:lstStyle/>
          <a:p>
            <a:pPr marL="285750" indent="-285750" algn="just">
              <a:buFont typeface="Arial" panose="020B0604020202020204" pitchFamily="34" charset="0"/>
              <a:buChar char="•"/>
            </a:pPr>
            <a:r>
              <a:rPr lang="en-US" sz="1600" dirty="0"/>
              <a:t>This example illustrates how </a:t>
            </a:r>
            <a:r>
              <a:rPr lang="en-US" sz="1600" dirty="0" err="1"/>
              <a:t>Redux</a:t>
            </a:r>
            <a:r>
              <a:rPr lang="en-US" sz="1600" dirty="0"/>
              <a:t> manages the state of a simple counter application. Actions are dispatched to update the state, and components subscribe to the store to access and display the state. </a:t>
            </a:r>
          </a:p>
          <a:p>
            <a:pPr marL="285750" indent="-285750" algn="just">
              <a:buFont typeface="Arial" panose="020B0604020202020204" pitchFamily="34" charset="0"/>
              <a:buChar char="•"/>
            </a:pPr>
            <a:r>
              <a:rPr lang="en-US" sz="1600" dirty="0"/>
              <a:t>Reducers define how state changes in response to actions. This pattern scales well for complex applications, offering a predictable state management solution.</a:t>
            </a:r>
            <a:endParaRPr lang="en-US" sz="1000" dirty="0"/>
          </a:p>
        </p:txBody>
      </p:sp>
      <p:pic>
        <p:nvPicPr>
          <p:cNvPr id="3" name="Picture 2"/>
          <p:cNvPicPr>
            <a:picLocks noChangeAspect="1"/>
          </p:cNvPicPr>
          <p:nvPr/>
        </p:nvPicPr>
        <p:blipFill>
          <a:blip r:embed="rId2"/>
          <a:stretch>
            <a:fillRect/>
          </a:stretch>
        </p:blipFill>
        <p:spPr>
          <a:xfrm>
            <a:off x="1295403" y="2534616"/>
            <a:ext cx="4489936" cy="3604271"/>
          </a:xfrm>
          <a:prstGeom prst="rect">
            <a:avLst/>
          </a:prstGeom>
        </p:spPr>
      </p:pic>
    </p:spTree>
    <p:extLst>
      <p:ext uri="{BB962C8B-B14F-4D97-AF65-F5344CB8AC3E}">
        <p14:creationId xmlns:p14="http://schemas.microsoft.com/office/powerpoint/2010/main" val="1843766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FF0000"/>
                </a:solidFill>
              </a:rPr>
              <a:t>Routing with React Router</a:t>
            </a:r>
            <a:endParaRPr lang="en-IN" b="1" dirty="0">
              <a:solidFill>
                <a:srgbClr val="FF0000"/>
              </a:solidFill>
            </a:endParaRPr>
          </a:p>
        </p:txBody>
      </p:sp>
      <p:sp>
        <p:nvSpPr>
          <p:cNvPr id="3" name="Content Placeholder 2"/>
          <p:cNvSpPr>
            <a:spLocks noGrp="1"/>
          </p:cNvSpPr>
          <p:nvPr>
            <p:ph idx="1"/>
          </p:nvPr>
        </p:nvSpPr>
        <p:spPr/>
        <p:txBody>
          <a:bodyPr/>
          <a:lstStyle/>
          <a:p>
            <a:r>
              <a:rPr lang="en-US" dirty="0"/>
              <a:t>React Router is a standard library for routing in React applications.</a:t>
            </a:r>
          </a:p>
          <a:p>
            <a:r>
              <a:rPr lang="en-US" dirty="0"/>
              <a:t>Setting up React Router involves defining routes and rendering components based on the current URL.</a:t>
            </a:r>
            <a:endParaRPr lang="en-IN" dirty="0"/>
          </a:p>
        </p:txBody>
      </p:sp>
    </p:spTree>
    <p:extLst>
      <p:ext uri="{BB962C8B-B14F-4D97-AF65-F5344CB8AC3E}">
        <p14:creationId xmlns:p14="http://schemas.microsoft.com/office/powerpoint/2010/main" val="22752499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tx1"/>
                </a:solidFill>
              </a:rPr>
              <a:t>Routing with React Router</a:t>
            </a:r>
            <a:endParaRPr lang="en-IN" b="1" dirty="0">
              <a:solidFill>
                <a:schemeClr val="tx1"/>
              </a:solidFill>
            </a:endParaRPr>
          </a:p>
        </p:txBody>
      </p:sp>
      <p:pic>
        <p:nvPicPr>
          <p:cNvPr id="4" name="Content Placeholder 3"/>
          <p:cNvPicPr>
            <a:picLocks noGrp="1" noChangeAspect="1"/>
          </p:cNvPicPr>
          <p:nvPr>
            <p:ph idx="1"/>
          </p:nvPr>
        </p:nvPicPr>
        <p:blipFill>
          <a:blip r:embed="rId2"/>
          <a:stretch>
            <a:fillRect/>
          </a:stretch>
        </p:blipFill>
        <p:spPr>
          <a:xfrm>
            <a:off x="1295402" y="2583840"/>
            <a:ext cx="5189630" cy="3574789"/>
          </a:xfrm>
          <a:prstGeom prst="rect">
            <a:avLst/>
          </a:prstGeom>
        </p:spPr>
      </p:pic>
      <p:pic>
        <p:nvPicPr>
          <p:cNvPr id="5" name="Picture 4"/>
          <p:cNvPicPr>
            <a:picLocks noChangeAspect="1"/>
          </p:cNvPicPr>
          <p:nvPr/>
        </p:nvPicPr>
        <p:blipFill>
          <a:blip r:embed="rId3"/>
          <a:stretch>
            <a:fillRect/>
          </a:stretch>
        </p:blipFill>
        <p:spPr>
          <a:xfrm>
            <a:off x="6601412" y="2964840"/>
            <a:ext cx="4295186" cy="2559660"/>
          </a:xfrm>
          <a:prstGeom prst="rect">
            <a:avLst/>
          </a:prstGeom>
        </p:spPr>
      </p:pic>
      <p:sp>
        <p:nvSpPr>
          <p:cNvPr id="3" name="TextBox 2">
            <a:extLst>
              <a:ext uri="{FF2B5EF4-FFF2-40B4-BE49-F238E27FC236}">
                <a16:creationId xmlns:a16="http://schemas.microsoft.com/office/drawing/2014/main" id="{EE7E6994-8231-A571-0649-5685BBBBC0A2}"/>
              </a:ext>
            </a:extLst>
          </p:cNvPr>
          <p:cNvSpPr txBox="1"/>
          <p:nvPr/>
        </p:nvSpPr>
        <p:spPr>
          <a:xfrm>
            <a:off x="7010400" y="5715000"/>
            <a:ext cx="3014287" cy="646331"/>
          </a:xfrm>
          <a:prstGeom prst="rect">
            <a:avLst/>
          </a:prstGeom>
          <a:noFill/>
        </p:spPr>
        <p:txBody>
          <a:bodyPr wrap="none" rtlCol="0">
            <a:spAutoFit/>
          </a:bodyPr>
          <a:lstStyle/>
          <a:p>
            <a:r>
              <a:rPr lang="en-US" b="1" dirty="0" err="1"/>
              <a:t>npm</a:t>
            </a:r>
            <a:r>
              <a:rPr lang="en-US" b="1" dirty="0"/>
              <a:t> install react-router-</a:t>
            </a:r>
            <a:r>
              <a:rPr lang="en-US" b="1" dirty="0" err="1"/>
              <a:t>dom</a:t>
            </a:r>
            <a:endParaRPr lang="en-US" b="1" dirty="0"/>
          </a:p>
          <a:p>
            <a:endParaRPr lang="en-US" dirty="0"/>
          </a:p>
        </p:txBody>
      </p:sp>
    </p:spTree>
    <p:extLst>
      <p:ext uri="{BB962C8B-B14F-4D97-AF65-F5344CB8AC3E}">
        <p14:creationId xmlns:p14="http://schemas.microsoft.com/office/powerpoint/2010/main" val="1711917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tx1"/>
                </a:solidFill>
              </a:rPr>
              <a:t>Routing with React Router</a:t>
            </a:r>
            <a:endParaRPr lang="en-IN" b="1" dirty="0">
              <a:solidFill>
                <a:schemeClr val="tx1"/>
              </a:solidFill>
            </a:endParaRPr>
          </a:p>
        </p:txBody>
      </p:sp>
      <p:pic>
        <p:nvPicPr>
          <p:cNvPr id="6" name="Picture 5"/>
          <p:cNvPicPr>
            <a:picLocks noChangeAspect="1"/>
          </p:cNvPicPr>
          <p:nvPr/>
        </p:nvPicPr>
        <p:blipFill>
          <a:blip r:embed="rId2"/>
          <a:stretch>
            <a:fillRect/>
          </a:stretch>
        </p:blipFill>
        <p:spPr>
          <a:xfrm>
            <a:off x="1064465" y="2584278"/>
            <a:ext cx="4936762" cy="3422822"/>
          </a:xfrm>
          <a:prstGeom prst="rect">
            <a:avLst/>
          </a:prstGeom>
        </p:spPr>
      </p:pic>
      <p:pic>
        <p:nvPicPr>
          <p:cNvPr id="7" name="Picture 6"/>
          <p:cNvPicPr>
            <a:picLocks noChangeAspect="1"/>
          </p:cNvPicPr>
          <p:nvPr/>
        </p:nvPicPr>
        <p:blipFill>
          <a:blip r:embed="rId3"/>
          <a:stretch>
            <a:fillRect/>
          </a:stretch>
        </p:blipFill>
        <p:spPr>
          <a:xfrm>
            <a:off x="6096000" y="2584277"/>
            <a:ext cx="4869971" cy="3422823"/>
          </a:xfrm>
          <a:prstGeom prst="rect">
            <a:avLst/>
          </a:prstGeom>
        </p:spPr>
      </p:pic>
    </p:spTree>
    <p:extLst>
      <p:ext uri="{BB962C8B-B14F-4D97-AF65-F5344CB8AC3E}">
        <p14:creationId xmlns:p14="http://schemas.microsoft.com/office/powerpoint/2010/main" val="24630175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Exercise to be performed</a:t>
            </a:r>
            <a:endParaRPr lang="en-IN" b="1" dirty="0">
              <a:solidFill>
                <a:schemeClr val="tx1"/>
              </a:solidFill>
            </a:endParaRPr>
          </a:p>
        </p:txBody>
      </p:sp>
      <p:sp>
        <p:nvSpPr>
          <p:cNvPr id="3" name="Content Placeholder 2"/>
          <p:cNvSpPr>
            <a:spLocks noGrp="1"/>
          </p:cNvSpPr>
          <p:nvPr>
            <p:ph idx="1"/>
          </p:nvPr>
        </p:nvSpPr>
        <p:spPr/>
        <p:txBody>
          <a:bodyPr/>
          <a:lstStyle/>
          <a:p>
            <a:pPr marL="0" indent="0">
              <a:buNone/>
            </a:pPr>
            <a:r>
              <a:rPr lang="en-US" b="1" dirty="0"/>
              <a:t>Objective:</a:t>
            </a:r>
          </a:p>
          <a:p>
            <a:r>
              <a:rPr lang="en-US" dirty="0"/>
              <a:t>Build a </a:t>
            </a:r>
            <a:r>
              <a:rPr lang="en-US" dirty="0" err="1"/>
              <a:t>Todo</a:t>
            </a:r>
            <a:r>
              <a:rPr lang="en-US" dirty="0"/>
              <a:t> List application using React that allows users to add, delete, and mark tasks as completed. </a:t>
            </a:r>
          </a:p>
          <a:p>
            <a:r>
              <a:rPr lang="en-US" dirty="0"/>
              <a:t>Utilize React Hooks for local component state management (</a:t>
            </a:r>
            <a:r>
              <a:rPr lang="en-US" dirty="0" err="1"/>
              <a:t>useState</a:t>
            </a:r>
            <a:r>
              <a:rPr lang="en-US" dirty="0"/>
              <a:t>, </a:t>
            </a:r>
            <a:r>
              <a:rPr lang="en-US" dirty="0" err="1"/>
              <a:t>useEffect</a:t>
            </a:r>
            <a:r>
              <a:rPr lang="en-US" dirty="0"/>
              <a:t>) and </a:t>
            </a:r>
          </a:p>
          <a:p>
            <a:r>
              <a:rPr lang="en-US" dirty="0" err="1"/>
              <a:t>Redux</a:t>
            </a:r>
            <a:r>
              <a:rPr lang="en-US" dirty="0"/>
              <a:t> for global state management. </a:t>
            </a:r>
          </a:p>
          <a:p>
            <a:r>
              <a:rPr lang="en-US" dirty="0"/>
              <a:t>Implement routing with React Router for navigating between different views.</a:t>
            </a:r>
            <a:endParaRPr lang="en-IN" dirty="0"/>
          </a:p>
        </p:txBody>
      </p:sp>
    </p:spTree>
    <p:extLst>
      <p:ext uri="{BB962C8B-B14F-4D97-AF65-F5344CB8AC3E}">
        <p14:creationId xmlns:p14="http://schemas.microsoft.com/office/powerpoint/2010/main" val="32924045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Exercise to be performed</a:t>
            </a:r>
            <a:endParaRPr lang="en-IN" b="1" dirty="0">
              <a:solidFill>
                <a:schemeClr val="tx1"/>
              </a:solidFill>
            </a:endParaRPr>
          </a:p>
        </p:txBody>
      </p:sp>
      <p:sp>
        <p:nvSpPr>
          <p:cNvPr id="3" name="Content Placeholder 2"/>
          <p:cNvSpPr>
            <a:spLocks noGrp="1"/>
          </p:cNvSpPr>
          <p:nvPr>
            <p:ph idx="1"/>
          </p:nvPr>
        </p:nvSpPr>
        <p:spPr>
          <a:xfrm>
            <a:off x="1295401" y="2556932"/>
            <a:ext cx="5114924" cy="3318936"/>
          </a:xfrm>
        </p:spPr>
        <p:txBody>
          <a:bodyPr>
            <a:normAutofit/>
          </a:bodyPr>
          <a:lstStyle/>
          <a:p>
            <a:pPr marL="0" indent="0">
              <a:buNone/>
            </a:pPr>
            <a:r>
              <a:rPr lang="en-US" sz="1600" b="1" dirty="0">
                <a:solidFill>
                  <a:srgbClr val="FF0000"/>
                </a:solidFill>
              </a:rPr>
              <a:t>Requirements:</a:t>
            </a:r>
          </a:p>
          <a:p>
            <a:r>
              <a:rPr lang="en-US" sz="1600" b="1" dirty="0"/>
              <a:t>Home Page:</a:t>
            </a:r>
            <a:endParaRPr lang="en-US" sz="1600" dirty="0"/>
          </a:p>
          <a:p>
            <a:pPr lvl="1"/>
            <a:r>
              <a:rPr lang="en-US" sz="1600" dirty="0"/>
              <a:t>Display a list of tasks.</a:t>
            </a:r>
          </a:p>
          <a:p>
            <a:pPr lvl="1"/>
            <a:r>
              <a:rPr lang="en-US" sz="1600" dirty="0"/>
              <a:t>Each task should have a checkbox to mark it as completed and a delete button.</a:t>
            </a:r>
          </a:p>
          <a:p>
            <a:pPr lvl="1"/>
            <a:r>
              <a:rPr lang="en-US" sz="1600" dirty="0"/>
              <a:t>Implement the functionality to add a new task.</a:t>
            </a:r>
          </a:p>
          <a:p>
            <a:r>
              <a:rPr lang="en-US" sz="1600" b="1" dirty="0" err="1"/>
              <a:t>Redux</a:t>
            </a:r>
            <a:r>
              <a:rPr lang="en-US" sz="1600" b="1" dirty="0"/>
              <a:t> Setup:</a:t>
            </a:r>
            <a:endParaRPr lang="en-US" sz="1600" dirty="0"/>
          </a:p>
          <a:p>
            <a:pPr lvl="1"/>
            <a:r>
              <a:rPr lang="en-US" sz="1600" dirty="0"/>
              <a:t>Create </a:t>
            </a:r>
            <a:r>
              <a:rPr lang="en-US" sz="1600" dirty="0" err="1"/>
              <a:t>Redux</a:t>
            </a:r>
            <a:r>
              <a:rPr lang="en-US" sz="1600" dirty="0"/>
              <a:t> actions and reducers for adding a task, deleting a task, and marking a task as completed.</a:t>
            </a:r>
            <a:endParaRPr lang="en-IN" sz="1600" dirty="0"/>
          </a:p>
        </p:txBody>
      </p:sp>
      <p:sp>
        <p:nvSpPr>
          <p:cNvPr id="4" name="Rectangle 3"/>
          <p:cNvSpPr/>
          <p:nvPr/>
        </p:nvSpPr>
        <p:spPr>
          <a:xfrm>
            <a:off x="6648449" y="2556932"/>
            <a:ext cx="4162425" cy="2308324"/>
          </a:xfrm>
          <a:prstGeom prst="rect">
            <a:avLst/>
          </a:prstGeom>
        </p:spPr>
        <p:txBody>
          <a:bodyPr wrap="square">
            <a:spAutoFit/>
          </a:bodyPr>
          <a:lstStyle/>
          <a:p>
            <a:r>
              <a:rPr lang="en-US" sz="1600" b="1" dirty="0"/>
              <a:t>Routing:</a:t>
            </a:r>
            <a:endParaRPr lang="en-US" sz="1600" dirty="0"/>
          </a:p>
          <a:p>
            <a:pPr lvl="1"/>
            <a:r>
              <a:rPr lang="en-US" sz="1600" dirty="0"/>
              <a:t>Implement routing with React Router.</a:t>
            </a:r>
          </a:p>
          <a:p>
            <a:pPr lvl="1"/>
            <a:r>
              <a:rPr lang="en-US" sz="1600" dirty="0"/>
              <a:t>Create separate routes for the Home page and a About page.</a:t>
            </a:r>
          </a:p>
          <a:p>
            <a:pPr lvl="1"/>
            <a:endParaRPr lang="en-US" sz="1600" dirty="0"/>
          </a:p>
          <a:p>
            <a:r>
              <a:rPr lang="en-US" sz="1600" b="1" dirty="0"/>
              <a:t>About Page:</a:t>
            </a:r>
            <a:endParaRPr lang="en-US" sz="1600" dirty="0"/>
          </a:p>
          <a:p>
            <a:pPr lvl="1"/>
            <a:r>
              <a:rPr lang="en-US" sz="1600" dirty="0"/>
              <a:t>Display information about the application.</a:t>
            </a:r>
          </a:p>
          <a:p>
            <a:pPr lvl="1"/>
            <a:endParaRPr lang="en-US" sz="1600" dirty="0"/>
          </a:p>
          <a:p>
            <a:pPr lvl="1"/>
            <a:endParaRPr lang="en-US" sz="1600" dirty="0"/>
          </a:p>
        </p:txBody>
      </p:sp>
      <p:sp>
        <p:nvSpPr>
          <p:cNvPr id="5" name="Rectangle 4"/>
          <p:cNvSpPr/>
          <p:nvPr/>
        </p:nvSpPr>
        <p:spPr>
          <a:xfrm>
            <a:off x="6210299" y="4552429"/>
            <a:ext cx="4962525" cy="1077218"/>
          </a:xfrm>
          <a:prstGeom prst="rect">
            <a:avLst/>
          </a:prstGeom>
        </p:spPr>
        <p:txBody>
          <a:bodyPr wrap="square">
            <a:spAutoFit/>
          </a:bodyPr>
          <a:lstStyle/>
          <a:p>
            <a:pPr lvl="1"/>
            <a:r>
              <a:rPr lang="en-US" sz="1600" b="1" dirty="0"/>
              <a:t>Bonus:</a:t>
            </a:r>
          </a:p>
          <a:p>
            <a:pPr lvl="2">
              <a:buFont typeface="Arial" panose="020B0604020202020204" pitchFamily="34" charset="0"/>
              <a:buChar char="•"/>
            </a:pPr>
            <a:r>
              <a:rPr lang="en-US" sz="1600" dirty="0"/>
              <a:t> Add functionality to edit tasks.</a:t>
            </a:r>
          </a:p>
          <a:p>
            <a:pPr lvl="2">
              <a:buFont typeface="Arial" panose="020B0604020202020204" pitchFamily="34" charset="0"/>
              <a:buChar char="•"/>
            </a:pPr>
            <a:r>
              <a:rPr lang="en-US" sz="1600" dirty="0"/>
              <a:t> Implement local storage to persist the tasks even after refreshing the page.</a:t>
            </a:r>
          </a:p>
        </p:txBody>
      </p:sp>
    </p:spTree>
    <p:extLst>
      <p:ext uri="{BB962C8B-B14F-4D97-AF65-F5344CB8AC3E}">
        <p14:creationId xmlns:p14="http://schemas.microsoft.com/office/powerpoint/2010/main" val="1930697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Exercise to be performed</a:t>
            </a:r>
            <a:endParaRPr lang="en-IN" b="1" dirty="0">
              <a:solidFill>
                <a:schemeClr val="tx1"/>
              </a:solidFill>
            </a:endParaRPr>
          </a:p>
        </p:txBody>
      </p:sp>
      <p:sp>
        <p:nvSpPr>
          <p:cNvPr id="7" name="Rectangle 6"/>
          <p:cNvSpPr/>
          <p:nvPr/>
        </p:nvSpPr>
        <p:spPr>
          <a:xfrm>
            <a:off x="1533527" y="2732544"/>
            <a:ext cx="4410073" cy="3046988"/>
          </a:xfrm>
          <a:prstGeom prst="rect">
            <a:avLst/>
          </a:prstGeom>
        </p:spPr>
        <p:txBody>
          <a:bodyPr wrap="square">
            <a:spAutoFit/>
          </a:bodyPr>
          <a:lstStyle/>
          <a:p>
            <a:r>
              <a:rPr lang="en-US" sz="1600" b="1" dirty="0">
                <a:solidFill>
                  <a:schemeClr val="tx1">
                    <a:lumMod val="85000"/>
                    <a:lumOff val="15000"/>
                  </a:schemeClr>
                </a:solidFill>
              </a:rPr>
              <a:t>Instructions:</a:t>
            </a:r>
          </a:p>
          <a:p>
            <a:pPr marL="342900" indent="-342900">
              <a:buFont typeface="+mj-lt"/>
              <a:buAutoNum type="arabicPeriod"/>
            </a:pPr>
            <a:endParaRPr lang="en-US" sz="1600" b="1" dirty="0">
              <a:solidFill>
                <a:schemeClr val="tx1">
                  <a:lumMod val="85000"/>
                  <a:lumOff val="15000"/>
                </a:schemeClr>
              </a:solidFill>
            </a:endParaRPr>
          </a:p>
          <a:p>
            <a:pPr marL="342900" indent="-342900">
              <a:buFont typeface="+mj-lt"/>
              <a:buAutoNum type="arabicPeriod"/>
            </a:pPr>
            <a:r>
              <a:rPr lang="en-US" sz="1600" dirty="0">
                <a:solidFill>
                  <a:schemeClr val="tx1">
                    <a:lumMod val="85000"/>
                    <a:lumOff val="15000"/>
                  </a:schemeClr>
                </a:solidFill>
              </a:rPr>
              <a:t>Set up your React project with </a:t>
            </a:r>
            <a:r>
              <a:rPr lang="en-US" sz="1600" dirty="0" err="1">
                <a:solidFill>
                  <a:schemeClr val="tx1">
                    <a:lumMod val="85000"/>
                    <a:lumOff val="15000"/>
                  </a:schemeClr>
                </a:solidFill>
              </a:rPr>
              <a:t>Redux</a:t>
            </a:r>
            <a:r>
              <a:rPr lang="en-US" sz="1600" dirty="0">
                <a:solidFill>
                  <a:schemeClr val="tx1">
                    <a:lumMod val="85000"/>
                    <a:lumOff val="15000"/>
                  </a:schemeClr>
                </a:solidFill>
              </a:rPr>
              <a:t> and React Router.</a:t>
            </a:r>
          </a:p>
          <a:p>
            <a:pPr marL="342900" indent="-342900">
              <a:buFont typeface="+mj-lt"/>
              <a:buAutoNum type="arabicPeriod"/>
            </a:pPr>
            <a:r>
              <a:rPr lang="en-US" sz="1600" dirty="0">
                <a:solidFill>
                  <a:schemeClr val="tx1">
                    <a:lumMod val="85000"/>
                    <a:lumOff val="15000"/>
                  </a:schemeClr>
                </a:solidFill>
              </a:rPr>
              <a:t>Design the UI components for the </a:t>
            </a:r>
            <a:r>
              <a:rPr lang="en-US" sz="1600" dirty="0" err="1">
                <a:solidFill>
                  <a:schemeClr val="tx1">
                    <a:lumMod val="85000"/>
                    <a:lumOff val="15000"/>
                  </a:schemeClr>
                </a:solidFill>
              </a:rPr>
              <a:t>Todo</a:t>
            </a:r>
            <a:r>
              <a:rPr lang="en-US" sz="1600" dirty="0">
                <a:solidFill>
                  <a:schemeClr val="tx1">
                    <a:lumMod val="85000"/>
                    <a:lumOff val="15000"/>
                  </a:schemeClr>
                </a:solidFill>
              </a:rPr>
              <a:t> List application.</a:t>
            </a:r>
          </a:p>
          <a:p>
            <a:pPr marL="342900" indent="-342900">
              <a:buFont typeface="+mj-lt"/>
              <a:buAutoNum type="arabicPeriod"/>
            </a:pPr>
            <a:r>
              <a:rPr lang="en-US" sz="1600" dirty="0">
                <a:solidFill>
                  <a:schemeClr val="tx1">
                    <a:lumMod val="85000"/>
                    <a:lumOff val="15000"/>
                  </a:schemeClr>
                </a:solidFill>
              </a:rPr>
              <a:t>Implement </a:t>
            </a:r>
            <a:r>
              <a:rPr lang="en-US" sz="1600" dirty="0" err="1">
                <a:solidFill>
                  <a:schemeClr val="tx1">
                    <a:lumMod val="85000"/>
                    <a:lumOff val="15000"/>
                  </a:schemeClr>
                </a:solidFill>
              </a:rPr>
              <a:t>Redux</a:t>
            </a:r>
            <a:r>
              <a:rPr lang="en-US" sz="1600" dirty="0">
                <a:solidFill>
                  <a:schemeClr val="tx1">
                    <a:lumMod val="85000"/>
                    <a:lumOff val="15000"/>
                  </a:schemeClr>
                </a:solidFill>
              </a:rPr>
              <a:t> actions and reducers for managing tasks.</a:t>
            </a:r>
          </a:p>
          <a:p>
            <a:pPr marL="342900" indent="-342900">
              <a:buFont typeface="+mj-lt"/>
              <a:buAutoNum type="arabicPeriod"/>
            </a:pPr>
            <a:r>
              <a:rPr lang="en-US" sz="1600" dirty="0">
                <a:solidFill>
                  <a:schemeClr val="tx1">
                    <a:lumMod val="85000"/>
                    <a:lumOff val="15000"/>
                  </a:schemeClr>
                </a:solidFill>
              </a:rPr>
              <a:t>Create the necessary React components for the Home page and About page.</a:t>
            </a:r>
          </a:p>
          <a:p>
            <a:pPr marL="342900" indent="-342900">
              <a:buFont typeface="+mj-lt"/>
              <a:buAutoNum type="arabicPeriod"/>
            </a:pPr>
            <a:r>
              <a:rPr lang="en-US" sz="1600" dirty="0">
                <a:solidFill>
                  <a:schemeClr val="tx1">
                    <a:lumMod val="85000"/>
                    <a:lumOff val="15000"/>
                  </a:schemeClr>
                </a:solidFill>
              </a:rPr>
              <a:t>Set up routing with React Router to navigate between different views.</a:t>
            </a:r>
          </a:p>
        </p:txBody>
      </p:sp>
      <p:sp>
        <p:nvSpPr>
          <p:cNvPr id="8" name="Rectangle 7"/>
          <p:cNvSpPr/>
          <p:nvPr/>
        </p:nvSpPr>
        <p:spPr>
          <a:xfrm>
            <a:off x="6362700" y="2732544"/>
            <a:ext cx="4133850" cy="3046988"/>
          </a:xfrm>
          <a:prstGeom prst="rect">
            <a:avLst/>
          </a:prstGeom>
        </p:spPr>
        <p:txBody>
          <a:bodyPr wrap="square">
            <a:spAutoFit/>
          </a:bodyPr>
          <a:lstStyle/>
          <a:p>
            <a:pPr marL="342900" indent="-342900">
              <a:buFont typeface="+mj-lt"/>
              <a:buAutoNum type="arabicPeriod" startAt="6"/>
            </a:pPr>
            <a:r>
              <a:rPr lang="en-US" sz="1600" dirty="0">
                <a:solidFill>
                  <a:schemeClr val="tx1">
                    <a:lumMod val="85000"/>
                    <a:lumOff val="15000"/>
                  </a:schemeClr>
                </a:solidFill>
              </a:rPr>
              <a:t>Implement the functionality to add, delete, and mark tasks as completed using both local component state (</a:t>
            </a:r>
            <a:r>
              <a:rPr lang="en-US" sz="1600" dirty="0" err="1">
                <a:solidFill>
                  <a:schemeClr val="tx1">
                    <a:lumMod val="85000"/>
                    <a:lumOff val="15000"/>
                  </a:schemeClr>
                </a:solidFill>
              </a:rPr>
              <a:t>useState</a:t>
            </a:r>
            <a:r>
              <a:rPr lang="en-US" sz="1600" dirty="0">
                <a:solidFill>
                  <a:schemeClr val="tx1">
                    <a:lumMod val="85000"/>
                    <a:lumOff val="15000"/>
                  </a:schemeClr>
                </a:solidFill>
              </a:rPr>
              <a:t>, </a:t>
            </a:r>
            <a:r>
              <a:rPr lang="en-US" sz="1600" dirty="0" err="1">
                <a:solidFill>
                  <a:schemeClr val="tx1">
                    <a:lumMod val="85000"/>
                    <a:lumOff val="15000"/>
                  </a:schemeClr>
                </a:solidFill>
              </a:rPr>
              <a:t>useEffect</a:t>
            </a:r>
            <a:r>
              <a:rPr lang="en-US" sz="1600" dirty="0">
                <a:solidFill>
                  <a:schemeClr val="tx1">
                    <a:lumMod val="85000"/>
                    <a:lumOff val="15000"/>
                  </a:schemeClr>
                </a:solidFill>
              </a:rPr>
              <a:t>) and </a:t>
            </a:r>
            <a:r>
              <a:rPr lang="en-US" sz="1600" dirty="0" err="1">
                <a:solidFill>
                  <a:schemeClr val="tx1">
                    <a:lumMod val="85000"/>
                    <a:lumOff val="15000"/>
                  </a:schemeClr>
                </a:solidFill>
              </a:rPr>
              <a:t>Redux</a:t>
            </a:r>
            <a:r>
              <a:rPr lang="en-US" sz="1600" dirty="0">
                <a:solidFill>
                  <a:schemeClr val="tx1">
                    <a:lumMod val="85000"/>
                    <a:lumOff val="15000"/>
                  </a:schemeClr>
                </a:solidFill>
              </a:rPr>
              <a:t>.</a:t>
            </a:r>
          </a:p>
          <a:p>
            <a:pPr marL="342900" indent="-342900">
              <a:buFont typeface="+mj-lt"/>
              <a:buAutoNum type="arabicPeriod" startAt="6"/>
            </a:pPr>
            <a:r>
              <a:rPr lang="en-US" sz="1600" dirty="0">
                <a:solidFill>
                  <a:schemeClr val="tx1">
                    <a:lumMod val="85000"/>
                    <a:lumOff val="15000"/>
                  </a:schemeClr>
                </a:solidFill>
              </a:rPr>
              <a:t>Test the application thoroughly to ensure all features are working as expected.</a:t>
            </a:r>
          </a:p>
          <a:p>
            <a:pPr marL="342900" indent="-342900">
              <a:buFont typeface="+mj-lt"/>
              <a:buAutoNum type="arabicPeriod" startAt="6"/>
            </a:pPr>
            <a:r>
              <a:rPr lang="en-US" sz="1600" dirty="0">
                <a:solidFill>
                  <a:schemeClr val="tx1">
                    <a:lumMod val="85000"/>
                    <a:lumOff val="15000"/>
                  </a:schemeClr>
                </a:solidFill>
              </a:rPr>
              <a:t>Optionally, implement the bonus features for additional functionality.</a:t>
            </a:r>
          </a:p>
          <a:p>
            <a:pPr marL="342900" indent="-342900">
              <a:buFont typeface="+mj-lt"/>
              <a:buAutoNum type="arabicPeriod" startAt="6"/>
            </a:pPr>
            <a:r>
              <a:rPr lang="en-US" sz="1600" dirty="0">
                <a:solidFill>
                  <a:schemeClr val="tx1">
                    <a:lumMod val="85000"/>
                    <a:lumOff val="15000"/>
                  </a:schemeClr>
                </a:solidFill>
              </a:rPr>
              <a:t>Document your code and add comments for better understanding.</a:t>
            </a:r>
          </a:p>
          <a:p>
            <a:pPr marL="342900" indent="-342900">
              <a:buFont typeface="+mj-lt"/>
              <a:buAutoNum type="arabicPeriod" startAt="6"/>
            </a:pPr>
            <a:r>
              <a:rPr lang="en-US" sz="1600" dirty="0">
                <a:solidFill>
                  <a:schemeClr val="tx1">
                    <a:lumMod val="85000"/>
                    <a:lumOff val="15000"/>
                  </a:schemeClr>
                </a:solidFill>
              </a:rPr>
              <a:t>Style your application for a better user experience.</a:t>
            </a:r>
          </a:p>
        </p:txBody>
      </p:sp>
    </p:spTree>
    <p:extLst>
      <p:ext uri="{BB962C8B-B14F-4D97-AF65-F5344CB8AC3E}">
        <p14:creationId xmlns:p14="http://schemas.microsoft.com/office/powerpoint/2010/main" val="18233286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Example Code Structure</a:t>
            </a:r>
            <a:endParaRPr lang="en-IN" b="1" dirty="0">
              <a:solidFill>
                <a:srgbClr val="FF0000"/>
              </a:solidFill>
            </a:endParaRPr>
          </a:p>
        </p:txBody>
      </p:sp>
      <p:pic>
        <p:nvPicPr>
          <p:cNvPr id="4" name="Content Placeholder 3"/>
          <p:cNvPicPr>
            <a:picLocks noGrp="1" noChangeAspect="1"/>
          </p:cNvPicPr>
          <p:nvPr>
            <p:ph idx="1"/>
          </p:nvPr>
        </p:nvPicPr>
        <p:blipFill>
          <a:blip r:embed="rId2"/>
          <a:stretch>
            <a:fillRect/>
          </a:stretch>
        </p:blipFill>
        <p:spPr>
          <a:xfrm>
            <a:off x="4750268" y="2522293"/>
            <a:ext cx="2691464" cy="3667491"/>
          </a:xfrm>
          <a:prstGeom prst="rect">
            <a:avLst/>
          </a:prstGeom>
        </p:spPr>
      </p:pic>
    </p:spTree>
    <p:extLst>
      <p:ext uri="{BB962C8B-B14F-4D97-AF65-F5344CB8AC3E}">
        <p14:creationId xmlns:p14="http://schemas.microsoft.com/office/powerpoint/2010/main" val="18040821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197B812EAD2E74D958C70E3944E9CA3" ma:contentTypeVersion="4" ma:contentTypeDescription="Create a new document." ma:contentTypeScope="" ma:versionID="15373b0dad6c58f2691736aa49e0703e">
  <xsd:schema xmlns:xsd="http://www.w3.org/2001/XMLSchema" xmlns:xs="http://www.w3.org/2001/XMLSchema" xmlns:p="http://schemas.microsoft.com/office/2006/metadata/properties" xmlns:ns2="44866d52-1584-4d38-9e3d-4a676753bb1f" xmlns:ns3="74123a58-f83c-499b-9aec-bcef9b4d3b5d" targetNamespace="http://schemas.microsoft.com/office/2006/metadata/properties" ma:root="true" ma:fieldsID="98d67178f92991f1f418a87e6181b0d7" ns2:_="" ns3:_="">
    <xsd:import namespace="44866d52-1584-4d38-9e3d-4a676753bb1f"/>
    <xsd:import namespace="74123a58-f83c-499b-9aec-bcef9b4d3b5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866d52-1584-4d38-9e3d-4a676753bb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4123a58-f83c-499b-9aec-bcef9b4d3b5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2531B61-3346-4337-9A8E-65FA6C4949E2}">
  <ds:schemaRefs>
    <ds:schemaRef ds:uri="http://schemas.microsoft.com/sharepoint/v3/contenttype/forms"/>
  </ds:schemaRefs>
</ds:datastoreItem>
</file>

<file path=customXml/itemProps2.xml><?xml version="1.0" encoding="utf-8"?>
<ds:datastoreItem xmlns:ds="http://schemas.openxmlformats.org/officeDocument/2006/customXml" ds:itemID="{7DA04C3A-07BB-4398-854F-378EE4D4B4D7}">
  <ds:schemaRef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74123a58-f83c-499b-9aec-bcef9b4d3b5d"/>
    <ds:schemaRef ds:uri="44866d52-1584-4d38-9e3d-4a676753bb1f"/>
    <ds:schemaRef ds:uri="http://www.w3.org/XML/1998/namespace"/>
  </ds:schemaRefs>
</ds:datastoreItem>
</file>

<file path=customXml/itemProps3.xml><?xml version="1.0" encoding="utf-8"?>
<ds:datastoreItem xmlns:ds="http://schemas.openxmlformats.org/officeDocument/2006/customXml" ds:itemID="{CE0CD876-E64A-45B7-8532-A9C9D1A0E7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866d52-1584-4d38-9e3d-4a676753bb1f"/>
    <ds:schemaRef ds:uri="74123a58-f83c-499b-9aec-bcef9b4d3b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Organic</Template>
  <TotalTime>744</TotalTime>
  <Words>1738</Words>
  <Application>Microsoft Office PowerPoint</Application>
  <PresentationFormat>Widescreen</PresentationFormat>
  <Paragraphs>142</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Garamond</vt:lpstr>
      <vt:lpstr>Organic</vt:lpstr>
      <vt:lpstr>Advanced React JS  </vt:lpstr>
      <vt:lpstr>Topics </vt:lpstr>
      <vt:lpstr>React Hooks</vt:lpstr>
      <vt:lpstr>1. `useState` Hook</vt:lpstr>
      <vt:lpstr>1. `useState` Hook</vt:lpstr>
      <vt:lpstr>2. `useEffect` Hook: </vt:lpstr>
      <vt:lpstr>2. `useEffect` Hook: </vt:lpstr>
      <vt:lpstr>3. `useContext` Hook:</vt:lpstr>
      <vt:lpstr>3. `useContext` Hook:</vt:lpstr>
      <vt:lpstr>ThemeProvider.jsx</vt:lpstr>
      <vt:lpstr>ThemedButton.jsx</vt:lpstr>
      <vt:lpstr>App.jsx</vt:lpstr>
      <vt:lpstr>4. `useReducer` Hook:</vt:lpstr>
      <vt:lpstr>4. `useReducer` Hook:</vt:lpstr>
      <vt:lpstr>Redux for state management</vt:lpstr>
      <vt:lpstr>Redux for state management</vt:lpstr>
      <vt:lpstr>Store.js</vt:lpstr>
      <vt:lpstr>Actions.js</vt:lpstr>
      <vt:lpstr>Reducers.js</vt:lpstr>
      <vt:lpstr>CounterComponent.js</vt:lpstr>
      <vt:lpstr>Usage in App</vt:lpstr>
      <vt:lpstr>Routing with React Router</vt:lpstr>
      <vt:lpstr>Routing with React Router</vt:lpstr>
      <vt:lpstr>Routing with React Router</vt:lpstr>
      <vt:lpstr>Exercise to be performed</vt:lpstr>
      <vt:lpstr>Exercise to be performed</vt:lpstr>
      <vt:lpstr>Exercise to be performed</vt:lpstr>
      <vt:lpstr>Example Code Structure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React JS</dc:title>
  <dc:creator>nehagarg60@gmail.com</dc:creator>
  <cp:lastModifiedBy>Sridhar Iyer</cp:lastModifiedBy>
  <cp:revision>33</cp:revision>
  <dcterms:created xsi:type="dcterms:W3CDTF">2021-03-15T08:06:01Z</dcterms:created>
  <dcterms:modified xsi:type="dcterms:W3CDTF">2024-03-26T09:12:30Z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0x010100E197B812EAD2E74D958C70E3944E9CA3</vt:lpwstr>
  </property>
</Properties>
</file>