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0" r:id="rId1"/>
  </p:sldMasterIdLst>
  <p:sldIdLst>
    <p:sldId id="256" r:id="rId2"/>
    <p:sldId id="257" r:id="rId3"/>
    <p:sldId id="258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63" r:id="rId12"/>
    <p:sldId id="261" r:id="rId13"/>
    <p:sldId id="271" r:id="rId14"/>
    <p:sldId id="270" r:id="rId15"/>
    <p:sldId id="272" r:id="rId16"/>
    <p:sldId id="273" r:id="rId17"/>
    <p:sldId id="288" r:id="rId18"/>
    <p:sldId id="289" r:id="rId19"/>
    <p:sldId id="283" r:id="rId20"/>
    <p:sldId id="290" r:id="rId21"/>
    <p:sldId id="292" r:id="rId22"/>
    <p:sldId id="291" r:id="rId23"/>
    <p:sldId id="293" r:id="rId24"/>
    <p:sldId id="280" r:id="rId25"/>
    <p:sldId id="294" r:id="rId26"/>
    <p:sldId id="284" r:id="rId27"/>
    <p:sldId id="295" r:id="rId28"/>
    <p:sldId id="285" r:id="rId29"/>
    <p:sldId id="286" r:id="rId30"/>
    <p:sldId id="298" r:id="rId31"/>
    <p:sldId id="299" r:id="rId32"/>
    <p:sldId id="300" r:id="rId33"/>
    <p:sldId id="276" r:id="rId34"/>
    <p:sldId id="301" r:id="rId35"/>
    <p:sldId id="302" r:id="rId36"/>
    <p:sldId id="303" r:id="rId37"/>
    <p:sldId id="304" r:id="rId38"/>
    <p:sldId id="305" r:id="rId39"/>
    <p:sldId id="306" r:id="rId40"/>
    <p:sldId id="277" r:id="rId41"/>
    <p:sldId id="308" r:id="rId42"/>
    <p:sldId id="307" r:id="rId43"/>
    <p:sldId id="309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095BE47-45BB-4E2A-B1E5-A847EB55BE33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A1BBFF8-418E-491F-9F4B-4BE691FDBC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4001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BE47-45BB-4E2A-B1E5-A847EB55BE33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BBFF8-418E-491F-9F4B-4BE691FDBC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496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095BE47-45BB-4E2A-B1E5-A847EB55BE33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8A1BBFF8-418E-491F-9F4B-4BE691FDBC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0130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BE47-45BB-4E2A-B1E5-A847EB55BE33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BBFF8-418E-491F-9F4B-4BE691FDBC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0973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BE47-45BB-4E2A-B1E5-A847EB55BE33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BBFF8-418E-491F-9F4B-4BE691FDBC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2861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BE47-45BB-4E2A-B1E5-A847EB55BE33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BBFF8-418E-491F-9F4B-4BE691FDBC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2279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BE47-45BB-4E2A-B1E5-A847EB55BE33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BBFF8-418E-491F-9F4B-4BE691FDBC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903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BE47-45BB-4E2A-B1E5-A847EB55BE33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1BBFF8-418E-491F-9F4B-4BE691FDBC63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12975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095BE47-45BB-4E2A-B1E5-A847EB55BE33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1BBFF8-418E-491F-9F4B-4BE691FDBC63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39508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BE47-45BB-4E2A-B1E5-A847EB55BE33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BBFF8-418E-491F-9F4B-4BE691FDBC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0076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BE47-45BB-4E2A-B1E5-A847EB55BE33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BBFF8-418E-491F-9F4B-4BE691FDBC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2202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95BE47-45BB-4E2A-B1E5-A847EB55BE33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A1BBFF8-418E-491F-9F4B-4BE691FDBC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9677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05E75-33F7-A2C7-38B9-A4441498CD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HTML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1A2ED2-AD30-E7F5-F263-8ECC6CBA25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3608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78434"/>
            <a:ext cx="10058400" cy="840766"/>
          </a:xfrm>
        </p:spPr>
        <p:txBody>
          <a:bodyPr/>
          <a:lstStyle/>
          <a:p>
            <a:r>
              <a:rPr lang="en-IN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71600"/>
            <a:ext cx="11267440" cy="5107966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HTML is an acronym which stands for </a:t>
            </a:r>
            <a:r>
              <a:rPr lang="en-US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Hyper Text Markup Language</a:t>
            </a:r>
            <a:r>
              <a:rPr 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which is used for creating web pages and web applications.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HTML is a markup language which is used for creating attractive web pages with the help of styling, and which looks in a nice format on a web browser.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 HTML document is made of many HTML tags and each HTML tag contains different content.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Along with CSS and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it is one of the cornerstone of the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Wide Web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6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236194"/>
            <a:ext cx="10058400" cy="1371600"/>
          </a:xfrm>
        </p:spPr>
        <p:txBody>
          <a:bodyPr/>
          <a:lstStyle/>
          <a:p>
            <a:r>
              <a:rPr lang="en-IN" dirty="0"/>
              <a:t>Building Blocks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720" y="1432560"/>
            <a:ext cx="10982960" cy="5189246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HTML document consist of its basic building blocks which are: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Tags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HTML tag surrounds the content and apply meaning to it. It is written between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brackets.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attribute in HTML provides extra information about the element, and it is applied within the start tag. 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HTML attribute contains two fields: name &amp; value.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Elements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HTML element is an individual component of an HTML file. In an HTML file, everything written within tags are termed as HTML elements.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924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86994"/>
            <a:ext cx="10058400" cy="993166"/>
          </a:xfrm>
        </p:spPr>
        <p:txBody>
          <a:bodyPr/>
          <a:lstStyle/>
          <a:p>
            <a:pPr algn="ctr"/>
            <a:r>
              <a:rPr lang="en-IN" dirty="0"/>
              <a:t>HTML Skeleton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C17555-0793-DF53-68E4-E4C09C204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22" y="1127124"/>
            <a:ext cx="10541318" cy="545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4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86994"/>
            <a:ext cx="10058400" cy="993166"/>
          </a:xfrm>
        </p:spPr>
        <p:txBody>
          <a:bodyPr/>
          <a:lstStyle/>
          <a:p>
            <a:pPr algn="ctr"/>
            <a:r>
              <a:rPr lang="en-IN" dirty="0"/>
              <a:t>HTML Skeleton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082678-DF0C-3BEE-0EE0-AB9032E88F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1803"/>
          <a:stretch/>
        </p:blipFill>
        <p:spPr>
          <a:xfrm>
            <a:off x="866878" y="1280160"/>
            <a:ext cx="10458244" cy="406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EC378-7645-457C-F7EF-3A0369A39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520" y="1828800"/>
            <a:ext cx="10982960" cy="48260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HTML documents must start with a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&lt;!DOCTYPE&gt;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declaration.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declaration is not an HTML tag. It is an "information" to the browser about what document type to expect.</a:t>
            </a:r>
          </a:p>
          <a:p>
            <a:pPr algn="just"/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***The &lt;!DOCTYPE&gt; declaration is NOT case sensitive.</a:t>
            </a:r>
            <a:endParaRPr lang="en-IN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074B5B-D2E7-4C6D-ABF9-603045863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38" y="3274819"/>
            <a:ext cx="10458244" cy="9442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993744-34C8-E692-5730-860BDD8C9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38" y="4427095"/>
            <a:ext cx="10458244" cy="115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9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86994"/>
            <a:ext cx="10058400" cy="993166"/>
          </a:xfrm>
        </p:spPr>
        <p:txBody>
          <a:bodyPr/>
          <a:lstStyle/>
          <a:p>
            <a:pPr algn="ctr"/>
            <a:r>
              <a:rPr lang="en-IN" dirty="0"/>
              <a:t>HTML Skeleton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EC378-7645-457C-F7EF-3A0369A39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520" y="1828800"/>
            <a:ext cx="10982960" cy="931887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attribute specifies which language is used to write the content of a web page. </a:t>
            </a:r>
          </a:p>
          <a:p>
            <a:pPr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to set the language for the whole text of the web page.</a:t>
            </a:r>
          </a:p>
          <a:p>
            <a:pPr algn="just">
              <a:lnSpc>
                <a:spcPct val="11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538D0C-30FD-AEB6-7E92-606C003F5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597" y="1239202"/>
            <a:ext cx="3367213" cy="5692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53C8EA-75F6-B620-395E-F71DDB80C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97" y="2869139"/>
            <a:ext cx="4214617" cy="5299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338BF4-2F81-6E45-0B17-6D5A01BFC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597" y="4439386"/>
            <a:ext cx="4660782" cy="529908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4CF7090-343D-7B04-4C80-B03829E83D72}"/>
              </a:ext>
            </a:extLst>
          </p:cNvPr>
          <p:cNvSpPr txBox="1">
            <a:spLocks/>
          </p:cNvSpPr>
          <p:nvPr/>
        </p:nvSpPr>
        <p:spPr>
          <a:xfrm>
            <a:off x="604520" y="3507499"/>
            <a:ext cx="10982960" cy="931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HTML5 specification uses the UTF-8 character set, which covers almost all of the characters and symbols in the world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FB24182-07ED-E32A-5DA0-3F5004CEBF98}"/>
              </a:ext>
            </a:extLst>
          </p:cNvPr>
          <p:cNvSpPr txBox="1">
            <a:spLocks/>
          </p:cNvSpPr>
          <p:nvPr/>
        </p:nvSpPr>
        <p:spPr>
          <a:xfrm>
            <a:off x="523240" y="5003278"/>
            <a:ext cx="10982960" cy="16942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&lt;title&gt; element:</a:t>
            </a:r>
          </a:p>
          <a:p>
            <a:pPr lvl="1"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defines a title in the browser toolbar</a:t>
            </a:r>
          </a:p>
          <a:p>
            <a:pPr lvl="1"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a title for the page when it is added to favorites</a:t>
            </a:r>
          </a:p>
          <a:p>
            <a:pPr lvl="1"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displays a title for the page in search-engine results</a:t>
            </a:r>
          </a:p>
        </p:txBody>
      </p:sp>
    </p:spTree>
    <p:extLst>
      <p:ext uri="{BB962C8B-B14F-4D97-AF65-F5344CB8AC3E}">
        <p14:creationId xmlns:p14="http://schemas.microsoft.com/office/powerpoint/2010/main" val="27650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86994"/>
            <a:ext cx="10058400" cy="993166"/>
          </a:xfrm>
        </p:spPr>
        <p:txBody>
          <a:bodyPr/>
          <a:lstStyle/>
          <a:p>
            <a:pPr algn="ctr"/>
            <a:r>
              <a:rPr lang="en-IN" dirty="0"/>
              <a:t>HTML Skeleton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EC378-7645-457C-F7EF-3A0369A39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520" y="1828800"/>
            <a:ext cx="10982960" cy="4307840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 for a longer, descriptive title (avoid one- or two-word titles)</a:t>
            </a:r>
          </a:p>
          <a:p>
            <a:pPr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 engines will display about 50-60 characters of the title, do not to have titles longer than that.</a:t>
            </a:r>
          </a:p>
          <a:p>
            <a:pPr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title must be as accurate and meaningful as possible!</a:t>
            </a:r>
          </a:p>
          <a:p>
            <a:pPr algn="just">
              <a:lnSpc>
                <a:spcPct val="11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***You can NOT have more than one &lt;title&gt; element in an HTML document.</a:t>
            </a:r>
          </a:p>
          <a:p>
            <a:pPr algn="just">
              <a:lnSpc>
                <a:spcPct val="11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28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86994"/>
            <a:ext cx="10058400" cy="993166"/>
          </a:xfrm>
        </p:spPr>
        <p:txBody>
          <a:bodyPr/>
          <a:lstStyle/>
          <a:p>
            <a:pPr algn="ctr"/>
            <a:r>
              <a:rPr lang="en-IN" dirty="0"/>
              <a:t>HTML Skeleton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EC378-7645-457C-F7EF-3A0369A39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520" y="1351280"/>
            <a:ext cx="10982960" cy="4785360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HTML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&lt;head&gt;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 is used as a container for metadata (data about data). </a:t>
            </a:r>
          </a:p>
          <a:p>
            <a:pPr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between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&lt;html&gt;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tag and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&lt;body&gt;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tag.</a:t>
            </a:r>
          </a:p>
          <a:p>
            <a:pPr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head of an HTML document is a part whose content is not displayed in the browser on page loading.</a:t>
            </a:r>
          </a:p>
          <a:p>
            <a:pPr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HTML head can contain lots of metadata information or can have very less or no information.</a:t>
            </a:r>
          </a:p>
          <a:p>
            <a:pPr algn="just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 part has a crucial role an HTML document while creating a website.</a:t>
            </a:r>
          </a:p>
          <a:p>
            <a:pPr algn="just">
              <a:lnSpc>
                <a:spcPct val="11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19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86994"/>
            <a:ext cx="10058400" cy="708686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/>
              <a:t>HTML Skeleton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875602-67AC-BBFB-F3EF-9DF197064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75" y="1084726"/>
            <a:ext cx="9315450" cy="371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046BC6-DC52-82F3-DE8E-6B5EC0855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92" y="1564668"/>
            <a:ext cx="4761547" cy="50063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B19AB1-55BE-F1E3-10EC-6C12B3C74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526" y="1554557"/>
            <a:ext cx="4238034" cy="501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33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86994"/>
            <a:ext cx="10058400" cy="993166"/>
          </a:xfrm>
        </p:spPr>
        <p:txBody>
          <a:bodyPr/>
          <a:lstStyle/>
          <a:p>
            <a:pPr algn="ctr"/>
            <a:r>
              <a:rPr lang="en-IN" dirty="0"/>
              <a:t>HTML Skeleton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C17555-0793-DF53-68E4-E4C09C204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22" y="1127124"/>
            <a:ext cx="10541318" cy="54545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F5837C-141C-2580-17BA-74FC6BDC1FF6}"/>
              </a:ext>
            </a:extLst>
          </p:cNvPr>
          <p:cNvSpPr/>
          <p:nvPr/>
        </p:nvSpPr>
        <p:spPr>
          <a:xfrm>
            <a:off x="1371600" y="3302000"/>
            <a:ext cx="4907280" cy="3759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C044F-19AC-C764-0E1A-5788786551EF}"/>
              </a:ext>
            </a:extLst>
          </p:cNvPr>
          <p:cNvSpPr/>
          <p:nvPr/>
        </p:nvSpPr>
        <p:spPr>
          <a:xfrm>
            <a:off x="1371600" y="3732500"/>
            <a:ext cx="4907280" cy="69726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22ADAB-1334-168C-9055-40A56CC067BC}"/>
              </a:ext>
            </a:extLst>
          </p:cNvPr>
          <p:cNvSpPr/>
          <p:nvPr/>
        </p:nvSpPr>
        <p:spPr>
          <a:xfrm>
            <a:off x="1371600" y="4429760"/>
            <a:ext cx="4907280" cy="37592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E323F3-C1BC-144C-11C2-59EB602FBDE2}"/>
              </a:ext>
            </a:extLst>
          </p:cNvPr>
          <p:cNvSpPr/>
          <p:nvPr/>
        </p:nvSpPr>
        <p:spPr>
          <a:xfrm>
            <a:off x="726122" y="5128594"/>
            <a:ext cx="6263958" cy="14424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271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03200"/>
            <a:ext cx="10058400" cy="881406"/>
          </a:xfrm>
        </p:spPr>
        <p:txBody>
          <a:bodyPr/>
          <a:lstStyle/>
          <a:p>
            <a:pPr algn="ctr"/>
            <a:r>
              <a:rPr lang="en-IN" dirty="0"/>
              <a:t>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0" y="1084606"/>
            <a:ext cx="11399520" cy="5570194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 tags are like keywords which defines that how web browser will format and display the content. 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the help of tags, a web browser can distinguish between an HTML content and a simple content. 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 tags contain three main parts: </a:t>
            </a:r>
          </a:p>
          <a:p>
            <a:pPr lvl="1" algn="just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opening tag, </a:t>
            </a:r>
          </a:p>
          <a:p>
            <a:pPr lvl="1" algn="just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 and </a:t>
            </a:r>
          </a:p>
          <a:p>
            <a:pPr lvl="1" algn="just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closing tag.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(But some HTML tags are unclosed tags.)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a web browser reads an HTML document, browser reads it from top to bottom and left to right. 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 tags are used to create HTML documents and render their properties. 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HTML tags have different properties.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inter-regular"/>
            </a:endParaRPr>
          </a:p>
        </p:txBody>
      </p:sp>
    </p:spTree>
    <p:extLst>
      <p:ext uri="{BB962C8B-B14F-4D97-AF65-F5344CB8AC3E}">
        <p14:creationId xmlns:p14="http://schemas.microsoft.com/office/powerpoint/2010/main" val="405691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9074"/>
            <a:ext cx="10058400" cy="759486"/>
          </a:xfrm>
        </p:spPr>
        <p:txBody>
          <a:bodyPr/>
          <a:lstStyle/>
          <a:p>
            <a:pPr algn="ctr"/>
            <a:r>
              <a:rPr lang="en-IN" dirty="0"/>
              <a:t>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229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can use as many tags you want as per your code requirement.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 tag in HTML perform different tasks.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you have used an open tag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&lt;tag&gt;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then you must use a close tag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&lt;/tag&gt;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(except some tags).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***HTML Tags are always written in lowercase letters.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inter-regular"/>
            </a:endParaRPr>
          </a:p>
        </p:txBody>
      </p:sp>
    </p:spTree>
    <p:extLst>
      <p:ext uri="{BB962C8B-B14F-4D97-AF65-F5344CB8AC3E}">
        <p14:creationId xmlns:p14="http://schemas.microsoft.com/office/powerpoint/2010/main" val="59752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4514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Unclosed HTML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756747"/>
            <a:ext cx="10058400" cy="1344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Tag: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stands for break line, it breaks the line of the code.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Tag: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stands for Horizontal Rule. This tag is used to put a line across the webpage.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inter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68135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9074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Unclosed HTML Tags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49813A-3A39-0B92-1E0A-AFECC4A92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93" y="1190279"/>
            <a:ext cx="6402547" cy="54848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AE6886-A193-F68C-968E-A83ACD86D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780472"/>
            <a:ext cx="569595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9074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Unclosed HTML Tags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1A1C84-DB55-3B0F-E715-D8D683D27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72" y="1178560"/>
            <a:ext cx="6425248" cy="53972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1F1A0B-5603-7D99-F390-26687A893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469" y="2269172"/>
            <a:ext cx="3446981" cy="278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4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7314"/>
            <a:ext cx="10058400" cy="475006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/>
              <a:t>HTML Text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853440"/>
            <a:ext cx="11257280" cy="58013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&lt;p&gt;</a:t>
            </a:r>
          </a:p>
          <a:p>
            <a:pPr marL="0" indent="0" algn="just">
              <a:buNone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I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p&gt;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defines a paragraph.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paragraph always starts on a new line, and browsers automatically add some white space (a margin) before and after a paragraph.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F4CB30-B125-2996-46FD-3AD75A1C4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42" y="2568770"/>
            <a:ext cx="11409916" cy="1210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02A09F-F807-7587-3588-F055E1F66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412" y="3970972"/>
            <a:ext cx="10163175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1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7314"/>
            <a:ext cx="10058400" cy="475006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/>
              <a:t>HTML Text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853440"/>
            <a:ext cx="11257280" cy="58013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Heading Elements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 headings are defined with the &lt;h1&gt; to &lt;h6&gt; tags.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&lt;h1&gt; defines the most important heading. &lt;h6&gt; defines the least important heading.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1C343-AA5C-AFDC-49C1-BDBC8EBDE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164" y="2375535"/>
            <a:ext cx="2432765" cy="41751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A758FA-7EB7-5B53-CCAB-37B54BEC6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08" y="2562542"/>
            <a:ext cx="4799585" cy="398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0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7314"/>
            <a:ext cx="10058400" cy="475006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/>
              <a:t>HTML Text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853440"/>
            <a:ext cx="11257280" cy="58013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&lt;strong&gt;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is used to define text with strong importance. 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content inside is typically displayed in bold. </a:t>
            </a:r>
          </a:p>
          <a:p>
            <a:pPr marL="0" indent="0" algn="just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Tip: Use the &lt;b&gt; tag to specify bold text without any extra importance!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I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is used to define emphasized text. 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content inside is typically displayed in italic.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AF9078-7E17-F176-461C-BD7196BF3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82" y="3765232"/>
            <a:ext cx="4780315" cy="1985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01C163-658B-B9B7-8455-2EC7FC7C9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874" y="5811520"/>
            <a:ext cx="8505644" cy="81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6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4514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Text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25600"/>
            <a:ext cx="11257280" cy="4836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I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abbr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abbr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tag defines an abbreviation or an acronym, like "HTML", "CSS", "Mr.", "Dr.", "ASAP", "ATM".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Tip: Use the global title attribute to show the description for the abbreviation/acronym when you mouse over the element.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4A5BB7-3146-0748-143C-96B4C2FEF2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68" r="71583" b="81480"/>
          <a:stretch/>
        </p:blipFill>
        <p:spPr>
          <a:xfrm>
            <a:off x="426720" y="4994249"/>
            <a:ext cx="8954710" cy="15691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51CBD3-AD2A-9983-8375-4211A039B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26" y="3864610"/>
            <a:ext cx="11811274" cy="10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25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4514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Text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25600"/>
            <a:ext cx="11257280" cy="4836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&lt;address&gt;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defines the contact information for the author/owner of a document or an article.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contact information can be an email address, URL, physical address, phone number, social media handle, etc.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text in the &lt;address&gt; element usually is displayed in italic, and browsers will always add a line break before and after the &lt;address&gt; element.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&lt;blockquote&gt;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specifies a section that is quoted from another source.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Browsers usually indent &lt;blockquote&gt;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91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75259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Text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647" y="1134745"/>
            <a:ext cx="11257280" cy="4836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&lt;address&gt;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defines the contact information for the author/owner of a document or an article.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contact information can be an email address, URL, physical address, phone number, social media handle, etc.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text in the &lt;address&gt; element usually is displayed in italic, and browsers will always add a line break before and after the &lt;address&gt; element.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2E448D-EB42-1526-7DE7-01C2333A4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407" y="3748431"/>
            <a:ext cx="4086225" cy="2800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DA5709-F885-5A61-BED4-11B3BC6A1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6535" y="3766186"/>
            <a:ext cx="4580818" cy="280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7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4514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Text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25600"/>
            <a:ext cx="11257280" cy="4836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&lt;blockquote&gt;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specifies a section that is quoted from another source.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Browsers usually indent &lt;blockquote&gt;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76295D-93A5-2B77-5D66-D6691FAEF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" y="3186430"/>
            <a:ext cx="11534775" cy="1714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32E987-5A20-1197-497A-1F1A8C33D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" y="5129847"/>
            <a:ext cx="11430000" cy="120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906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4514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Text Tags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9B3AD9-A2ED-7E4C-1A68-97644CE04CB2}"/>
              </a:ext>
            </a:extLst>
          </p:cNvPr>
          <p:cNvSpPr txBox="1">
            <a:spLocks/>
          </p:cNvSpPr>
          <p:nvPr/>
        </p:nvSpPr>
        <p:spPr>
          <a:xfrm>
            <a:off x="487680" y="1625600"/>
            <a:ext cx="11267440" cy="483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aramond" pitchFamily="18" charset="0"/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&lt;cite&gt;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defines the title of a creative work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Garamond" pitchFamily="18" charset="0"/>
              <a:buNone/>
            </a:pPr>
            <a:endParaRPr lang="en-US" dirty="0">
              <a:solidFill>
                <a:srgbClr val="000000"/>
              </a:solidFill>
              <a:latin typeface="inter-regula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D0E31F-ABC8-36F6-B5DF-6111CBE65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" y="2619375"/>
            <a:ext cx="10948334" cy="1200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AC9369-A5CD-CE91-E231-5C8FC1537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4300855"/>
            <a:ext cx="10682832" cy="120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2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4514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Text Tags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9B3AD9-A2ED-7E4C-1A68-97644CE04CB2}"/>
              </a:ext>
            </a:extLst>
          </p:cNvPr>
          <p:cNvSpPr txBox="1">
            <a:spLocks/>
          </p:cNvSpPr>
          <p:nvPr/>
        </p:nvSpPr>
        <p:spPr>
          <a:xfrm>
            <a:off x="487680" y="1625600"/>
            <a:ext cx="11267440" cy="483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aramond" pitchFamily="18" charset="0"/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&lt;q&gt;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defines a short quotation.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Browsers normally insert quotation marks around the quotation.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Garamond" pitchFamily="18" charset="0"/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&lt;ins&gt;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defines a text that has been inserted into a document.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Browsers will usually underline inserted text.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Garamond" pitchFamily="18" charset="0"/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&lt;del&gt;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defines text that has been deleted from a document. Browsers will usually strike a line through deleted text.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Garamond" pitchFamily="18" charset="0"/>
              <a:buNone/>
            </a:pPr>
            <a:endParaRPr lang="en-US" dirty="0">
              <a:solidFill>
                <a:srgbClr val="000000"/>
              </a:solidFill>
              <a:latin typeface="inter-regular"/>
            </a:endParaRPr>
          </a:p>
        </p:txBody>
      </p:sp>
    </p:spTree>
    <p:extLst>
      <p:ext uri="{BB962C8B-B14F-4D97-AF65-F5344CB8AC3E}">
        <p14:creationId xmlns:p14="http://schemas.microsoft.com/office/powerpoint/2010/main" val="99945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4514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Text Tags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BEF39A-E7D4-6E84-0361-20955F4B7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40" y="1607819"/>
            <a:ext cx="11605260" cy="16433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C2EF8C-7411-0E86-C031-1C4779094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40" y="3441699"/>
            <a:ext cx="11605260" cy="132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43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Text Tags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9B3AD9-A2ED-7E4C-1A68-97644CE04CB2}"/>
              </a:ext>
            </a:extLst>
          </p:cNvPr>
          <p:cNvSpPr txBox="1">
            <a:spLocks/>
          </p:cNvSpPr>
          <p:nvPr/>
        </p:nvSpPr>
        <p:spPr>
          <a:xfrm>
            <a:off x="487680" y="1292772"/>
            <a:ext cx="11267440" cy="5486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aramond" pitchFamily="18" charset="0"/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&lt;pre&gt;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defines preformatted text.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 in a &lt;pre&gt; element is displayed in a fixed-width font, and the text preserves both spaces and line breaks.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text will be displayed exactly as written in the HTML source code.</a:t>
            </a: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&lt;mark&gt;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defines text that should be marked or highlighted.</a:t>
            </a: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&lt;details&gt;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specifies additional details that the user can open and close on demand.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tag is often used to create an interactive widget that the user can open and close.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default, the widget is closed.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open, it expands, and displays the content within.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3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Text Tags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CB0ED5-1BA9-9397-9B42-A996FE356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1155726"/>
            <a:ext cx="11633200" cy="23266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919C36-9D5B-22AD-CDFC-56752D481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3553486"/>
            <a:ext cx="2743200" cy="7715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A8CD58-C42B-B49B-0CDD-F365A6CA7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00" y="4396131"/>
            <a:ext cx="9991725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8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Link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1300480"/>
            <a:ext cx="11348720" cy="28448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&lt;a&gt; 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&lt;a&gt; tag defines a hyperlink, which is used to link from one page to another.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important attribute of the &lt;a&gt; element is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attribute, which indicates the link's destination.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default, links will appear as follows in all browsers: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unvisited link is underlined and blue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visited link is underlined and purple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active link is underlined and red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4E66A1-3174-361F-6138-6AAD15B591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26" r="85333" b="79000"/>
          <a:stretch/>
        </p:blipFill>
        <p:spPr>
          <a:xfrm>
            <a:off x="6411168" y="4043680"/>
            <a:ext cx="5238712" cy="22250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91FE0C-8479-77BA-EC15-0DC9088E2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40" y="4145280"/>
            <a:ext cx="5359194" cy="204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7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Link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1300480"/>
            <a:ext cx="11348720" cy="50495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&lt;nav&gt; 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&lt;nav&gt; tag defines a set of navigation links.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&lt;nav&gt; element is intended only for major blocks of navigation links.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3E8243-D4B7-6F6B-88D0-962176B60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3228974"/>
            <a:ext cx="6294120" cy="24592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6B8D91-C616-517B-8D2A-8031B3548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922" y="3429000"/>
            <a:ext cx="4915422" cy="140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61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5400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HTML Image and Object Tags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1300480"/>
            <a:ext cx="11348720" cy="212852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tag is used to embed an image in an HTML page.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tag creates a holding space for the referenced image.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tag has two required attributes:</a:t>
            </a:r>
          </a:p>
          <a:p>
            <a:pPr marL="0" indent="0" algn="just">
              <a:buNone/>
            </a:pP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Specifies the path to the image</a:t>
            </a:r>
          </a:p>
          <a:p>
            <a:pPr marL="0" indent="0" algn="just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Specifies an alternate text for the image, if the image for some reason cannot be displayed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6724A4-6242-B5E5-2D6F-AEB2D6282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" y="3873474"/>
            <a:ext cx="5908040" cy="10814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4A9EC7-63C5-2B9A-4C36-0B1764AFA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520" y="3370044"/>
            <a:ext cx="4643120" cy="332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14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List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1300480"/>
            <a:ext cx="11348720" cy="51612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 lists allow web developers to group a set of related items in lists.</a:t>
            </a: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Unordered List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unordered list starts with the 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tag. 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list item starts with the &lt;li&gt; tag.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list items will be marked with bullets (small black circles) by default: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402B41-58BA-B816-B704-AD9DAA848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4" y="3881120"/>
            <a:ext cx="4297045" cy="2684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05F5EB-52F2-0288-27F7-68DAEC3DB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984" y="3858577"/>
            <a:ext cx="5033776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5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List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1300480"/>
            <a:ext cx="11348720" cy="51612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CSS list-style-type property is used to define the style of the list item marker. It can have one of the following values:</a:t>
            </a:r>
          </a:p>
          <a:p>
            <a:pPr marL="0" indent="0" algn="just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F31C014A-72B7-5322-0C26-63EAAEF5C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871794"/>
              </p:ext>
            </p:extLst>
          </p:nvPr>
        </p:nvGraphicFramePr>
        <p:xfrm>
          <a:off x="538480" y="2153920"/>
          <a:ext cx="11231880" cy="233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4400">
                  <a:extLst>
                    <a:ext uri="{9D8B030D-6E8A-4147-A177-3AD203B41FA5}">
                      <a16:colId xmlns:a16="http://schemas.microsoft.com/office/drawing/2014/main" val="3282925694"/>
                    </a:ext>
                  </a:extLst>
                </a:gridCol>
                <a:gridCol w="9047480">
                  <a:extLst>
                    <a:ext uri="{9D8B030D-6E8A-4147-A177-3AD203B41FA5}">
                      <a16:colId xmlns:a16="http://schemas.microsoft.com/office/drawing/2014/main" val="1561921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Value</a:t>
                      </a:r>
                    </a:p>
                  </a:txBody>
                  <a:tcPr marL="1016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13905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disc</a:t>
                      </a:r>
                    </a:p>
                  </a:txBody>
                  <a:tcPr marL="1016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Sets the list item marker to a bullet (default)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08006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circle</a:t>
                      </a:r>
                    </a:p>
                  </a:txBody>
                  <a:tcPr marL="1016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Sets the list item marker to a circle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70937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 marL="1016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Sets the list item marker to a square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0693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none</a:t>
                      </a:r>
                    </a:p>
                  </a:txBody>
                  <a:tcPr marL="1016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list items will not be marked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703690719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2F93C6B1-C031-F5E6-A32B-031AA9D57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39" y="4632961"/>
            <a:ext cx="4991929" cy="19735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8A2101-B50B-FF94-9B58-FFD532EDB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869" y="4634230"/>
            <a:ext cx="4858553" cy="197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List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1300480"/>
            <a:ext cx="11348720" cy="51612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Ordered List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HTML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tag defines an ordered list. 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ordered list can be numerical or alphabetical.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list items will be marked with numbers by default.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C4EAD6-F491-517D-BD03-482E68A8B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25" y="3385820"/>
            <a:ext cx="4293870" cy="28625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792F95-615A-B8E6-F1B7-D6A0F0B2A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637" y="3578860"/>
            <a:ext cx="5282564" cy="244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2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560" y="17653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List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936016"/>
            <a:ext cx="11348720" cy="55257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type attribute of 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tag, defines the type of the list item marker.</a:t>
            </a: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E4FB4365-699F-EAD1-FD17-135A3A0981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733925"/>
              </p:ext>
            </p:extLst>
          </p:nvPr>
        </p:nvGraphicFramePr>
        <p:xfrm>
          <a:off x="480060" y="1409700"/>
          <a:ext cx="11231880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4400">
                  <a:extLst>
                    <a:ext uri="{9D8B030D-6E8A-4147-A177-3AD203B41FA5}">
                      <a16:colId xmlns:a16="http://schemas.microsoft.com/office/drawing/2014/main" val="3282925694"/>
                    </a:ext>
                  </a:extLst>
                </a:gridCol>
                <a:gridCol w="9047480">
                  <a:extLst>
                    <a:ext uri="{9D8B030D-6E8A-4147-A177-3AD203B41FA5}">
                      <a16:colId xmlns:a16="http://schemas.microsoft.com/office/drawing/2014/main" val="1561921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Value</a:t>
                      </a:r>
                    </a:p>
                  </a:txBody>
                  <a:tcPr marL="1016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13905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type="1"</a:t>
                      </a:r>
                    </a:p>
                  </a:txBody>
                  <a:tcPr marL="1016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list items will be numbered with numbers (default)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08006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type="A"</a:t>
                      </a:r>
                    </a:p>
                  </a:txBody>
                  <a:tcPr marL="1016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list items will be numbered with uppercase letters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70937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type="a"</a:t>
                      </a:r>
                    </a:p>
                  </a:txBody>
                  <a:tcPr marL="1016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list items will be numbered with lowercase letters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0693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type="I"</a:t>
                      </a:r>
                    </a:p>
                  </a:txBody>
                  <a:tcPr marL="1016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list items will be numbered with uppercase roman numbers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70369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IN" sz="2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type="i"</a:t>
                      </a:r>
                    </a:p>
                  </a:txBody>
                  <a:tcPr marL="1016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list items will be numbered with lowercase roman numbers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548403309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4C0B55D-87D0-58E8-39B6-35AD343B5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40" y="4324349"/>
            <a:ext cx="3540760" cy="2401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5458B9-B559-776A-A183-8A3F88D36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695825"/>
            <a:ext cx="3943560" cy="176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8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List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1300480"/>
            <a:ext cx="11348720" cy="51612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Lists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description list is a list of terms, with a description of each term.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&lt;dl&gt;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tag defines the description list.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&lt;dt&gt;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tag defines the term (name).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&lt;dd&gt;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tag describes each term</a:t>
            </a:r>
          </a:p>
        </p:txBody>
      </p:sp>
    </p:spTree>
    <p:extLst>
      <p:ext uri="{BB962C8B-B14F-4D97-AF65-F5344CB8AC3E}">
        <p14:creationId xmlns:p14="http://schemas.microsoft.com/office/powerpoint/2010/main" val="417850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853047-28DA-C813-A89C-547F69259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7" y="537210"/>
            <a:ext cx="11515725" cy="3867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0053F7-51FB-00A3-268D-F00229345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7" y="4536391"/>
            <a:ext cx="11379201" cy="178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2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Table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1300480"/>
            <a:ext cx="11348720" cy="50698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simple HTML table, containing two columns and two rows.</a:t>
            </a: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HTML table consists of one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&lt;table&gt;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element and one or more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&lt;tr&gt;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&lt;td&gt;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elements.</a:t>
            </a: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&lt;tr&gt; - defines a table row.</a:t>
            </a: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- element defines a table header.</a:t>
            </a: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&lt;td&gt; - element defines a table cell.</a:t>
            </a:r>
            <a:endParaRPr lang="en-I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52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Table Tags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FDD645-2317-73D5-32F5-5F150AAA1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49" y="1932940"/>
            <a:ext cx="2677207" cy="30759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B2658F-2789-3FBC-502E-47EFDD6A6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40" y="396240"/>
            <a:ext cx="3055620" cy="617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95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Table Tags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EC985F-A95F-4F8B-502A-0D6C9063D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21" y="396240"/>
            <a:ext cx="2982279" cy="6003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04D1E4-6277-8152-7C9F-CF652ECBF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539" y="2028825"/>
            <a:ext cx="3243263" cy="371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7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Table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1300480"/>
            <a:ext cx="11348720" cy="49987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&lt;caption&gt;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tag defines a table caption.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&lt;caption&gt;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tag must be inserted immediately after the &lt;table&gt; tag.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thead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tag is used to group header content in an HTML table.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tbody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tag is used to group the body content in an HTML table.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tfoot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tag is used to group footer content in an HTML table.</a:t>
            </a:r>
          </a:p>
          <a:p>
            <a:pPr marL="0" indent="0" algn="ctr">
              <a:buNone/>
            </a:pP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Colspan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Rowspan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make a cell span over multiple columns, use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colspan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attribute.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941459-339E-DFA4-4DAF-1D3E2E3A7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810" y="4726305"/>
            <a:ext cx="3176270" cy="201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3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Table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1300480"/>
            <a:ext cx="11348720" cy="4998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Colspan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6493" y="4197870"/>
            <a:ext cx="3159760" cy="21065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78" y="1155726"/>
            <a:ext cx="4616915" cy="5498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941459-339E-DFA4-4DAF-1D3E2E3A7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9983" y="1765932"/>
            <a:ext cx="3176270" cy="201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4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Table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AEC4-D7F9-15F5-5D08-B607F616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" y="1300480"/>
            <a:ext cx="11348720" cy="4998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Rowspan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077" y="1891573"/>
            <a:ext cx="3359627" cy="22397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39" y="1300480"/>
            <a:ext cx="4680783" cy="52545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077" y="4387926"/>
            <a:ext cx="3359627" cy="219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59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81EB-8E16-8F54-2058-2C87E281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240"/>
            <a:ext cx="10058400" cy="759486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HTML Table </a:t>
            </a:r>
            <a:r>
              <a:rPr lang="en-IN" dirty="0" smtClean="0"/>
              <a:t>Tags - Exercise</a:t>
            </a:r>
            <a:endParaRPr lang="en-IN" dirty="0"/>
          </a:p>
        </p:txBody>
      </p:sp>
      <p:pic>
        <p:nvPicPr>
          <p:cNvPr id="1026" name="Picture 2" descr="How to Create Time-Table schedule using HTML ? - Geeksfor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103" y="1265894"/>
            <a:ext cx="10423793" cy="528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07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4930</TotalTime>
  <Words>1810</Words>
  <Application>Microsoft Office PowerPoint</Application>
  <PresentationFormat>Widescreen</PresentationFormat>
  <Paragraphs>218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Century Gothic</vt:lpstr>
      <vt:lpstr>Garamond</vt:lpstr>
      <vt:lpstr>inter-regular</vt:lpstr>
      <vt:lpstr>Times New Roman</vt:lpstr>
      <vt:lpstr>Wingdings</vt:lpstr>
      <vt:lpstr>Savon</vt:lpstr>
      <vt:lpstr>HTML</vt:lpstr>
      <vt:lpstr>Introduction</vt:lpstr>
      <vt:lpstr>Building Blocks</vt:lpstr>
      <vt:lpstr>HTML Skeleton</vt:lpstr>
      <vt:lpstr>HTML Skeleton</vt:lpstr>
      <vt:lpstr>HTML Skeleton</vt:lpstr>
      <vt:lpstr>HTML Skeleton</vt:lpstr>
      <vt:lpstr>HTML Skeleton</vt:lpstr>
      <vt:lpstr>HTML Skeleton</vt:lpstr>
      <vt:lpstr>HTML Skeleton</vt:lpstr>
      <vt:lpstr>Tags</vt:lpstr>
      <vt:lpstr>Tags</vt:lpstr>
      <vt:lpstr>Unclosed HTML Tags</vt:lpstr>
      <vt:lpstr>Unclosed HTML Tags</vt:lpstr>
      <vt:lpstr>Unclosed HTML Tags</vt:lpstr>
      <vt:lpstr>HTML Text Tags</vt:lpstr>
      <vt:lpstr>HTML Text Tags</vt:lpstr>
      <vt:lpstr>HTML Text Tags</vt:lpstr>
      <vt:lpstr>HTML Text Tags</vt:lpstr>
      <vt:lpstr>HTML Text Tags</vt:lpstr>
      <vt:lpstr>HTML Text Tags</vt:lpstr>
      <vt:lpstr>HTML Text Tags</vt:lpstr>
      <vt:lpstr>HTML Text Tags</vt:lpstr>
      <vt:lpstr>HTML Text Tags</vt:lpstr>
      <vt:lpstr>HTML Text Tags</vt:lpstr>
      <vt:lpstr>HTML Text Tags</vt:lpstr>
      <vt:lpstr>HTML Text Tags</vt:lpstr>
      <vt:lpstr>HTML Link Tags</vt:lpstr>
      <vt:lpstr>HTML Link Tags</vt:lpstr>
      <vt:lpstr>HTML Image and Object Tags</vt:lpstr>
      <vt:lpstr>HTML List Tags</vt:lpstr>
      <vt:lpstr>HTML List Tags</vt:lpstr>
      <vt:lpstr>HTML List Tags</vt:lpstr>
      <vt:lpstr>HTML List Tags</vt:lpstr>
      <vt:lpstr>HTML List Tags</vt:lpstr>
      <vt:lpstr>PowerPoint Presentation</vt:lpstr>
      <vt:lpstr>HTML Table Tags</vt:lpstr>
      <vt:lpstr>HTML Table Tags</vt:lpstr>
      <vt:lpstr>HTML Table Tags</vt:lpstr>
      <vt:lpstr>HTML Table Tags</vt:lpstr>
      <vt:lpstr>HTML Table Tags</vt:lpstr>
      <vt:lpstr>HTML Table Tags</vt:lpstr>
      <vt:lpstr>HTML Table Tags - Exercise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</dc:title>
  <dc:creator>Amala Vijay Nadar</dc:creator>
  <cp:lastModifiedBy>Sridhar Iyer</cp:lastModifiedBy>
  <cp:revision>60</cp:revision>
  <dcterms:created xsi:type="dcterms:W3CDTF">2023-02-02T16:16:10Z</dcterms:created>
  <dcterms:modified xsi:type="dcterms:W3CDTF">2024-01-23T09:05:33Z</dcterms:modified>
</cp:coreProperties>
</file>