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9" r:id="rId5"/>
    <p:sldId id="260" r:id="rId6"/>
    <p:sldId id="259" r:id="rId7"/>
    <p:sldId id="261" r:id="rId8"/>
    <p:sldId id="270" r:id="rId9"/>
    <p:sldId id="271" r:id="rId10"/>
    <p:sldId id="272" r:id="rId11"/>
    <p:sldId id="264" r:id="rId12"/>
    <p:sldId id="265" r:id="rId13"/>
    <p:sldId id="266" r:id="rId14"/>
    <p:sldId id="267" r:id="rId15"/>
    <p:sldId id="273" r:id="rId16"/>
    <p:sldId id="26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2683F2F7-19A9-489E-BC4E-246AFBEA9A73}" type="datetimeFigureOut">
              <a:rPr lang="en-IN" smtClean="0"/>
              <a:t>12-02-2024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4373E0F-4E72-43A9-90C6-B2CC5E3B6AC2}" type="slidenum">
              <a:rPr lang="en-IN" smtClean="0"/>
              <a:t>‹#›</a:t>
            </a:fld>
            <a:endParaRPr lang="en-IN"/>
          </a:p>
        </p:txBody>
      </p:sp>
    </p:spTree>
    <p:extLst>
      <p:ext uri="{BB962C8B-B14F-4D97-AF65-F5344CB8AC3E}">
        <p14:creationId xmlns:p14="http://schemas.microsoft.com/office/powerpoint/2010/main" val="3051898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683F2F7-19A9-489E-BC4E-246AFBEA9A73}" type="datetimeFigureOut">
              <a:rPr lang="en-IN" smtClean="0"/>
              <a:t>12-02-2024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4373E0F-4E72-43A9-90C6-B2CC5E3B6AC2}" type="slidenum">
              <a:rPr lang="en-IN" smtClean="0"/>
              <a:t>‹#›</a:t>
            </a:fld>
            <a:endParaRPr lang="en-IN"/>
          </a:p>
        </p:txBody>
      </p:sp>
    </p:spTree>
    <p:extLst>
      <p:ext uri="{BB962C8B-B14F-4D97-AF65-F5344CB8AC3E}">
        <p14:creationId xmlns:p14="http://schemas.microsoft.com/office/powerpoint/2010/main" val="3265122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683F2F7-19A9-489E-BC4E-246AFBEA9A73}" type="datetimeFigureOut">
              <a:rPr lang="en-IN" smtClean="0"/>
              <a:t>12-02-2024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4373E0F-4E72-43A9-90C6-B2CC5E3B6AC2}" type="slidenum">
              <a:rPr lang="en-IN" smtClean="0"/>
              <a:t>‹#›</a:t>
            </a:fld>
            <a:endParaRPr lang="en-IN"/>
          </a:p>
        </p:txBody>
      </p:sp>
    </p:spTree>
    <p:extLst>
      <p:ext uri="{BB962C8B-B14F-4D97-AF65-F5344CB8AC3E}">
        <p14:creationId xmlns:p14="http://schemas.microsoft.com/office/powerpoint/2010/main" val="3325138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2683F2F7-19A9-489E-BC4E-246AFBEA9A73}" type="datetimeFigureOut">
              <a:rPr lang="en-IN" smtClean="0"/>
              <a:t>12-02-2024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4373E0F-4E72-43A9-90C6-B2CC5E3B6AC2}" type="slidenum">
              <a:rPr lang="en-IN" smtClean="0"/>
              <a:t>‹#›</a:t>
            </a:fld>
            <a:endParaRPr lang="en-IN"/>
          </a:p>
        </p:txBody>
      </p:sp>
    </p:spTree>
    <p:extLst>
      <p:ext uri="{BB962C8B-B14F-4D97-AF65-F5344CB8AC3E}">
        <p14:creationId xmlns:p14="http://schemas.microsoft.com/office/powerpoint/2010/main" val="1278511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2683F2F7-19A9-489E-BC4E-246AFBEA9A73}" type="datetimeFigureOut">
              <a:rPr lang="en-IN" smtClean="0"/>
              <a:t>12-02-2024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4373E0F-4E72-43A9-90C6-B2CC5E3B6AC2}" type="slidenum">
              <a:rPr lang="en-IN" smtClean="0"/>
              <a:t>‹#›</a:t>
            </a:fld>
            <a:endParaRPr lang="en-IN"/>
          </a:p>
        </p:txBody>
      </p:sp>
    </p:spTree>
    <p:extLst>
      <p:ext uri="{BB962C8B-B14F-4D97-AF65-F5344CB8AC3E}">
        <p14:creationId xmlns:p14="http://schemas.microsoft.com/office/powerpoint/2010/main" val="1797211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2683F2F7-19A9-489E-BC4E-246AFBEA9A73}" type="datetimeFigureOut">
              <a:rPr lang="en-IN" smtClean="0"/>
              <a:t>12-02-2024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4373E0F-4E72-43A9-90C6-B2CC5E3B6AC2}" type="slidenum">
              <a:rPr lang="en-IN" smtClean="0"/>
              <a:t>‹#›</a:t>
            </a:fld>
            <a:endParaRPr lang="en-IN"/>
          </a:p>
        </p:txBody>
      </p:sp>
    </p:spTree>
    <p:extLst>
      <p:ext uri="{BB962C8B-B14F-4D97-AF65-F5344CB8AC3E}">
        <p14:creationId xmlns:p14="http://schemas.microsoft.com/office/powerpoint/2010/main" val="2513249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83F2F7-19A9-489E-BC4E-246AFBEA9A73}" type="datetimeFigureOut">
              <a:rPr lang="en-IN" smtClean="0"/>
              <a:t>12-02-2024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4373E0F-4E72-43A9-90C6-B2CC5E3B6AC2}" type="slidenum">
              <a:rPr lang="en-IN" smtClean="0"/>
              <a:t>‹#›</a:t>
            </a:fld>
            <a:endParaRPr lang="en-IN"/>
          </a:p>
        </p:txBody>
      </p:sp>
    </p:spTree>
    <p:extLst>
      <p:ext uri="{BB962C8B-B14F-4D97-AF65-F5344CB8AC3E}">
        <p14:creationId xmlns:p14="http://schemas.microsoft.com/office/powerpoint/2010/main" val="3342613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683F2F7-19A9-489E-BC4E-246AFBEA9A73}" type="datetimeFigureOut">
              <a:rPr lang="en-IN" smtClean="0"/>
              <a:t>12-02-2024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4373E0F-4E72-43A9-90C6-B2CC5E3B6AC2}" type="slidenum">
              <a:rPr lang="en-IN" smtClean="0"/>
              <a:t>‹#›</a:t>
            </a:fld>
            <a:endParaRPr lang="en-IN"/>
          </a:p>
        </p:txBody>
      </p:sp>
    </p:spTree>
    <p:extLst>
      <p:ext uri="{BB962C8B-B14F-4D97-AF65-F5344CB8AC3E}">
        <p14:creationId xmlns:p14="http://schemas.microsoft.com/office/powerpoint/2010/main" val="528290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683F2F7-19A9-489E-BC4E-246AFBEA9A73}" type="datetimeFigureOut">
              <a:rPr lang="en-IN" smtClean="0"/>
              <a:t>12-02-2024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4373E0F-4E72-43A9-90C6-B2CC5E3B6AC2}" type="slidenum">
              <a:rPr lang="en-IN" smtClean="0"/>
              <a:t>‹#›</a:t>
            </a:fld>
            <a:endParaRPr lang="en-IN"/>
          </a:p>
        </p:txBody>
      </p:sp>
    </p:spTree>
    <p:extLst>
      <p:ext uri="{BB962C8B-B14F-4D97-AF65-F5344CB8AC3E}">
        <p14:creationId xmlns:p14="http://schemas.microsoft.com/office/powerpoint/2010/main" val="2988222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683F2F7-19A9-489E-BC4E-246AFBEA9A73}" type="datetimeFigureOut">
              <a:rPr lang="en-IN" smtClean="0"/>
              <a:t>12-02-2024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4373E0F-4E72-43A9-90C6-B2CC5E3B6AC2}" type="slidenum">
              <a:rPr lang="en-IN" smtClean="0"/>
              <a:t>‹#›</a:t>
            </a:fld>
            <a:endParaRPr lang="en-IN"/>
          </a:p>
        </p:txBody>
      </p:sp>
    </p:spTree>
    <p:extLst>
      <p:ext uri="{BB962C8B-B14F-4D97-AF65-F5344CB8AC3E}">
        <p14:creationId xmlns:p14="http://schemas.microsoft.com/office/powerpoint/2010/main" val="2873343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683F2F7-19A9-489E-BC4E-246AFBEA9A73}" type="datetimeFigureOut">
              <a:rPr lang="en-IN" smtClean="0"/>
              <a:t>12-02-2024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4373E0F-4E72-43A9-90C6-B2CC5E3B6AC2}" type="slidenum">
              <a:rPr lang="en-IN" smtClean="0"/>
              <a:t>‹#›</a:t>
            </a:fld>
            <a:endParaRPr lang="en-IN"/>
          </a:p>
        </p:txBody>
      </p:sp>
    </p:spTree>
    <p:extLst>
      <p:ext uri="{BB962C8B-B14F-4D97-AF65-F5344CB8AC3E}">
        <p14:creationId xmlns:p14="http://schemas.microsoft.com/office/powerpoint/2010/main" val="359480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83F2F7-19A9-489E-BC4E-246AFBEA9A73}" type="datetimeFigureOut">
              <a:rPr lang="en-IN" smtClean="0"/>
              <a:t>12-02-2024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373E0F-4E72-43A9-90C6-B2CC5E3B6AC2}" type="slidenum">
              <a:rPr lang="en-IN" smtClean="0"/>
              <a:t>‹#›</a:t>
            </a:fld>
            <a:endParaRPr lang="en-IN"/>
          </a:p>
        </p:txBody>
      </p:sp>
    </p:spTree>
    <p:extLst>
      <p:ext uri="{BB962C8B-B14F-4D97-AF65-F5344CB8AC3E}">
        <p14:creationId xmlns:p14="http://schemas.microsoft.com/office/powerpoint/2010/main" val="999766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Double and Triple DES</a:t>
            </a:r>
            <a:endParaRPr lang="en-IN" b="1" dirty="0"/>
          </a:p>
        </p:txBody>
      </p:sp>
      <p:sp>
        <p:nvSpPr>
          <p:cNvPr id="3" name="Subtitle 2"/>
          <p:cNvSpPr>
            <a:spLocks noGrp="1"/>
          </p:cNvSpPr>
          <p:nvPr>
            <p:ph type="subTitle" idx="1"/>
          </p:nvPr>
        </p:nvSpPr>
        <p:spPr/>
        <p:txBody>
          <a:bodyPr/>
          <a:lstStyle/>
          <a:p>
            <a:endParaRPr lang="en-IN"/>
          </a:p>
        </p:txBody>
      </p:sp>
    </p:spTree>
    <p:extLst>
      <p:ext uri="{BB962C8B-B14F-4D97-AF65-F5344CB8AC3E}">
        <p14:creationId xmlns:p14="http://schemas.microsoft.com/office/powerpoint/2010/main" val="4036113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Double DES(2DES) Introduction</a:t>
            </a:r>
            <a:endParaRPr lang="en-IN" dirty="0"/>
          </a:p>
        </p:txBody>
      </p:sp>
      <p:sp>
        <p:nvSpPr>
          <p:cNvPr id="3" name="Content Placeholder 2"/>
          <p:cNvSpPr>
            <a:spLocks noGrp="1"/>
          </p:cNvSpPr>
          <p:nvPr>
            <p:ph idx="1"/>
          </p:nvPr>
        </p:nvSpPr>
        <p:spPr/>
        <p:txBody>
          <a:bodyPr/>
          <a:lstStyle/>
          <a:p>
            <a:r>
              <a:rPr lang="en-US" dirty="0" smtClean="0"/>
              <a:t>A </a:t>
            </a:r>
            <a:r>
              <a:rPr lang="en-US" dirty="0"/>
              <a:t>cryptographic algorithm that applies the Data Encryption Standard (DES) encryption process </a:t>
            </a:r>
            <a:r>
              <a:rPr lang="en-US" dirty="0" smtClean="0"/>
              <a:t>twice.</a:t>
            </a:r>
          </a:p>
          <a:p>
            <a:r>
              <a:rPr lang="en-US" dirty="0" smtClean="0"/>
              <a:t>Double DES is an encryption approach which uses two example of DES on same plain text. In both examples it provides different keys to encode the plain text.</a:t>
            </a:r>
            <a:endParaRPr lang="en-IN" dirty="0"/>
          </a:p>
        </p:txBody>
      </p:sp>
    </p:spTree>
    <p:extLst>
      <p:ext uri="{BB962C8B-B14F-4D97-AF65-F5344CB8AC3E}">
        <p14:creationId xmlns:p14="http://schemas.microsoft.com/office/powerpoint/2010/main" val="114186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Double DES Encryption Process</a:t>
            </a:r>
            <a:endParaRPr lang="en-IN" dirty="0"/>
          </a:p>
        </p:txBody>
      </p:sp>
      <p:pic>
        <p:nvPicPr>
          <p:cNvPr id="4" name="Content Placeholder 3"/>
          <p:cNvPicPr>
            <a:picLocks noGrp="1" noChangeAspect="1"/>
          </p:cNvPicPr>
          <p:nvPr>
            <p:ph idx="1"/>
          </p:nvPr>
        </p:nvPicPr>
        <p:blipFill>
          <a:blip r:embed="rId2"/>
          <a:stretch>
            <a:fillRect/>
          </a:stretch>
        </p:blipFill>
        <p:spPr>
          <a:xfrm>
            <a:off x="838200" y="2385914"/>
            <a:ext cx="9869277" cy="2848373"/>
          </a:xfrm>
          <a:prstGeom prst="rect">
            <a:avLst/>
          </a:prstGeom>
        </p:spPr>
      </p:pic>
      <p:sp>
        <p:nvSpPr>
          <p:cNvPr id="5" name="Rectangle 4"/>
          <p:cNvSpPr/>
          <p:nvPr/>
        </p:nvSpPr>
        <p:spPr>
          <a:xfrm>
            <a:off x="838200" y="5416773"/>
            <a:ext cx="10184476" cy="369332"/>
          </a:xfrm>
          <a:prstGeom prst="rect">
            <a:avLst/>
          </a:prstGeom>
        </p:spPr>
        <p:txBody>
          <a:bodyPr wrap="square">
            <a:spAutoFit/>
          </a:bodyPr>
          <a:lstStyle/>
          <a:p>
            <a:r>
              <a:rPr lang="en-IN" b="1" i="0" dirty="0" smtClean="0">
                <a:effectLst/>
                <a:latin typeface="Söhne"/>
              </a:rPr>
              <a:t>Encryption: </a:t>
            </a:r>
            <a:r>
              <a:rPr lang="en-IN" b="0" i="0" dirty="0" smtClean="0">
                <a:effectLst/>
                <a:latin typeface="Söhne"/>
              </a:rPr>
              <a:t>C = E(K2, (E(K1, P))), P: Plaintext, C: </a:t>
            </a:r>
            <a:r>
              <a:rPr lang="en-IN" b="0" i="0" dirty="0" err="1" smtClean="0">
                <a:effectLst/>
                <a:latin typeface="Söhne"/>
              </a:rPr>
              <a:t>Ciphertext</a:t>
            </a:r>
            <a:r>
              <a:rPr lang="en-IN" b="0" i="0" dirty="0" smtClean="0">
                <a:effectLst/>
                <a:latin typeface="Söhne"/>
              </a:rPr>
              <a:t>, K1: First key, K2: Second key</a:t>
            </a:r>
            <a:endParaRPr lang="en-IN" b="0" i="0" dirty="0">
              <a:effectLst/>
              <a:latin typeface="Söhne"/>
            </a:endParaRPr>
          </a:p>
        </p:txBody>
      </p:sp>
    </p:spTree>
    <p:extLst>
      <p:ext uri="{BB962C8B-B14F-4D97-AF65-F5344CB8AC3E}">
        <p14:creationId xmlns:p14="http://schemas.microsoft.com/office/powerpoint/2010/main" val="2532031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Double DES </a:t>
            </a:r>
            <a:r>
              <a:rPr lang="en-IN" b="1" dirty="0" smtClean="0"/>
              <a:t>Decryption </a:t>
            </a:r>
            <a:r>
              <a:rPr lang="en-IN" b="1" dirty="0"/>
              <a:t>Process</a:t>
            </a:r>
            <a:endParaRPr lang="en-IN" dirty="0"/>
          </a:p>
        </p:txBody>
      </p:sp>
      <p:pic>
        <p:nvPicPr>
          <p:cNvPr id="5" name="Picture 4"/>
          <p:cNvPicPr>
            <a:picLocks noChangeAspect="1"/>
          </p:cNvPicPr>
          <p:nvPr/>
        </p:nvPicPr>
        <p:blipFill>
          <a:blip r:embed="rId2"/>
          <a:stretch>
            <a:fillRect/>
          </a:stretch>
        </p:blipFill>
        <p:spPr>
          <a:xfrm>
            <a:off x="944108" y="2118856"/>
            <a:ext cx="9821646" cy="2819794"/>
          </a:xfrm>
          <a:prstGeom prst="rect">
            <a:avLst/>
          </a:prstGeom>
        </p:spPr>
      </p:pic>
      <p:sp>
        <p:nvSpPr>
          <p:cNvPr id="6" name="Rectangle 5"/>
          <p:cNvSpPr/>
          <p:nvPr/>
        </p:nvSpPr>
        <p:spPr>
          <a:xfrm>
            <a:off x="944108" y="5275457"/>
            <a:ext cx="9821646" cy="369332"/>
          </a:xfrm>
          <a:prstGeom prst="rect">
            <a:avLst/>
          </a:prstGeom>
        </p:spPr>
        <p:txBody>
          <a:bodyPr wrap="square">
            <a:spAutoFit/>
          </a:bodyPr>
          <a:lstStyle/>
          <a:p>
            <a:r>
              <a:rPr lang="en-IN" b="1" dirty="0" smtClean="0">
                <a:latin typeface="Söhne"/>
              </a:rPr>
              <a:t>De</a:t>
            </a:r>
            <a:r>
              <a:rPr lang="en-IN" b="1" i="0" dirty="0" smtClean="0">
                <a:effectLst/>
                <a:latin typeface="Söhne"/>
              </a:rPr>
              <a:t>cryption: </a:t>
            </a:r>
            <a:r>
              <a:rPr lang="en-IN" dirty="0">
                <a:latin typeface="Söhne"/>
              </a:rPr>
              <a:t>P</a:t>
            </a:r>
            <a:r>
              <a:rPr lang="en-IN" b="0" i="0" dirty="0" smtClean="0">
                <a:effectLst/>
                <a:latin typeface="Söhne"/>
              </a:rPr>
              <a:t> = D(K1, (D(K2, C))), P: Plaintext, C: </a:t>
            </a:r>
            <a:r>
              <a:rPr lang="en-IN" b="0" i="0" dirty="0" err="1" smtClean="0">
                <a:effectLst/>
                <a:latin typeface="Söhne"/>
              </a:rPr>
              <a:t>Ciphertext</a:t>
            </a:r>
            <a:r>
              <a:rPr lang="en-IN" b="0" i="0" dirty="0" smtClean="0">
                <a:effectLst/>
                <a:latin typeface="Söhne"/>
              </a:rPr>
              <a:t>, K2: First key, K1: Second key</a:t>
            </a:r>
            <a:endParaRPr lang="en-IN" b="0" i="0" dirty="0">
              <a:effectLst/>
              <a:latin typeface="Söhne"/>
            </a:endParaRPr>
          </a:p>
        </p:txBody>
      </p:sp>
    </p:spTree>
    <p:extLst>
      <p:ext uri="{BB962C8B-B14F-4D97-AF65-F5344CB8AC3E}">
        <p14:creationId xmlns:p14="http://schemas.microsoft.com/office/powerpoint/2010/main" val="1709056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Space in Double DES</a:t>
            </a:r>
            <a:endParaRPr lang="en-IN" dirty="0"/>
          </a:p>
        </p:txBody>
      </p:sp>
      <p:sp>
        <p:nvSpPr>
          <p:cNvPr id="3" name="Content Placeholder 2"/>
          <p:cNvSpPr>
            <a:spLocks noGrp="1"/>
          </p:cNvSpPr>
          <p:nvPr>
            <p:ph idx="1"/>
          </p:nvPr>
        </p:nvSpPr>
        <p:spPr/>
        <p:txBody>
          <a:bodyPr/>
          <a:lstStyle/>
          <a:p>
            <a:r>
              <a:rPr lang="en-US" dirty="0"/>
              <a:t>Total key space: </a:t>
            </a:r>
            <a:r>
              <a:rPr lang="en-IN" b="1" dirty="0" smtClean="0"/>
              <a:t>2</a:t>
            </a:r>
            <a:r>
              <a:rPr lang="en-IN" b="1" baseline="30000" dirty="0" smtClean="0"/>
              <a:t>2n </a:t>
            </a:r>
            <a:r>
              <a:rPr lang="en-IN" baseline="30000" dirty="0" smtClean="0"/>
              <a:t> </a:t>
            </a:r>
            <a:r>
              <a:rPr lang="en-US" dirty="0" smtClean="0"/>
              <a:t>where </a:t>
            </a:r>
            <a:r>
              <a:rPr lang="en-US" dirty="0"/>
              <a:t>n is the key size in bits.</a:t>
            </a:r>
          </a:p>
          <a:p>
            <a:r>
              <a:rPr lang="en-US" dirty="0"/>
              <a:t>Example: With 56-bit keys, the total key space is </a:t>
            </a:r>
            <a:r>
              <a:rPr lang="en-IN" b="1" dirty="0" smtClean="0"/>
              <a:t>2</a:t>
            </a:r>
            <a:r>
              <a:rPr lang="en-IN" b="1" baseline="30000" dirty="0" smtClean="0"/>
              <a:t>112 </a:t>
            </a:r>
            <a:r>
              <a:rPr lang="en-US" dirty="0" smtClean="0"/>
              <a:t>.</a:t>
            </a:r>
            <a:endParaRPr lang="en-US" dirty="0"/>
          </a:p>
          <a:p>
            <a:endParaRPr lang="en-IN" dirty="0"/>
          </a:p>
        </p:txBody>
      </p:sp>
    </p:spTree>
    <p:extLst>
      <p:ext uri="{BB962C8B-B14F-4D97-AF65-F5344CB8AC3E}">
        <p14:creationId xmlns:p14="http://schemas.microsoft.com/office/powerpoint/2010/main" val="1584040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Meet-in-the-Middle Attack Overview</a:t>
            </a:r>
            <a:endParaRPr lang="en-IN" dirty="0"/>
          </a:p>
        </p:txBody>
      </p:sp>
      <p:sp>
        <p:nvSpPr>
          <p:cNvPr id="3" name="Content Placeholder 2"/>
          <p:cNvSpPr>
            <a:spLocks noGrp="1"/>
          </p:cNvSpPr>
          <p:nvPr>
            <p:ph idx="1"/>
          </p:nvPr>
        </p:nvSpPr>
        <p:spPr/>
        <p:txBody>
          <a:bodyPr>
            <a:normAutofit/>
          </a:bodyPr>
          <a:lstStyle/>
          <a:p>
            <a:pPr lvl="0" algn="just"/>
            <a:r>
              <a:rPr lang="en-IN" sz="1800" dirty="0"/>
              <a:t>The Meet-in-the-Middle attack, </a:t>
            </a:r>
            <a:r>
              <a:rPr lang="en-IN" sz="1800" dirty="0" smtClean="0"/>
              <a:t>is </a:t>
            </a:r>
            <a:r>
              <a:rPr lang="en-IN" sz="1800" dirty="0"/>
              <a:t>a chosen plaintext </a:t>
            </a:r>
            <a:r>
              <a:rPr lang="en-IN" sz="1800" dirty="0" smtClean="0"/>
              <a:t>attack, which means </a:t>
            </a:r>
            <a:r>
              <a:rPr lang="en-IN" sz="1800" dirty="0"/>
              <a:t>the attacker deliberately chooses certain P</a:t>
            </a:r>
            <a:r>
              <a:rPr lang="en-IN" sz="1800" dirty="0" smtClean="0"/>
              <a:t>laintext-</a:t>
            </a:r>
            <a:r>
              <a:rPr lang="en-IN" sz="1800" dirty="0" err="1" smtClean="0"/>
              <a:t>Ciphertext</a:t>
            </a:r>
            <a:r>
              <a:rPr lang="en-IN" sz="1800" dirty="0" smtClean="0"/>
              <a:t> </a:t>
            </a:r>
            <a:r>
              <a:rPr lang="en-IN" sz="1800" dirty="0"/>
              <a:t>pairs to </a:t>
            </a:r>
            <a:r>
              <a:rPr lang="en-IN" sz="1800" dirty="0" smtClean="0"/>
              <a:t>analyse </a:t>
            </a:r>
            <a:r>
              <a:rPr lang="en-IN" sz="1800" dirty="0"/>
              <a:t>and exploit weaknesses in the encryption scheme. </a:t>
            </a:r>
            <a:endParaRPr lang="en-IN" sz="1800" dirty="0" smtClean="0"/>
          </a:p>
          <a:p>
            <a:pPr lvl="0" algn="just"/>
            <a:endParaRPr lang="en-IN" sz="1800" dirty="0"/>
          </a:p>
          <a:p>
            <a:pPr lvl="0" algn="just"/>
            <a:r>
              <a:rPr lang="en-IN" sz="1800" dirty="0"/>
              <a:t>It's important to understand that in a real-world scenario, an attacker might not have access to the exact plaintext and </a:t>
            </a:r>
            <a:r>
              <a:rPr lang="en-IN" sz="1800" dirty="0" err="1"/>
              <a:t>ciphertext</a:t>
            </a:r>
            <a:r>
              <a:rPr lang="en-IN" sz="1800" dirty="0"/>
              <a:t> pair but could infer patterns or characteristics of the plaintext based on the context or known data</a:t>
            </a:r>
            <a:r>
              <a:rPr lang="en-IN" sz="1800" dirty="0" smtClean="0"/>
              <a:t>.</a:t>
            </a:r>
          </a:p>
          <a:p>
            <a:pPr lvl="0" algn="just"/>
            <a:endParaRPr lang="en-IN" sz="1800" dirty="0"/>
          </a:p>
          <a:p>
            <a:pPr lvl="0" algn="just"/>
            <a:r>
              <a:rPr lang="en-IN" sz="1800" dirty="0"/>
              <a:t>Meet-in-the-Middle attacks are particularly useful when dealing with multiple rounds of encryption, as in the case of Double DES. </a:t>
            </a:r>
            <a:endParaRPr lang="en-IN" sz="1800" dirty="0" smtClean="0"/>
          </a:p>
          <a:p>
            <a:pPr marL="0" lvl="0" indent="0" algn="just">
              <a:buNone/>
            </a:pPr>
            <a:endParaRPr lang="en-IN" sz="1800" dirty="0"/>
          </a:p>
          <a:p>
            <a:pPr lvl="0" algn="just"/>
            <a:r>
              <a:rPr lang="en-IN" sz="1800" dirty="0"/>
              <a:t>The attack takes advantage of the fact that the attacker knows the outcome of the intermediate encryption and decryption steps, allowing them to identify potential key pairs more efficiently than a brute-force search.</a:t>
            </a:r>
          </a:p>
          <a:p>
            <a:pPr marL="0" indent="0">
              <a:buNone/>
            </a:pPr>
            <a:endParaRPr lang="en-IN" dirty="0"/>
          </a:p>
          <a:p>
            <a:endParaRPr lang="en-IN" dirty="0"/>
          </a:p>
        </p:txBody>
      </p:sp>
    </p:spTree>
    <p:extLst>
      <p:ext uri="{BB962C8B-B14F-4D97-AF65-F5344CB8AC3E}">
        <p14:creationId xmlns:p14="http://schemas.microsoft.com/office/powerpoint/2010/main" val="3328002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Meet-in-the-Middle Attack on Double DES</a:t>
            </a:r>
            <a:endParaRPr lang="en-IN" dirty="0"/>
          </a:p>
        </p:txBody>
      </p:sp>
      <p:sp>
        <p:nvSpPr>
          <p:cNvPr id="3" name="Content Placeholder 2"/>
          <p:cNvSpPr>
            <a:spLocks noGrp="1"/>
          </p:cNvSpPr>
          <p:nvPr>
            <p:ph idx="1"/>
          </p:nvPr>
        </p:nvSpPr>
        <p:spPr/>
        <p:txBody>
          <a:bodyPr/>
          <a:lstStyle/>
          <a:p>
            <a:pPr lvl="0"/>
            <a:r>
              <a:rPr lang="en-IN" sz="2400" dirty="0"/>
              <a:t>The attacker, knowing a plaintext and its corresponding </a:t>
            </a:r>
            <a:r>
              <a:rPr lang="en-IN" sz="2400" dirty="0" err="1"/>
              <a:t>ciphertext</a:t>
            </a:r>
            <a:r>
              <a:rPr lang="en-IN" sz="2400" dirty="0"/>
              <a:t> (P and C), performs a precomputation step</a:t>
            </a:r>
            <a:r>
              <a:rPr lang="en-IN" sz="2400" dirty="0" smtClean="0"/>
              <a:t>.</a:t>
            </a:r>
          </a:p>
          <a:p>
            <a:pPr marL="0" lvl="0" indent="0">
              <a:buNone/>
            </a:pPr>
            <a:endParaRPr lang="en-IN" sz="2400" dirty="0"/>
          </a:p>
          <a:p>
            <a:pPr lvl="0"/>
            <a:r>
              <a:rPr lang="en-IN" sz="2400" dirty="0"/>
              <a:t>The attacker encrypts the plaintext P with all possible values of K1, storing the intermediate results in a table (T1): </a:t>
            </a:r>
            <a:endParaRPr lang="en-IN" sz="2400" dirty="0" smtClean="0"/>
          </a:p>
          <a:p>
            <a:pPr marL="0" lvl="0" indent="0">
              <a:buNone/>
            </a:pPr>
            <a:r>
              <a:rPr lang="en-IN" sz="2400" dirty="0"/>
              <a:t>	</a:t>
            </a:r>
            <a:r>
              <a:rPr lang="en-IN" sz="2400" b="1" dirty="0" smtClean="0"/>
              <a:t>T1 </a:t>
            </a:r>
            <a:r>
              <a:rPr lang="en-IN" sz="2400" b="1" dirty="0"/>
              <a:t>= {E(K1, P) for all K1</a:t>
            </a:r>
            <a:r>
              <a:rPr lang="en-IN" sz="2400" b="1" dirty="0" smtClean="0"/>
              <a:t>}</a:t>
            </a:r>
          </a:p>
          <a:p>
            <a:pPr marL="0" lvl="0" indent="0">
              <a:buNone/>
            </a:pPr>
            <a:endParaRPr lang="en-IN" sz="2400" dirty="0"/>
          </a:p>
          <a:p>
            <a:pPr lvl="0"/>
            <a:r>
              <a:rPr lang="en-IN" sz="2400" dirty="0"/>
              <a:t>Similarly, the attacker decrypts the known </a:t>
            </a:r>
            <a:r>
              <a:rPr lang="en-IN" sz="2400" dirty="0" err="1"/>
              <a:t>ciphertext</a:t>
            </a:r>
            <a:r>
              <a:rPr lang="en-IN" sz="2400" dirty="0"/>
              <a:t> C with all possible values of K2, storing the results in another table (T2</a:t>
            </a:r>
            <a:r>
              <a:rPr lang="en-IN" sz="2400" dirty="0" smtClean="0"/>
              <a:t>): </a:t>
            </a:r>
          </a:p>
          <a:p>
            <a:pPr marL="0" lvl="0" indent="0">
              <a:buNone/>
            </a:pPr>
            <a:r>
              <a:rPr lang="en-IN" sz="2400" dirty="0" smtClean="0"/>
              <a:t>	</a:t>
            </a:r>
            <a:r>
              <a:rPr lang="en-IN" sz="2400" b="1" dirty="0" smtClean="0"/>
              <a:t>T2 </a:t>
            </a:r>
            <a:r>
              <a:rPr lang="en-IN" sz="2400" b="1" dirty="0"/>
              <a:t>= {D(K2, C) for all K2</a:t>
            </a:r>
            <a:r>
              <a:rPr lang="en-IN" sz="2400" b="1" dirty="0" smtClean="0"/>
              <a:t>}</a:t>
            </a:r>
            <a:endParaRPr lang="en-IN" sz="2400" b="1" dirty="0"/>
          </a:p>
          <a:p>
            <a:endParaRPr lang="en-IN" dirty="0"/>
          </a:p>
        </p:txBody>
      </p:sp>
    </p:spTree>
    <p:extLst>
      <p:ext uri="{BB962C8B-B14F-4D97-AF65-F5344CB8AC3E}">
        <p14:creationId xmlns:p14="http://schemas.microsoft.com/office/powerpoint/2010/main" val="2214722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Meet-in-the-Middle Attack on Double DES</a:t>
            </a:r>
            <a:endParaRPr lang="en-IN" dirty="0"/>
          </a:p>
        </p:txBody>
      </p:sp>
      <p:pic>
        <p:nvPicPr>
          <p:cNvPr id="4" name="Content Placeholder 3"/>
          <p:cNvPicPr>
            <a:picLocks noGrp="1"/>
          </p:cNvPicPr>
          <p:nvPr>
            <p:ph idx="1"/>
          </p:nvPr>
        </p:nvPicPr>
        <p:blipFill>
          <a:blip r:embed="rId2"/>
          <a:stretch>
            <a:fillRect/>
          </a:stretch>
        </p:blipFill>
        <p:spPr>
          <a:xfrm>
            <a:off x="1204230" y="1573513"/>
            <a:ext cx="9783540" cy="2943636"/>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3243269864"/>
              </p:ext>
            </p:extLst>
          </p:nvPr>
        </p:nvGraphicFramePr>
        <p:xfrm>
          <a:off x="1204230" y="5082971"/>
          <a:ext cx="2935508" cy="1492395"/>
        </p:xfrm>
        <a:graphic>
          <a:graphicData uri="http://schemas.openxmlformats.org/drawingml/2006/table">
            <a:tbl>
              <a:tblPr firstRow="1" firstCol="1" bandRow="1">
                <a:tableStyleId>{073A0DAA-6AF3-43AB-8588-CEC1D06C72B9}</a:tableStyleId>
              </a:tblPr>
              <a:tblGrid>
                <a:gridCol w="1108795">
                  <a:extLst>
                    <a:ext uri="{9D8B030D-6E8A-4147-A177-3AD203B41FA5}">
                      <a16:colId xmlns:a16="http://schemas.microsoft.com/office/drawing/2014/main" val="296053316"/>
                    </a:ext>
                  </a:extLst>
                </a:gridCol>
                <a:gridCol w="696312">
                  <a:extLst>
                    <a:ext uri="{9D8B030D-6E8A-4147-A177-3AD203B41FA5}">
                      <a16:colId xmlns:a16="http://schemas.microsoft.com/office/drawing/2014/main" val="1633117539"/>
                    </a:ext>
                  </a:extLst>
                </a:gridCol>
                <a:gridCol w="1130401">
                  <a:extLst>
                    <a:ext uri="{9D8B030D-6E8A-4147-A177-3AD203B41FA5}">
                      <a16:colId xmlns:a16="http://schemas.microsoft.com/office/drawing/2014/main" val="2768385448"/>
                    </a:ext>
                  </a:extLst>
                </a:gridCol>
              </a:tblGrid>
              <a:tr h="298479">
                <a:tc>
                  <a:txBody>
                    <a:bodyPr/>
                    <a:lstStyle/>
                    <a:p>
                      <a:pPr algn="just">
                        <a:lnSpc>
                          <a:spcPct val="107000"/>
                        </a:lnSpc>
                        <a:spcAft>
                          <a:spcPts val="0"/>
                        </a:spcAft>
                      </a:pPr>
                      <a:r>
                        <a:rPr lang="en-IN" sz="1100">
                          <a:effectLst/>
                        </a:rPr>
                        <a:t>Plaintext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a:effectLst/>
                        </a:rPr>
                        <a:t>Key</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a:effectLst/>
                        </a:rPr>
                        <a:t>Ciphertext</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117981"/>
                  </a:ext>
                </a:extLst>
              </a:tr>
              <a:tr h="298479">
                <a:tc>
                  <a:txBody>
                    <a:bodyPr/>
                    <a:lstStyle/>
                    <a:p>
                      <a:pPr algn="just">
                        <a:lnSpc>
                          <a:spcPct val="107000"/>
                        </a:lnSpc>
                        <a:spcAft>
                          <a:spcPts val="0"/>
                        </a:spcAft>
                      </a:pPr>
                      <a:r>
                        <a:rPr lang="en-IN" sz="1100" dirty="0">
                          <a:effectLst/>
                        </a:rPr>
                        <a:t>Hello</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dirty="0">
                          <a:effectLst/>
                        </a:rPr>
                        <a:t>00</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a:effectLst/>
                        </a:rPr>
                        <a:t>Pqrst</a:t>
                      </a:r>
                      <a:endParaRPr lang="en-IN"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54607402"/>
                  </a:ext>
                </a:extLst>
              </a:tr>
              <a:tr h="298479">
                <a:tc>
                  <a:txBody>
                    <a:bodyPr/>
                    <a:lstStyle/>
                    <a:p>
                      <a:pPr algn="just">
                        <a:lnSpc>
                          <a:spcPct val="107000"/>
                        </a:lnSpc>
                        <a:spcAft>
                          <a:spcPts val="0"/>
                        </a:spcAft>
                      </a:pPr>
                      <a:r>
                        <a:rPr lang="en-IN" sz="1100">
                          <a:effectLst/>
                        </a:rPr>
                        <a:t>Hello</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dirty="0">
                          <a:effectLst/>
                        </a:rPr>
                        <a:t>01</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dirty="0" err="1">
                          <a:effectLst/>
                        </a:rPr>
                        <a:t>Asdfg</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56907625"/>
                  </a:ext>
                </a:extLst>
              </a:tr>
              <a:tr h="298479">
                <a:tc>
                  <a:txBody>
                    <a:bodyPr/>
                    <a:lstStyle/>
                    <a:p>
                      <a:pPr algn="just">
                        <a:lnSpc>
                          <a:spcPct val="107000"/>
                        </a:lnSpc>
                        <a:spcAft>
                          <a:spcPts val="0"/>
                        </a:spcAft>
                      </a:pPr>
                      <a:r>
                        <a:rPr lang="en-IN" sz="1100">
                          <a:effectLst/>
                        </a:rPr>
                        <a:t>Hello</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a:effectLst/>
                        </a:rPr>
                        <a:t>10</a:t>
                      </a:r>
                      <a:endParaRPr lang="en-IN"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dirty="0" err="1">
                          <a:effectLst/>
                        </a:rPr>
                        <a:t>Lkjhg</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91816761"/>
                  </a:ext>
                </a:extLst>
              </a:tr>
              <a:tr h="298479">
                <a:tc>
                  <a:txBody>
                    <a:bodyPr/>
                    <a:lstStyle/>
                    <a:p>
                      <a:pPr algn="just">
                        <a:lnSpc>
                          <a:spcPct val="107000"/>
                        </a:lnSpc>
                        <a:spcAft>
                          <a:spcPts val="0"/>
                        </a:spcAft>
                      </a:pPr>
                      <a:r>
                        <a:rPr lang="en-IN" sz="1100">
                          <a:effectLst/>
                        </a:rPr>
                        <a:t>Hello</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a:effectLst/>
                        </a:rPr>
                        <a:t>11</a:t>
                      </a:r>
                      <a:endParaRPr lang="en-IN"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dirty="0" err="1">
                          <a:effectLst/>
                        </a:rPr>
                        <a:t>Qwert</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24342332"/>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210740144"/>
              </p:ext>
            </p:extLst>
          </p:nvPr>
        </p:nvGraphicFramePr>
        <p:xfrm>
          <a:off x="7904076" y="5082971"/>
          <a:ext cx="2935508" cy="1492395"/>
        </p:xfrm>
        <a:graphic>
          <a:graphicData uri="http://schemas.openxmlformats.org/drawingml/2006/table">
            <a:tbl>
              <a:tblPr firstRow="1" firstCol="1" bandRow="1">
                <a:tableStyleId>{073A0DAA-6AF3-43AB-8588-CEC1D06C72B9}</a:tableStyleId>
              </a:tblPr>
              <a:tblGrid>
                <a:gridCol w="1108795">
                  <a:extLst>
                    <a:ext uri="{9D8B030D-6E8A-4147-A177-3AD203B41FA5}">
                      <a16:colId xmlns:a16="http://schemas.microsoft.com/office/drawing/2014/main" val="296053316"/>
                    </a:ext>
                  </a:extLst>
                </a:gridCol>
                <a:gridCol w="696312">
                  <a:extLst>
                    <a:ext uri="{9D8B030D-6E8A-4147-A177-3AD203B41FA5}">
                      <a16:colId xmlns:a16="http://schemas.microsoft.com/office/drawing/2014/main" val="1633117539"/>
                    </a:ext>
                  </a:extLst>
                </a:gridCol>
                <a:gridCol w="1130401">
                  <a:extLst>
                    <a:ext uri="{9D8B030D-6E8A-4147-A177-3AD203B41FA5}">
                      <a16:colId xmlns:a16="http://schemas.microsoft.com/office/drawing/2014/main" val="2768385448"/>
                    </a:ext>
                  </a:extLst>
                </a:gridCol>
              </a:tblGrid>
              <a:tr h="298479">
                <a:tc>
                  <a:txBody>
                    <a:bodyPr/>
                    <a:lstStyle/>
                    <a:p>
                      <a:pPr algn="just">
                        <a:lnSpc>
                          <a:spcPct val="107000"/>
                        </a:lnSpc>
                        <a:spcAft>
                          <a:spcPts val="0"/>
                        </a:spcAft>
                      </a:pPr>
                      <a:r>
                        <a:rPr lang="en-IN" sz="1100" dirty="0" err="1" smtClean="0">
                          <a:effectLst/>
                        </a:rPr>
                        <a:t>Ciphertext</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a:effectLst/>
                        </a:rPr>
                        <a:t>Key</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dirty="0" smtClean="0">
                          <a:effectLst/>
                        </a:rPr>
                        <a:t>Plaintext</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117981"/>
                  </a:ext>
                </a:extLst>
              </a:tr>
              <a:tr h="298479">
                <a:tc>
                  <a:txBody>
                    <a:bodyPr/>
                    <a:lstStyle/>
                    <a:p>
                      <a:pPr algn="just">
                        <a:lnSpc>
                          <a:spcPct val="107000"/>
                        </a:lnSpc>
                        <a:spcAft>
                          <a:spcPts val="0"/>
                        </a:spcAft>
                      </a:pPr>
                      <a:r>
                        <a:rPr lang="en-IN" sz="1100">
                          <a:effectLst/>
                          <a:latin typeface="Calibri" panose="020F0502020204030204" pitchFamily="34" charset="0"/>
                          <a:ea typeface="Calibri" panose="020F0502020204030204" pitchFamily="34" charset="0"/>
                          <a:cs typeface="Times New Roman" panose="02020603050405020304" pitchFamily="18" charset="0"/>
                        </a:rPr>
                        <a:t>Poiuy</a:t>
                      </a:r>
                    </a:p>
                  </a:txBody>
                  <a:tcPr marL="68580" marR="68580" marT="0" marB="0"/>
                </a:tc>
                <a:tc>
                  <a:txBody>
                    <a:bodyPr/>
                    <a:lstStyle/>
                    <a:p>
                      <a:pPr algn="just">
                        <a:lnSpc>
                          <a:spcPct val="107000"/>
                        </a:lnSpc>
                        <a:spcAft>
                          <a:spcPts val="0"/>
                        </a:spcAft>
                      </a:pPr>
                      <a:r>
                        <a:rPr lang="en-IN" sz="1100" b="1" dirty="0">
                          <a:effectLst/>
                          <a:latin typeface="Calibri" panose="020F0502020204030204" pitchFamily="34" charset="0"/>
                          <a:ea typeface="Calibri" panose="020F0502020204030204" pitchFamily="34" charset="0"/>
                          <a:cs typeface="Times New Roman" panose="02020603050405020304" pitchFamily="18" charset="0"/>
                        </a:rPr>
                        <a:t>00</a:t>
                      </a:r>
                    </a:p>
                  </a:txBody>
                  <a:tcPr marL="68580" marR="68580" marT="0" marB="0"/>
                </a:tc>
                <a:tc>
                  <a:txBody>
                    <a:bodyPr/>
                    <a:lstStyle/>
                    <a:p>
                      <a:pPr algn="just">
                        <a:lnSpc>
                          <a:spcPct val="107000"/>
                        </a:lnSpc>
                        <a:spcAft>
                          <a:spcPts val="0"/>
                        </a:spcAft>
                      </a:pPr>
                      <a:r>
                        <a:rPr lang="en-IN" sz="1100" b="1">
                          <a:effectLst/>
                          <a:latin typeface="Calibri" panose="020F0502020204030204" pitchFamily="34" charset="0"/>
                          <a:ea typeface="Calibri" panose="020F0502020204030204" pitchFamily="34" charset="0"/>
                          <a:cs typeface="Times New Roman" panose="02020603050405020304" pitchFamily="18" charset="0"/>
                        </a:rPr>
                        <a:t>988bc</a:t>
                      </a:r>
                    </a:p>
                  </a:txBody>
                  <a:tcPr marL="68580" marR="68580" marT="0" marB="0"/>
                </a:tc>
                <a:extLst>
                  <a:ext uri="{0D108BD9-81ED-4DB2-BD59-A6C34878D82A}">
                    <a16:rowId xmlns:a16="http://schemas.microsoft.com/office/drawing/2014/main" val="1554607402"/>
                  </a:ext>
                </a:extLst>
              </a:tr>
              <a:tr h="298479">
                <a:tc>
                  <a:txBody>
                    <a:bodyPr/>
                    <a:lstStyle/>
                    <a:p>
                      <a:pPr algn="just">
                        <a:lnSpc>
                          <a:spcPct val="107000"/>
                        </a:lnSpc>
                        <a:spcAft>
                          <a:spcPts val="0"/>
                        </a:spcAft>
                      </a:pPr>
                      <a:r>
                        <a:rPr lang="en-IN" sz="1100">
                          <a:effectLst/>
                          <a:latin typeface="Calibri" panose="020F0502020204030204" pitchFamily="34" charset="0"/>
                          <a:ea typeface="Calibri" panose="020F0502020204030204" pitchFamily="34" charset="0"/>
                          <a:cs typeface="Times New Roman" panose="02020603050405020304" pitchFamily="18" charset="0"/>
                        </a:rPr>
                        <a:t>Poiuy</a:t>
                      </a:r>
                    </a:p>
                  </a:txBody>
                  <a:tcPr marL="68580" marR="68580" marT="0" marB="0"/>
                </a:tc>
                <a:tc>
                  <a:txBody>
                    <a:bodyPr/>
                    <a:lstStyle/>
                    <a:p>
                      <a:pPr algn="just">
                        <a:lnSpc>
                          <a:spcPct val="107000"/>
                        </a:lnSpc>
                        <a:spcAft>
                          <a:spcPts val="0"/>
                        </a:spcAft>
                      </a:pPr>
                      <a:r>
                        <a:rPr lang="en-IN" sz="1100" b="1" dirty="0">
                          <a:effectLst/>
                          <a:latin typeface="Calibri" panose="020F0502020204030204" pitchFamily="34" charset="0"/>
                          <a:ea typeface="Calibri" panose="020F0502020204030204" pitchFamily="34" charset="0"/>
                          <a:cs typeface="Times New Roman" panose="02020603050405020304" pitchFamily="18" charset="0"/>
                        </a:rPr>
                        <a:t>01</a:t>
                      </a:r>
                    </a:p>
                  </a:txBody>
                  <a:tcPr marL="68580" marR="68580" marT="0" marB="0"/>
                </a:tc>
                <a:tc>
                  <a:txBody>
                    <a:bodyPr/>
                    <a:lstStyle/>
                    <a:p>
                      <a:pPr algn="just">
                        <a:lnSpc>
                          <a:spcPct val="107000"/>
                        </a:lnSpc>
                        <a:spcAft>
                          <a:spcPts val="0"/>
                        </a:spcAft>
                      </a:pPr>
                      <a:r>
                        <a:rPr lang="en-IN" sz="1100" b="1" dirty="0" err="1">
                          <a:effectLst/>
                          <a:latin typeface="Calibri" panose="020F0502020204030204" pitchFamily="34" charset="0"/>
                          <a:ea typeface="Calibri" panose="020F0502020204030204" pitchFamily="34" charset="0"/>
                          <a:cs typeface="Times New Roman" panose="02020603050405020304" pitchFamily="18" charset="0"/>
                        </a:rPr>
                        <a:t>bngtd</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56907625"/>
                  </a:ext>
                </a:extLst>
              </a:tr>
              <a:tr h="298479">
                <a:tc>
                  <a:txBody>
                    <a:bodyPr/>
                    <a:lstStyle/>
                    <a:p>
                      <a:pPr algn="just">
                        <a:lnSpc>
                          <a:spcPct val="107000"/>
                        </a:lnSpc>
                        <a:spcAft>
                          <a:spcPts val="0"/>
                        </a:spcAft>
                      </a:pPr>
                      <a:r>
                        <a:rPr lang="en-IN" sz="1100">
                          <a:effectLst/>
                          <a:latin typeface="Calibri" panose="020F0502020204030204" pitchFamily="34" charset="0"/>
                          <a:ea typeface="Calibri" panose="020F0502020204030204" pitchFamily="34" charset="0"/>
                          <a:cs typeface="Times New Roman" panose="02020603050405020304" pitchFamily="18" charset="0"/>
                        </a:rPr>
                        <a:t>Poiuy</a:t>
                      </a:r>
                    </a:p>
                  </a:txBody>
                  <a:tcPr marL="68580" marR="68580" marT="0" marB="0"/>
                </a:tc>
                <a:tc>
                  <a:txBody>
                    <a:bodyPr/>
                    <a:lstStyle/>
                    <a:p>
                      <a:pPr algn="just">
                        <a:lnSpc>
                          <a:spcPct val="107000"/>
                        </a:lnSpc>
                        <a:spcAft>
                          <a:spcPts val="0"/>
                        </a:spcAft>
                      </a:pPr>
                      <a:r>
                        <a:rPr lang="en-IN" sz="1100" b="1">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tc>
                <a:tc>
                  <a:txBody>
                    <a:bodyPr/>
                    <a:lstStyle/>
                    <a:p>
                      <a:pPr algn="just">
                        <a:lnSpc>
                          <a:spcPct val="107000"/>
                        </a:lnSpc>
                        <a:spcAft>
                          <a:spcPts val="0"/>
                        </a:spcAft>
                      </a:pPr>
                      <a:r>
                        <a:rPr lang="en-IN" sz="1100" b="1" dirty="0" err="1">
                          <a:effectLst/>
                          <a:latin typeface="Calibri" panose="020F0502020204030204" pitchFamily="34" charset="0"/>
                          <a:ea typeface="Calibri" panose="020F0502020204030204" pitchFamily="34" charset="0"/>
                          <a:cs typeface="Times New Roman" panose="02020603050405020304" pitchFamily="18" charset="0"/>
                        </a:rPr>
                        <a:t>Asdfg</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91816761"/>
                  </a:ext>
                </a:extLst>
              </a:tr>
              <a:tr h="298479">
                <a:tc>
                  <a:txBody>
                    <a:bodyPr/>
                    <a:lstStyle/>
                    <a:p>
                      <a:pPr algn="just">
                        <a:lnSpc>
                          <a:spcPct val="107000"/>
                        </a:lnSpc>
                        <a:spcAft>
                          <a:spcPts val="0"/>
                        </a:spcAft>
                      </a:pPr>
                      <a:r>
                        <a:rPr lang="en-IN" sz="1100">
                          <a:effectLst/>
                          <a:latin typeface="Calibri" panose="020F0502020204030204" pitchFamily="34" charset="0"/>
                          <a:ea typeface="Calibri" panose="020F0502020204030204" pitchFamily="34" charset="0"/>
                          <a:cs typeface="Times New Roman" panose="02020603050405020304" pitchFamily="18" charset="0"/>
                        </a:rPr>
                        <a:t>Poiuy</a:t>
                      </a:r>
                    </a:p>
                  </a:txBody>
                  <a:tcPr marL="68580" marR="68580" marT="0" marB="0"/>
                </a:tc>
                <a:tc>
                  <a:txBody>
                    <a:bodyPr/>
                    <a:lstStyle/>
                    <a:p>
                      <a:pPr algn="just">
                        <a:lnSpc>
                          <a:spcPct val="107000"/>
                        </a:lnSpc>
                        <a:spcAft>
                          <a:spcPts val="0"/>
                        </a:spcAft>
                      </a:pPr>
                      <a:r>
                        <a:rPr lang="en-IN" sz="1100" b="1">
                          <a:effectLst/>
                          <a:latin typeface="Calibri" panose="020F0502020204030204" pitchFamily="34" charset="0"/>
                          <a:ea typeface="Calibri" panose="020F0502020204030204" pitchFamily="34" charset="0"/>
                          <a:cs typeface="Times New Roman" panose="02020603050405020304" pitchFamily="18" charset="0"/>
                        </a:rPr>
                        <a:t>11</a:t>
                      </a:r>
                    </a:p>
                  </a:txBody>
                  <a:tcPr marL="68580" marR="68580" marT="0" marB="0"/>
                </a:tc>
                <a:tc>
                  <a:txBody>
                    <a:bodyPr/>
                    <a:lstStyle/>
                    <a:p>
                      <a:pPr algn="just">
                        <a:lnSpc>
                          <a:spcPct val="107000"/>
                        </a:lnSpc>
                        <a:spcAft>
                          <a:spcPts val="0"/>
                        </a:spcAft>
                      </a:pPr>
                      <a:r>
                        <a:rPr lang="en-IN" sz="1100" b="1" dirty="0">
                          <a:effectLst/>
                          <a:latin typeface="Calibri" panose="020F0502020204030204" pitchFamily="34" charset="0"/>
                          <a:ea typeface="Calibri" panose="020F0502020204030204" pitchFamily="34" charset="0"/>
                          <a:cs typeface="Times New Roman" panose="02020603050405020304" pitchFamily="18" charset="0"/>
                        </a:rPr>
                        <a:t>;</a:t>
                      </a:r>
                      <a:r>
                        <a:rPr lang="en-IN" sz="1100" b="1" dirty="0" err="1">
                          <a:effectLst/>
                          <a:latin typeface="Calibri" panose="020F0502020204030204" pitchFamily="34" charset="0"/>
                          <a:ea typeface="Calibri" panose="020F0502020204030204" pitchFamily="34" charset="0"/>
                          <a:cs typeface="Times New Roman" panose="02020603050405020304" pitchFamily="18" charset="0"/>
                        </a:rPr>
                        <a:t>lhmg</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24342332"/>
                  </a:ext>
                </a:extLst>
              </a:tr>
            </a:tbl>
          </a:graphicData>
        </a:graphic>
      </p:graphicFrame>
      <p:sp>
        <p:nvSpPr>
          <p:cNvPr id="9" name="Rectangle 1"/>
          <p:cNvSpPr>
            <a:spLocks noChangeArrowheads="1"/>
          </p:cNvSpPr>
          <p:nvPr/>
        </p:nvSpPr>
        <p:spPr bwMode="auto">
          <a:xfrm>
            <a:off x="1971347" y="4646172"/>
            <a:ext cx="144518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Encryption Side:</a:t>
            </a:r>
            <a:endParaRPr kumimoji="0" lang="en-US" altLang="en-US" sz="2400" b="0" i="0" u="none" strike="noStrike" cap="none" normalizeH="0" baseline="0" dirty="0" smtClean="0">
              <a:ln>
                <a:noFill/>
              </a:ln>
              <a:solidFill>
                <a:schemeClr val="tx1"/>
              </a:solidFill>
              <a:effectLst/>
              <a:latin typeface="Arial" panose="020B0604020202020204" pitchFamily="34" charset="0"/>
            </a:endParaRPr>
          </a:p>
        </p:txBody>
      </p:sp>
      <p:sp>
        <p:nvSpPr>
          <p:cNvPr id="10" name="Rectangle 1"/>
          <p:cNvSpPr>
            <a:spLocks noChangeArrowheads="1"/>
          </p:cNvSpPr>
          <p:nvPr/>
        </p:nvSpPr>
        <p:spPr bwMode="auto">
          <a:xfrm>
            <a:off x="8798866" y="4646172"/>
            <a:ext cx="160035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en-US" altLang="en-US" sz="1400" b="1" dirty="0" smtClean="0">
                <a:latin typeface="Calibri" panose="020F0502020204030204" pitchFamily="34" charset="0"/>
                <a:ea typeface="Calibri" panose="020F0502020204030204" pitchFamily="34" charset="0"/>
                <a:cs typeface="Times New Roman" panose="02020603050405020304" pitchFamily="18" charset="0"/>
              </a:rPr>
              <a:t>De</a:t>
            </a:r>
            <a:r>
              <a:rPr kumimoji="0" lang="en-US" altLang="en-US" sz="14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cryption Side:</a:t>
            </a:r>
            <a:endParaRPr kumimoji="0" lang="en-US" altLang="en-US" sz="24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512103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Matching Intermediate Results</a:t>
            </a:r>
            <a:endParaRPr lang="en-IN" dirty="0"/>
          </a:p>
        </p:txBody>
      </p:sp>
      <p:pic>
        <p:nvPicPr>
          <p:cNvPr id="4" name="Content Placeholder 3"/>
          <p:cNvPicPr>
            <a:picLocks noGrp="1"/>
          </p:cNvPicPr>
          <p:nvPr>
            <p:ph idx="1"/>
          </p:nvPr>
        </p:nvPicPr>
        <p:blipFill>
          <a:blip r:embed="rId2"/>
          <a:stretch>
            <a:fillRect/>
          </a:stretch>
        </p:blipFill>
        <p:spPr>
          <a:xfrm>
            <a:off x="661435" y="1853955"/>
            <a:ext cx="5510192" cy="2192152"/>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3243269864"/>
              </p:ext>
            </p:extLst>
          </p:nvPr>
        </p:nvGraphicFramePr>
        <p:xfrm>
          <a:off x="1204230" y="5082971"/>
          <a:ext cx="2935508" cy="1492395"/>
        </p:xfrm>
        <a:graphic>
          <a:graphicData uri="http://schemas.openxmlformats.org/drawingml/2006/table">
            <a:tbl>
              <a:tblPr firstRow="1" firstCol="1" bandRow="1">
                <a:tableStyleId>{073A0DAA-6AF3-43AB-8588-CEC1D06C72B9}</a:tableStyleId>
              </a:tblPr>
              <a:tblGrid>
                <a:gridCol w="1108795">
                  <a:extLst>
                    <a:ext uri="{9D8B030D-6E8A-4147-A177-3AD203B41FA5}">
                      <a16:colId xmlns:a16="http://schemas.microsoft.com/office/drawing/2014/main" val="296053316"/>
                    </a:ext>
                  </a:extLst>
                </a:gridCol>
                <a:gridCol w="696312">
                  <a:extLst>
                    <a:ext uri="{9D8B030D-6E8A-4147-A177-3AD203B41FA5}">
                      <a16:colId xmlns:a16="http://schemas.microsoft.com/office/drawing/2014/main" val="1633117539"/>
                    </a:ext>
                  </a:extLst>
                </a:gridCol>
                <a:gridCol w="1130401">
                  <a:extLst>
                    <a:ext uri="{9D8B030D-6E8A-4147-A177-3AD203B41FA5}">
                      <a16:colId xmlns:a16="http://schemas.microsoft.com/office/drawing/2014/main" val="2768385448"/>
                    </a:ext>
                  </a:extLst>
                </a:gridCol>
              </a:tblGrid>
              <a:tr h="298479">
                <a:tc>
                  <a:txBody>
                    <a:bodyPr/>
                    <a:lstStyle/>
                    <a:p>
                      <a:pPr algn="just">
                        <a:lnSpc>
                          <a:spcPct val="107000"/>
                        </a:lnSpc>
                        <a:spcAft>
                          <a:spcPts val="0"/>
                        </a:spcAft>
                      </a:pPr>
                      <a:r>
                        <a:rPr lang="en-IN" sz="1100">
                          <a:effectLst/>
                        </a:rPr>
                        <a:t>Plaintext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a:effectLst/>
                        </a:rPr>
                        <a:t>Key</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a:effectLst/>
                        </a:rPr>
                        <a:t>Ciphertext</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117981"/>
                  </a:ext>
                </a:extLst>
              </a:tr>
              <a:tr h="298479">
                <a:tc>
                  <a:txBody>
                    <a:bodyPr/>
                    <a:lstStyle/>
                    <a:p>
                      <a:pPr algn="just">
                        <a:lnSpc>
                          <a:spcPct val="107000"/>
                        </a:lnSpc>
                        <a:spcAft>
                          <a:spcPts val="0"/>
                        </a:spcAft>
                      </a:pPr>
                      <a:r>
                        <a:rPr lang="en-IN" sz="1100" dirty="0">
                          <a:effectLst/>
                        </a:rPr>
                        <a:t>Hello</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dirty="0">
                          <a:effectLst/>
                        </a:rPr>
                        <a:t>00</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a:effectLst/>
                        </a:rPr>
                        <a:t>Pqrst</a:t>
                      </a:r>
                      <a:endParaRPr lang="en-IN"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54607402"/>
                  </a:ext>
                </a:extLst>
              </a:tr>
              <a:tr h="298479">
                <a:tc>
                  <a:txBody>
                    <a:bodyPr/>
                    <a:lstStyle/>
                    <a:p>
                      <a:pPr algn="just">
                        <a:lnSpc>
                          <a:spcPct val="107000"/>
                        </a:lnSpc>
                        <a:spcAft>
                          <a:spcPts val="0"/>
                        </a:spcAft>
                      </a:pPr>
                      <a:r>
                        <a:rPr lang="en-IN" sz="1100">
                          <a:effectLst/>
                        </a:rPr>
                        <a:t>Hello</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dirty="0">
                          <a:effectLst/>
                        </a:rPr>
                        <a:t>01</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dirty="0" err="1">
                          <a:effectLst/>
                        </a:rPr>
                        <a:t>Asdfg</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56907625"/>
                  </a:ext>
                </a:extLst>
              </a:tr>
              <a:tr h="298479">
                <a:tc>
                  <a:txBody>
                    <a:bodyPr/>
                    <a:lstStyle/>
                    <a:p>
                      <a:pPr algn="just">
                        <a:lnSpc>
                          <a:spcPct val="107000"/>
                        </a:lnSpc>
                        <a:spcAft>
                          <a:spcPts val="0"/>
                        </a:spcAft>
                      </a:pPr>
                      <a:r>
                        <a:rPr lang="en-IN" sz="1100">
                          <a:effectLst/>
                        </a:rPr>
                        <a:t>Hello</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a:effectLst/>
                        </a:rPr>
                        <a:t>10</a:t>
                      </a:r>
                      <a:endParaRPr lang="en-IN"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dirty="0" err="1">
                          <a:effectLst/>
                        </a:rPr>
                        <a:t>Lkjhg</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91816761"/>
                  </a:ext>
                </a:extLst>
              </a:tr>
              <a:tr h="298479">
                <a:tc>
                  <a:txBody>
                    <a:bodyPr/>
                    <a:lstStyle/>
                    <a:p>
                      <a:pPr algn="just">
                        <a:lnSpc>
                          <a:spcPct val="107000"/>
                        </a:lnSpc>
                        <a:spcAft>
                          <a:spcPts val="0"/>
                        </a:spcAft>
                      </a:pPr>
                      <a:r>
                        <a:rPr lang="en-IN" sz="1100">
                          <a:effectLst/>
                        </a:rPr>
                        <a:t>Hello</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a:effectLst/>
                        </a:rPr>
                        <a:t>11</a:t>
                      </a:r>
                      <a:endParaRPr lang="en-IN"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dirty="0" err="1">
                          <a:effectLst/>
                        </a:rPr>
                        <a:t>Qwert</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24342332"/>
                  </a:ext>
                </a:extLst>
              </a:tr>
            </a:tbl>
          </a:graphicData>
        </a:graphic>
      </p:graphicFrame>
      <p:sp>
        <p:nvSpPr>
          <p:cNvPr id="6" name="Rectangle 1"/>
          <p:cNvSpPr>
            <a:spLocks noChangeArrowheads="1"/>
          </p:cNvSpPr>
          <p:nvPr/>
        </p:nvSpPr>
        <p:spPr bwMode="auto">
          <a:xfrm>
            <a:off x="1971347" y="4646172"/>
            <a:ext cx="144518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Encryption Side:</a:t>
            </a:r>
            <a:endParaRPr kumimoji="0" lang="en-US" altLang="en-US" sz="2400" b="0" i="0" u="none" strike="noStrike" cap="none" normalizeH="0" baseline="0" dirty="0" smtClean="0">
              <a:ln>
                <a:noFill/>
              </a:ln>
              <a:solidFill>
                <a:schemeClr val="tx1"/>
              </a:solidFill>
              <a:effectLst/>
              <a:latin typeface="Arial" panose="020B0604020202020204" pitchFamily="34" charset="0"/>
            </a:endParaRPr>
          </a:p>
        </p:txBody>
      </p:sp>
      <p:sp>
        <p:nvSpPr>
          <p:cNvPr id="7" name="Rectangle 1"/>
          <p:cNvSpPr>
            <a:spLocks noChangeArrowheads="1"/>
          </p:cNvSpPr>
          <p:nvPr/>
        </p:nvSpPr>
        <p:spPr bwMode="auto">
          <a:xfrm>
            <a:off x="8798866" y="4646172"/>
            <a:ext cx="160035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en-US" altLang="en-US" sz="1400" b="1" dirty="0" smtClean="0">
                <a:latin typeface="Calibri" panose="020F0502020204030204" pitchFamily="34" charset="0"/>
                <a:ea typeface="Calibri" panose="020F0502020204030204" pitchFamily="34" charset="0"/>
                <a:cs typeface="Times New Roman" panose="02020603050405020304" pitchFamily="18" charset="0"/>
              </a:rPr>
              <a:t>De</a:t>
            </a:r>
            <a:r>
              <a:rPr kumimoji="0" lang="en-US" altLang="en-US" sz="14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cryption Side:</a:t>
            </a:r>
            <a:endParaRPr kumimoji="0" lang="en-US" altLang="en-US" sz="2400"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3210740144"/>
              </p:ext>
            </p:extLst>
          </p:nvPr>
        </p:nvGraphicFramePr>
        <p:xfrm>
          <a:off x="7904076" y="5082971"/>
          <a:ext cx="2935508" cy="1492395"/>
        </p:xfrm>
        <a:graphic>
          <a:graphicData uri="http://schemas.openxmlformats.org/drawingml/2006/table">
            <a:tbl>
              <a:tblPr firstRow="1" firstCol="1" bandRow="1">
                <a:tableStyleId>{073A0DAA-6AF3-43AB-8588-CEC1D06C72B9}</a:tableStyleId>
              </a:tblPr>
              <a:tblGrid>
                <a:gridCol w="1108795">
                  <a:extLst>
                    <a:ext uri="{9D8B030D-6E8A-4147-A177-3AD203B41FA5}">
                      <a16:colId xmlns:a16="http://schemas.microsoft.com/office/drawing/2014/main" val="296053316"/>
                    </a:ext>
                  </a:extLst>
                </a:gridCol>
                <a:gridCol w="696312">
                  <a:extLst>
                    <a:ext uri="{9D8B030D-6E8A-4147-A177-3AD203B41FA5}">
                      <a16:colId xmlns:a16="http://schemas.microsoft.com/office/drawing/2014/main" val="1633117539"/>
                    </a:ext>
                  </a:extLst>
                </a:gridCol>
                <a:gridCol w="1130401">
                  <a:extLst>
                    <a:ext uri="{9D8B030D-6E8A-4147-A177-3AD203B41FA5}">
                      <a16:colId xmlns:a16="http://schemas.microsoft.com/office/drawing/2014/main" val="2768385448"/>
                    </a:ext>
                  </a:extLst>
                </a:gridCol>
              </a:tblGrid>
              <a:tr h="298479">
                <a:tc>
                  <a:txBody>
                    <a:bodyPr/>
                    <a:lstStyle/>
                    <a:p>
                      <a:pPr algn="just">
                        <a:lnSpc>
                          <a:spcPct val="107000"/>
                        </a:lnSpc>
                        <a:spcAft>
                          <a:spcPts val="0"/>
                        </a:spcAft>
                      </a:pPr>
                      <a:r>
                        <a:rPr lang="en-IN" sz="1100" dirty="0" err="1" smtClean="0">
                          <a:effectLst/>
                        </a:rPr>
                        <a:t>Ciphertext</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a:effectLst/>
                        </a:rPr>
                        <a:t>Key</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dirty="0" smtClean="0">
                          <a:effectLst/>
                        </a:rPr>
                        <a:t>Plaintext</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117981"/>
                  </a:ext>
                </a:extLst>
              </a:tr>
              <a:tr h="298479">
                <a:tc>
                  <a:txBody>
                    <a:bodyPr/>
                    <a:lstStyle/>
                    <a:p>
                      <a:pPr algn="just">
                        <a:lnSpc>
                          <a:spcPct val="107000"/>
                        </a:lnSpc>
                        <a:spcAft>
                          <a:spcPts val="0"/>
                        </a:spcAft>
                      </a:pPr>
                      <a:r>
                        <a:rPr lang="en-IN" sz="1100">
                          <a:effectLst/>
                          <a:latin typeface="Calibri" panose="020F0502020204030204" pitchFamily="34" charset="0"/>
                          <a:ea typeface="Calibri" panose="020F0502020204030204" pitchFamily="34" charset="0"/>
                          <a:cs typeface="Times New Roman" panose="02020603050405020304" pitchFamily="18" charset="0"/>
                        </a:rPr>
                        <a:t>Poiuy</a:t>
                      </a:r>
                    </a:p>
                  </a:txBody>
                  <a:tcPr marL="68580" marR="68580" marT="0" marB="0"/>
                </a:tc>
                <a:tc>
                  <a:txBody>
                    <a:bodyPr/>
                    <a:lstStyle/>
                    <a:p>
                      <a:pPr algn="just">
                        <a:lnSpc>
                          <a:spcPct val="107000"/>
                        </a:lnSpc>
                        <a:spcAft>
                          <a:spcPts val="0"/>
                        </a:spcAft>
                      </a:pPr>
                      <a:r>
                        <a:rPr lang="en-IN" sz="1100" b="1" dirty="0">
                          <a:effectLst/>
                          <a:latin typeface="Calibri" panose="020F0502020204030204" pitchFamily="34" charset="0"/>
                          <a:ea typeface="Calibri" panose="020F0502020204030204" pitchFamily="34" charset="0"/>
                          <a:cs typeface="Times New Roman" panose="02020603050405020304" pitchFamily="18" charset="0"/>
                        </a:rPr>
                        <a:t>00</a:t>
                      </a:r>
                    </a:p>
                  </a:txBody>
                  <a:tcPr marL="68580" marR="68580" marT="0" marB="0"/>
                </a:tc>
                <a:tc>
                  <a:txBody>
                    <a:bodyPr/>
                    <a:lstStyle/>
                    <a:p>
                      <a:pPr algn="just">
                        <a:lnSpc>
                          <a:spcPct val="107000"/>
                        </a:lnSpc>
                        <a:spcAft>
                          <a:spcPts val="0"/>
                        </a:spcAft>
                      </a:pPr>
                      <a:r>
                        <a:rPr lang="en-IN" sz="1100" b="1">
                          <a:effectLst/>
                          <a:latin typeface="Calibri" panose="020F0502020204030204" pitchFamily="34" charset="0"/>
                          <a:ea typeface="Calibri" panose="020F0502020204030204" pitchFamily="34" charset="0"/>
                          <a:cs typeface="Times New Roman" panose="02020603050405020304" pitchFamily="18" charset="0"/>
                        </a:rPr>
                        <a:t>988bc</a:t>
                      </a:r>
                    </a:p>
                  </a:txBody>
                  <a:tcPr marL="68580" marR="68580" marT="0" marB="0"/>
                </a:tc>
                <a:extLst>
                  <a:ext uri="{0D108BD9-81ED-4DB2-BD59-A6C34878D82A}">
                    <a16:rowId xmlns:a16="http://schemas.microsoft.com/office/drawing/2014/main" val="1554607402"/>
                  </a:ext>
                </a:extLst>
              </a:tr>
              <a:tr h="298479">
                <a:tc>
                  <a:txBody>
                    <a:bodyPr/>
                    <a:lstStyle/>
                    <a:p>
                      <a:pPr algn="just">
                        <a:lnSpc>
                          <a:spcPct val="107000"/>
                        </a:lnSpc>
                        <a:spcAft>
                          <a:spcPts val="0"/>
                        </a:spcAft>
                      </a:pPr>
                      <a:r>
                        <a:rPr lang="en-IN" sz="1100">
                          <a:effectLst/>
                          <a:latin typeface="Calibri" panose="020F0502020204030204" pitchFamily="34" charset="0"/>
                          <a:ea typeface="Calibri" panose="020F0502020204030204" pitchFamily="34" charset="0"/>
                          <a:cs typeface="Times New Roman" panose="02020603050405020304" pitchFamily="18" charset="0"/>
                        </a:rPr>
                        <a:t>Poiuy</a:t>
                      </a:r>
                    </a:p>
                  </a:txBody>
                  <a:tcPr marL="68580" marR="68580" marT="0" marB="0"/>
                </a:tc>
                <a:tc>
                  <a:txBody>
                    <a:bodyPr/>
                    <a:lstStyle/>
                    <a:p>
                      <a:pPr algn="just">
                        <a:lnSpc>
                          <a:spcPct val="107000"/>
                        </a:lnSpc>
                        <a:spcAft>
                          <a:spcPts val="0"/>
                        </a:spcAft>
                      </a:pPr>
                      <a:r>
                        <a:rPr lang="en-IN" sz="1100" b="1" dirty="0">
                          <a:effectLst/>
                          <a:latin typeface="Calibri" panose="020F0502020204030204" pitchFamily="34" charset="0"/>
                          <a:ea typeface="Calibri" panose="020F0502020204030204" pitchFamily="34" charset="0"/>
                          <a:cs typeface="Times New Roman" panose="02020603050405020304" pitchFamily="18" charset="0"/>
                        </a:rPr>
                        <a:t>01</a:t>
                      </a:r>
                    </a:p>
                  </a:txBody>
                  <a:tcPr marL="68580" marR="68580" marT="0" marB="0"/>
                </a:tc>
                <a:tc>
                  <a:txBody>
                    <a:bodyPr/>
                    <a:lstStyle/>
                    <a:p>
                      <a:pPr algn="just">
                        <a:lnSpc>
                          <a:spcPct val="107000"/>
                        </a:lnSpc>
                        <a:spcAft>
                          <a:spcPts val="0"/>
                        </a:spcAft>
                      </a:pPr>
                      <a:r>
                        <a:rPr lang="en-IN" sz="1100" b="1" dirty="0" err="1">
                          <a:effectLst/>
                          <a:latin typeface="Calibri" panose="020F0502020204030204" pitchFamily="34" charset="0"/>
                          <a:ea typeface="Calibri" panose="020F0502020204030204" pitchFamily="34" charset="0"/>
                          <a:cs typeface="Times New Roman" panose="02020603050405020304" pitchFamily="18" charset="0"/>
                        </a:rPr>
                        <a:t>bngtd</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56907625"/>
                  </a:ext>
                </a:extLst>
              </a:tr>
              <a:tr h="298479">
                <a:tc>
                  <a:txBody>
                    <a:bodyPr/>
                    <a:lstStyle/>
                    <a:p>
                      <a:pPr algn="just">
                        <a:lnSpc>
                          <a:spcPct val="107000"/>
                        </a:lnSpc>
                        <a:spcAft>
                          <a:spcPts val="0"/>
                        </a:spcAft>
                      </a:pPr>
                      <a:r>
                        <a:rPr lang="en-IN" sz="1100">
                          <a:effectLst/>
                          <a:latin typeface="Calibri" panose="020F0502020204030204" pitchFamily="34" charset="0"/>
                          <a:ea typeface="Calibri" panose="020F0502020204030204" pitchFamily="34" charset="0"/>
                          <a:cs typeface="Times New Roman" panose="02020603050405020304" pitchFamily="18" charset="0"/>
                        </a:rPr>
                        <a:t>Poiuy</a:t>
                      </a:r>
                    </a:p>
                  </a:txBody>
                  <a:tcPr marL="68580" marR="68580" marT="0" marB="0"/>
                </a:tc>
                <a:tc>
                  <a:txBody>
                    <a:bodyPr/>
                    <a:lstStyle/>
                    <a:p>
                      <a:pPr algn="just">
                        <a:lnSpc>
                          <a:spcPct val="107000"/>
                        </a:lnSpc>
                        <a:spcAft>
                          <a:spcPts val="0"/>
                        </a:spcAft>
                      </a:pPr>
                      <a:r>
                        <a:rPr lang="en-IN" sz="1100" b="1">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tc>
                <a:tc>
                  <a:txBody>
                    <a:bodyPr/>
                    <a:lstStyle/>
                    <a:p>
                      <a:pPr algn="just">
                        <a:lnSpc>
                          <a:spcPct val="107000"/>
                        </a:lnSpc>
                        <a:spcAft>
                          <a:spcPts val="0"/>
                        </a:spcAft>
                      </a:pPr>
                      <a:r>
                        <a:rPr lang="en-IN" sz="1100" b="1" dirty="0" err="1">
                          <a:effectLst/>
                          <a:latin typeface="Calibri" panose="020F0502020204030204" pitchFamily="34" charset="0"/>
                          <a:ea typeface="Calibri" panose="020F0502020204030204" pitchFamily="34" charset="0"/>
                          <a:cs typeface="Times New Roman" panose="02020603050405020304" pitchFamily="18" charset="0"/>
                        </a:rPr>
                        <a:t>Asdfg</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91816761"/>
                  </a:ext>
                </a:extLst>
              </a:tr>
              <a:tr h="298479">
                <a:tc>
                  <a:txBody>
                    <a:bodyPr/>
                    <a:lstStyle/>
                    <a:p>
                      <a:pPr algn="just">
                        <a:lnSpc>
                          <a:spcPct val="107000"/>
                        </a:lnSpc>
                        <a:spcAft>
                          <a:spcPts val="0"/>
                        </a:spcAft>
                      </a:pPr>
                      <a:r>
                        <a:rPr lang="en-IN" sz="1100">
                          <a:effectLst/>
                          <a:latin typeface="Calibri" panose="020F0502020204030204" pitchFamily="34" charset="0"/>
                          <a:ea typeface="Calibri" panose="020F0502020204030204" pitchFamily="34" charset="0"/>
                          <a:cs typeface="Times New Roman" panose="02020603050405020304" pitchFamily="18" charset="0"/>
                        </a:rPr>
                        <a:t>Poiuy</a:t>
                      </a:r>
                    </a:p>
                  </a:txBody>
                  <a:tcPr marL="68580" marR="68580" marT="0" marB="0"/>
                </a:tc>
                <a:tc>
                  <a:txBody>
                    <a:bodyPr/>
                    <a:lstStyle/>
                    <a:p>
                      <a:pPr algn="just">
                        <a:lnSpc>
                          <a:spcPct val="107000"/>
                        </a:lnSpc>
                        <a:spcAft>
                          <a:spcPts val="0"/>
                        </a:spcAft>
                      </a:pPr>
                      <a:r>
                        <a:rPr lang="en-IN" sz="1100" b="1">
                          <a:effectLst/>
                          <a:latin typeface="Calibri" panose="020F0502020204030204" pitchFamily="34" charset="0"/>
                          <a:ea typeface="Calibri" panose="020F0502020204030204" pitchFamily="34" charset="0"/>
                          <a:cs typeface="Times New Roman" panose="02020603050405020304" pitchFamily="18" charset="0"/>
                        </a:rPr>
                        <a:t>11</a:t>
                      </a:r>
                    </a:p>
                  </a:txBody>
                  <a:tcPr marL="68580" marR="68580" marT="0" marB="0"/>
                </a:tc>
                <a:tc>
                  <a:txBody>
                    <a:bodyPr/>
                    <a:lstStyle/>
                    <a:p>
                      <a:pPr algn="just">
                        <a:lnSpc>
                          <a:spcPct val="107000"/>
                        </a:lnSpc>
                        <a:spcAft>
                          <a:spcPts val="0"/>
                        </a:spcAft>
                      </a:pPr>
                      <a:r>
                        <a:rPr lang="en-IN" sz="1100" b="1" dirty="0">
                          <a:effectLst/>
                          <a:latin typeface="Calibri" panose="020F0502020204030204" pitchFamily="34" charset="0"/>
                          <a:ea typeface="Calibri" panose="020F0502020204030204" pitchFamily="34" charset="0"/>
                          <a:cs typeface="Times New Roman" panose="02020603050405020304" pitchFamily="18" charset="0"/>
                        </a:rPr>
                        <a:t>;</a:t>
                      </a:r>
                      <a:r>
                        <a:rPr lang="en-IN" sz="1100" b="1" dirty="0" err="1">
                          <a:effectLst/>
                          <a:latin typeface="Calibri" panose="020F0502020204030204" pitchFamily="34" charset="0"/>
                          <a:ea typeface="Calibri" panose="020F0502020204030204" pitchFamily="34" charset="0"/>
                          <a:cs typeface="Times New Roman" panose="02020603050405020304" pitchFamily="18" charset="0"/>
                        </a:rPr>
                        <a:t>lhmg</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24342332"/>
                  </a:ext>
                </a:extLst>
              </a:tr>
            </a:tbl>
          </a:graphicData>
        </a:graphic>
      </p:graphicFrame>
      <p:sp>
        <p:nvSpPr>
          <p:cNvPr id="11" name="Rectangle 10"/>
          <p:cNvSpPr/>
          <p:nvPr/>
        </p:nvSpPr>
        <p:spPr>
          <a:xfrm>
            <a:off x="6481157" y="1899171"/>
            <a:ext cx="5273040" cy="1870512"/>
          </a:xfrm>
          <a:prstGeom prst="rect">
            <a:avLst/>
          </a:prstGeom>
        </p:spPr>
        <p:txBody>
          <a:bodyPr wrap="square">
            <a:spAutoFit/>
          </a:bodyPr>
          <a:lstStyle/>
          <a:p>
            <a:pPr marL="342900" lvl="0" indent="-342900" algn="just">
              <a:lnSpc>
                <a:spcPct val="107000"/>
              </a:lnSpc>
              <a:spcAft>
                <a:spcPts val="0"/>
              </a:spcAft>
              <a:buFont typeface="Symbol" panose="05050102010706020507" pitchFamily="18" charset="2"/>
              <a:buChar char=""/>
            </a:pPr>
            <a:r>
              <a:rPr lang="en-IN" dirty="0">
                <a:latin typeface="Calibri" panose="020F0502020204030204" pitchFamily="34" charset="0"/>
                <a:ea typeface="Calibri" panose="020F0502020204030204" pitchFamily="34" charset="0"/>
                <a:cs typeface="Times New Roman" panose="02020603050405020304" pitchFamily="18" charset="0"/>
              </a:rPr>
              <a:t>The attacker then looks for a match between the entries in T1 and T2.</a:t>
            </a:r>
          </a:p>
          <a:p>
            <a:pPr marL="342900" lvl="0" indent="-342900" algn="just">
              <a:lnSpc>
                <a:spcPct val="107000"/>
              </a:lnSpc>
              <a:spcAft>
                <a:spcPts val="800"/>
              </a:spcAft>
              <a:buFont typeface="Symbol" panose="05050102010706020507" pitchFamily="18" charset="2"/>
              <a:buChar char=""/>
            </a:pPr>
            <a:r>
              <a:rPr lang="en-IN" dirty="0">
                <a:latin typeface="Calibri" panose="020F0502020204030204" pitchFamily="34" charset="0"/>
                <a:ea typeface="Calibri" panose="020F0502020204030204" pitchFamily="34" charset="0"/>
                <a:cs typeface="Times New Roman" panose="02020603050405020304" pitchFamily="18" charset="0"/>
              </a:rPr>
              <a:t>If there is a match between E(K1, P) and D(K2, C), it means that the attacker has found potential pairs of keys (K1, K2) that could have produced the observed </a:t>
            </a:r>
            <a:r>
              <a:rPr lang="en-IN" dirty="0" err="1">
                <a:latin typeface="Calibri" panose="020F0502020204030204" pitchFamily="34" charset="0"/>
                <a:ea typeface="Calibri" panose="020F0502020204030204" pitchFamily="34" charset="0"/>
                <a:cs typeface="Times New Roman" panose="02020603050405020304" pitchFamily="18" charset="0"/>
              </a:rPr>
              <a:t>ciphertext</a:t>
            </a:r>
            <a:r>
              <a:rPr lang="en-IN" dirty="0">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21126389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Matching Intermediate Results</a:t>
            </a:r>
            <a:endParaRPr lang="en-IN" dirty="0"/>
          </a:p>
        </p:txBody>
      </p:sp>
      <p:pic>
        <p:nvPicPr>
          <p:cNvPr id="4" name="Content Placeholder 3"/>
          <p:cNvPicPr>
            <a:picLocks noGrp="1"/>
          </p:cNvPicPr>
          <p:nvPr>
            <p:ph idx="1"/>
          </p:nvPr>
        </p:nvPicPr>
        <p:blipFill>
          <a:blip r:embed="rId2"/>
          <a:stretch>
            <a:fillRect/>
          </a:stretch>
        </p:blipFill>
        <p:spPr>
          <a:xfrm>
            <a:off x="1204230" y="1573513"/>
            <a:ext cx="9783540" cy="2943636"/>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3243269864"/>
              </p:ext>
            </p:extLst>
          </p:nvPr>
        </p:nvGraphicFramePr>
        <p:xfrm>
          <a:off x="1204230" y="5082971"/>
          <a:ext cx="2935508" cy="1492395"/>
        </p:xfrm>
        <a:graphic>
          <a:graphicData uri="http://schemas.openxmlformats.org/drawingml/2006/table">
            <a:tbl>
              <a:tblPr firstRow="1" firstCol="1" bandRow="1">
                <a:tableStyleId>{073A0DAA-6AF3-43AB-8588-CEC1D06C72B9}</a:tableStyleId>
              </a:tblPr>
              <a:tblGrid>
                <a:gridCol w="1108795">
                  <a:extLst>
                    <a:ext uri="{9D8B030D-6E8A-4147-A177-3AD203B41FA5}">
                      <a16:colId xmlns:a16="http://schemas.microsoft.com/office/drawing/2014/main" val="296053316"/>
                    </a:ext>
                  </a:extLst>
                </a:gridCol>
                <a:gridCol w="696312">
                  <a:extLst>
                    <a:ext uri="{9D8B030D-6E8A-4147-A177-3AD203B41FA5}">
                      <a16:colId xmlns:a16="http://schemas.microsoft.com/office/drawing/2014/main" val="1633117539"/>
                    </a:ext>
                  </a:extLst>
                </a:gridCol>
                <a:gridCol w="1130401">
                  <a:extLst>
                    <a:ext uri="{9D8B030D-6E8A-4147-A177-3AD203B41FA5}">
                      <a16:colId xmlns:a16="http://schemas.microsoft.com/office/drawing/2014/main" val="2768385448"/>
                    </a:ext>
                  </a:extLst>
                </a:gridCol>
              </a:tblGrid>
              <a:tr h="298479">
                <a:tc>
                  <a:txBody>
                    <a:bodyPr/>
                    <a:lstStyle/>
                    <a:p>
                      <a:pPr algn="just">
                        <a:lnSpc>
                          <a:spcPct val="107000"/>
                        </a:lnSpc>
                        <a:spcAft>
                          <a:spcPts val="0"/>
                        </a:spcAft>
                      </a:pPr>
                      <a:r>
                        <a:rPr lang="en-IN" sz="1100">
                          <a:effectLst/>
                        </a:rPr>
                        <a:t>Plaintext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a:effectLst/>
                        </a:rPr>
                        <a:t>Key</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a:effectLst/>
                        </a:rPr>
                        <a:t>Ciphertext</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117981"/>
                  </a:ext>
                </a:extLst>
              </a:tr>
              <a:tr h="298479">
                <a:tc>
                  <a:txBody>
                    <a:bodyPr/>
                    <a:lstStyle/>
                    <a:p>
                      <a:pPr algn="just">
                        <a:lnSpc>
                          <a:spcPct val="107000"/>
                        </a:lnSpc>
                        <a:spcAft>
                          <a:spcPts val="0"/>
                        </a:spcAft>
                      </a:pPr>
                      <a:r>
                        <a:rPr lang="en-IN" sz="1100" dirty="0">
                          <a:effectLst/>
                        </a:rPr>
                        <a:t>Hello</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dirty="0">
                          <a:effectLst/>
                        </a:rPr>
                        <a:t>00</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a:effectLst/>
                        </a:rPr>
                        <a:t>Pqrst</a:t>
                      </a:r>
                      <a:endParaRPr lang="en-IN"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54607402"/>
                  </a:ext>
                </a:extLst>
              </a:tr>
              <a:tr h="298479">
                <a:tc>
                  <a:txBody>
                    <a:bodyPr/>
                    <a:lstStyle/>
                    <a:p>
                      <a:pPr algn="just">
                        <a:lnSpc>
                          <a:spcPct val="107000"/>
                        </a:lnSpc>
                        <a:spcAft>
                          <a:spcPts val="0"/>
                        </a:spcAft>
                      </a:pPr>
                      <a:r>
                        <a:rPr lang="en-IN" sz="1100">
                          <a:effectLst/>
                        </a:rPr>
                        <a:t>Hello</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dirty="0">
                          <a:effectLst/>
                        </a:rPr>
                        <a:t>01</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dirty="0" err="1">
                          <a:effectLst/>
                        </a:rPr>
                        <a:t>Asdfg</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56907625"/>
                  </a:ext>
                </a:extLst>
              </a:tr>
              <a:tr h="298479">
                <a:tc>
                  <a:txBody>
                    <a:bodyPr/>
                    <a:lstStyle/>
                    <a:p>
                      <a:pPr algn="just">
                        <a:lnSpc>
                          <a:spcPct val="107000"/>
                        </a:lnSpc>
                        <a:spcAft>
                          <a:spcPts val="0"/>
                        </a:spcAft>
                      </a:pPr>
                      <a:r>
                        <a:rPr lang="en-IN" sz="1100">
                          <a:effectLst/>
                        </a:rPr>
                        <a:t>Hello</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a:effectLst/>
                        </a:rPr>
                        <a:t>10</a:t>
                      </a:r>
                      <a:endParaRPr lang="en-IN"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dirty="0" err="1">
                          <a:effectLst/>
                        </a:rPr>
                        <a:t>Lkjhg</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91816761"/>
                  </a:ext>
                </a:extLst>
              </a:tr>
              <a:tr h="298479">
                <a:tc>
                  <a:txBody>
                    <a:bodyPr/>
                    <a:lstStyle/>
                    <a:p>
                      <a:pPr algn="just">
                        <a:lnSpc>
                          <a:spcPct val="107000"/>
                        </a:lnSpc>
                        <a:spcAft>
                          <a:spcPts val="0"/>
                        </a:spcAft>
                      </a:pPr>
                      <a:r>
                        <a:rPr lang="en-IN" sz="1100">
                          <a:effectLst/>
                        </a:rPr>
                        <a:t>Hello</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a:effectLst/>
                        </a:rPr>
                        <a:t>11</a:t>
                      </a:r>
                      <a:endParaRPr lang="en-IN"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b="1" dirty="0" err="1">
                          <a:effectLst/>
                        </a:rPr>
                        <a:t>Qwert</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24342332"/>
                  </a:ext>
                </a:extLst>
              </a:tr>
            </a:tbl>
          </a:graphicData>
        </a:graphic>
      </p:graphicFrame>
      <p:sp>
        <p:nvSpPr>
          <p:cNvPr id="6" name="Rectangle 1"/>
          <p:cNvSpPr>
            <a:spLocks noChangeArrowheads="1"/>
          </p:cNvSpPr>
          <p:nvPr/>
        </p:nvSpPr>
        <p:spPr bwMode="auto">
          <a:xfrm>
            <a:off x="1971347" y="4646172"/>
            <a:ext cx="144518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Encryption Side:</a:t>
            </a:r>
            <a:endParaRPr kumimoji="0" lang="en-US" altLang="en-US" sz="2400" b="0" i="0" u="none" strike="noStrike" cap="none" normalizeH="0" baseline="0" dirty="0" smtClean="0">
              <a:ln>
                <a:noFill/>
              </a:ln>
              <a:solidFill>
                <a:schemeClr val="tx1"/>
              </a:solidFill>
              <a:effectLst/>
              <a:latin typeface="Arial" panose="020B0604020202020204" pitchFamily="34" charset="0"/>
            </a:endParaRPr>
          </a:p>
        </p:txBody>
      </p:sp>
      <p:sp>
        <p:nvSpPr>
          <p:cNvPr id="7" name="Rectangle 1"/>
          <p:cNvSpPr>
            <a:spLocks noChangeArrowheads="1"/>
          </p:cNvSpPr>
          <p:nvPr/>
        </p:nvSpPr>
        <p:spPr bwMode="auto">
          <a:xfrm>
            <a:off x="8798866" y="4646172"/>
            <a:ext cx="160035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en-US" altLang="en-US" sz="1400" b="1" dirty="0" smtClean="0">
                <a:latin typeface="Calibri" panose="020F0502020204030204" pitchFamily="34" charset="0"/>
                <a:ea typeface="Calibri" panose="020F0502020204030204" pitchFamily="34" charset="0"/>
                <a:cs typeface="Times New Roman" panose="02020603050405020304" pitchFamily="18" charset="0"/>
              </a:rPr>
              <a:t>De</a:t>
            </a:r>
            <a:r>
              <a:rPr kumimoji="0" lang="en-US" altLang="en-US" sz="14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cryption Side:</a:t>
            </a:r>
            <a:endParaRPr kumimoji="0" lang="en-US" altLang="en-US" sz="2400"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3210740144"/>
              </p:ext>
            </p:extLst>
          </p:nvPr>
        </p:nvGraphicFramePr>
        <p:xfrm>
          <a:off x="7904076" y="5082971"/>
          <a:ext cx="2935508" cy="1492395"/>
        </p:xfrm>
        <a:graphic>
          <a:graphicData uri="http://schemas.openxmlformats.org/drawingml/2006/table">
            <a:tbl>
              <a:tblPr firstRow="1" firstCol="1" bandRow="1">
                <a:tableStyleId>{073A0DAA-6AF3-43AB-8588-CEC1D06C72B9}</a:tableStyleId>
              </a:tblPr>
              <a:tblGrid>
                <a:gridCol w="1108795">
                  <a:extLst>
                    <a:ext uri="{9D8B030D-6E8A-4147-A177-3AD203B41FA5}">
                      <a16:colId xmlns:a16="http://schemas.microsoft.com/office/drawing/2014/main" val="296053316"/>
                    </a:ext>
                  </a:extLst>
                </a:gridCol>
                <a:gridCol w="696312">
                  <a:extLst>
                    <a:ext uri="{9D8B030D-6E8A-4147-A177-3AD203B41FA5}">
                      <a16:colId xmlns:a16="http://schemas.microsoft.com/office/drawing/2014/main" val="1633117539"/>
                    </a:ext>
                  </a:extLst>
                </a:gridCol>
                <a:gridCol w="1130401">
                  <a:extLst>
                    <a:ext uri="{9D8B030D-6E8A-4147-A177-3AD203B41FA5}">
                      <a16:colId xmlns:a16="http://schemas.microsoft.com/office/drawing/2014/main" val="2768385448"/>
                    </a:ext>
                  </a:extLst>
                </a:gridCol>
              </a:tblGrid>
              <a:tr h="298479">
                <a:tc>
                  <a:txBody>
                    <a:bodyPr/>
                    <a:lstStyle/>
                    <a:p>
                      <a:pPr algn="just">
                        <a:lnSpc>
                          <a:spcPct val="107000"/>
                        </a:lnSpc>
                        <a:spcAft>
                          <a:spcPts val="0"/>
                        </a:spcAft>
                      </a:pPr>
                      <a:r>
                        <a:rPr lang="en-IN" sz="1100" dirty="0" err="1" smtClean="0">
                          <a:effectLst/>
                        </a:rPr>
                        <a:t>Ciphertext</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a:effectLst/>
                        </a:rPr>
                        <a:t>Key</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100" dirty="0" smtClean="0">
                          <a:effectLst/>
                        </a:rPr>
                        <a:t>Plaintext</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117981"/>
                  </a:ext>
                </a:extLst>
              </a:tr>
              <a:tr h="298479">
                <a:tc>
                  <a:txBody>
                    <a:bodyPr/>
                    <a:lstStyle/>
                    <a:p>
                      <a:pPr algn="just">
                        <a:lnSpc>
                          <a:spcPct val="107000"/>
                        </a:lnSpc>
                        <a:spcAft>
                          <a:spcPts val="0"/>
                        </a:spcAft>
                      </a:pPr>
                      <a:r>
                        <a:rPr lang="en-IN" sz="1100">
                          <a:effectLst/>
                          <a:latin typeface="Calibri" panose="020F0502020204030204" pitchFamily="34" charset="0"/>
                          <a:ea typeface="Calibri" panose="020F0502020204030204" pitchFamily="34" charset="0"/>
                          <a:cs typeface="Times New Roman" panose="02020603050405020304" pitchFamily="18" charset="0"/>
                        </a:rPr>
                        <a:t>Poiuy</a:t>
                      </a:r>
                    </a:p>
                  </a:txBody>
                  <a:tcPr marL="68580" marR="68580" marT="0" marB="0"/>
                </a:tc>
                <a:tc>
                  <a:txBody>
                    <a:bodyPr/>
                    <a:lstStyle/>
                    <a:p>
                      <a:pPr algn="just">
                        <a:lnSpc>
                          <a:spcPct val="107000"/>
                        </a:lnSpc>
                        <a:spcAft>
                          <a:spcPts val="0"/>
                        </a:spcAft>
                      </a:pPr>
                      <a:r>
                        <a:rPr lang="en-IN" sz="1100" b="1" dirty="0">
                          <a:effectLst/>
                          <a:latin typeface="Calibri" panose="020F0502020204030204" pitchFamily="34" charset="0"/>
                          <a:ea typeface="Calibri" panose="020F0502020204030204" pitchFamily="34" charset="0"/>
                          <a:cs typeface="Times New Roman" panose="02020603050405020304" pitchFamily="18" charset="0"/>
                        </a:rPr>
                        <a:t>00</a:t>
                      </a:r>
                    </a:p>
                  </a:txBody>
                  <a:tcPr marL="68580" marR="68580" marT="0" marB="0"/>
                </a:tc>
                <a:tc>
                  <a:txBody>
                    <a:bodyPr/>
                    <a:lstStyle/>
                    <a:p>
                      <a:pPr algn="just">
                        <a:lnSpc>
                          <a:spcPct val="107000"/>
                        </a:lnSpc>
                        <a:spcAft>
                          <a:spcPts val="0"/>
                        </a:spcAft>
                      </a:pPr>
                      <a:r>
                        <a:rPr lang="en-IN" sz="1100" b="1">
                          <a:effectLst/>
                          <a:latin typeface="Calibri" panose="020F0502020204030204" pitchFamily="34" charset="0"/>
                          <a:ea typeface="Calibri" panose="020F0502020204030204" pitchFamily="34" charset="0"/>
                          <a:cs typeface="Times New Roman" panose="02020603050405020304" pitchFamily="18" charset="0"/>
                        </a:rPr>
                        <a:t>988bc</a:t>
                      </a:r>
                    </a:p>
                  </a:txBody>
                  <a:tcPr marL="68580" marR="68580" marT="0" marB="0"/>
                </a:tc>
                <a:extLst>
                  <a:ext uri="{0D108BD9-81ED-4DB2-BD59-A6C34878D82A}">
                    <a16:rowId xmlns:a16="http://schemas.microsoft.com/office/drawing/2014/main" val="1554607402"/>
                  </a:ext>
                </a:extLst>
              </a:tr>
              <a:tr h="298479">
                <a:tc>
                  <a:txBody>
                    <a:bodyPr/>
                    <a:lstStyle/>
                    <a:p>
                      <a:pPr algn="just">
                        <a:lnSpc>
                          <a:spcPct val="107000"/>
                        </a:lnSpc>
                        <a:spcAft>
                          <a:spcPts val="0"/>
                        </a:spcAft>
                      </a:pPr>
                      <a:r>
                        <a:rPr lang="en-IN" sz="1100">
                          <a:effectLst/>
                          <a:latin typeface="Calibri" panose="020F0502020204030204" pitchFamily="34" charset="0"/>
                          <a:ea typeface="Calibri" panose="020F0502020204030204" pitchFamily="34" charset="0"/>
                          <a:cs typeface="Times New Roman" panose="02020603050405020304" pitchFamily="18" charset="0"/>
                        </a:rPr>
                        <a:t>Poiuy</a:t>
                      </a:r>
                    </a:p>
                  </a:txBody>
                  <a:tcPr marL="68580" marR="68580" marT="0" marB="0"/>
                </a:tc>
                <a:tc>
                  <a:txBody>
                    <a:bodyPr/>
                    <a:lstStyle/>
                    <a:p>
                      <a:pPr algn="just">
                        <a:lnSpc>
                          <a:spcPct val="107000"/>
                        </a:lnSpc>
                        <a:spcAft>
                          <a:spcPts val="0"/>
                        </a:spcAft>
                      </a:pPr>
                      <a:r>
                        <a:rPr lang="en-IN" sz="1100" b="1" dirty="0">
                          <a:effectLst/>
                          <a:latin typeface="Calibri" panose="020F0502020204030204" pitchFamily="34" charset="0"/>
                          <a:ea typeface="Calibri" panose="020F0502020204030204" pitchFamily="34" charset="0"/>
                          <a:cs typeface="Times New Roman" panose="02020603050405020304" pitchFamily="18" charset="0"/>
                        </a:rPr>
                        <a:t>01</a:t>
                      </a:r>
                    </a:p>
                  </a:txBody>
                  <a:tcPr marL="68580" marR="68580" marT="0" marB="0"/>
                </a:tc>
                <a:tc>
                  <a:txBody>
                    <a:bodyPr/>
                    <a:lstStyle/>
                    <a:p>
                      <a:pPr algn="just">
                        <a:lnSpc>
                          <a:spcPct val="107000"/>
                        </a:lnSpc>
                        <a:spcAft>
                          <a:spcPts val="0"/>
                        </a:spcAft>
                      </a:pPr>
                      <a:r>
                        <a:rPr lang="en-IN" sz="1100" b="1" dirty="0" err="1">
                          <a:effectLst/>
                          <a:latin typeface="Calibri" panose="020F0502020204030204" pitchFamily="34" charset="0"/>
                          <a:ea typeface="Calibri" panose="020F0502020204030204" pitchFamily="34" charset="0"/>
                          <a:cs typeface="Times New Roman" panose="02020603050405020304" pitchFamily="18" charset="0"/>
                        </a:rPr>
                        <a:t>bngtd</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56907625"/>
                  </a:ext>
                </a:extLst>
              </a:tr>
              <a:tr h="298479">
                <a:tc>
                  <a:txBody>
                    <a:bodyPr/>
                    <a:lstStyle/>
                    <a:p>
                      <a:pPr algn="just">
                        <a:lnSpc>
                          <a:spcPct val="107000"/>
                        </a:lnSpc>
                        <a:spcAft>
                          <a:spcPts val="0"/>
                        </a:spcAft>
                      </a:pPr>
                      <a:r>
                        <a:rPr lang="en-IN" sz="1100">
                          <a:effectLst/>
                          <a:latin typeface="Calibri" panose="020F0502020204030204" pitchFamily="34" charset="0"/>
                          <a:ea typeface="Calibri" panose="020F0502020204030204" pitchFamily="34" charset="0"/>
                          <a:cs typeface="Times New Roman" panose="02020603050405020304" pitchFamily="18" charset="0"/>
                        </a:rPr>
                        <a:t>Poiuy</a:t>
                      </a:r>
                    </a:p>
                  </a:txBody>
                  <a:tcPr marL="68580" marR="68580" marT="0" marB="0"/>
                </a:tc>
                <a:tc>
                  <a:txBody>
                    <a:bodyPr/>
                    <a:lstStyle/>
                    <a:p>
                      <a:pPr algn="just">
                        <a:lnSpc>
                          <a:spcPct val="107000"/>
                        </a:lnSpc>
                        <a:spcAft>
                          <a:spcPts val="0"/>
                        </a:spcAft>
                      </a:pPr>
                      <a:r>
                        <a:rPr lang="en-IN" sz="1100" b="1">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tc>
                <a:tc>
                  <a:txBody>
                    <a:bodyPr/>
                    <a:lstStyle/>
                    <a:p>
                      <a:pPr algn="just">
                        <a:lnSpc>
                          <a:spcPct val="107000"/>
                        </a:lnSpc>
                        <a:spcAft>
                          <a:spcPts val="0"/>
                        </a:spcAft>
                      </a:pPr>
                      <a:r>
                        <a:rPr lang="en-IN" sz="1100" b="1" dirty="0" err="1">
                          <a:effectLst/>
                          <a:latin typeface="Calibri" panose="020F0502020204030204" pitchFamily="34" charset="0"/>
                          <a:ea typeface="Calibri" panose="020F0502020204030204" pitchFamily="34" charset="0"/>
                          <a:cs typeface="Times New Roman" panose="02020603050405020304" pitchFamily="18" charset="0"/>
                        </a:rPr>
                        <a:t>Asdfg</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91816761"/>
                  </a:ext>
                </a:extLst>
              </a:tr>
              <a:tr h="298479">
                <a:tc>
                  <a:txBody>
                    <a:bodyPr/>
                    <a:lstStyle/>
                    <a:p>
                      <a:pPr algn="just">
                        <a:lnSpc>
                          <a:spcPct val="107000"/>
                        </a:lnSpc>
                        <a:spcAft>
                          <a:spcPts val="0"/>
                        </a:spcAft>
                      </a:pPr>
                      <a:r>
                        <a:rPr lang="en-IN" sz="1100">
                          <a:effectLst/>
                          <a:latin typeface="Calibri" panose="020F0502020204030204" pitchFamily="34" charset="0"/>
                          <a:ea typeface="Calibri" panose="020F0502020204030204" pitchFamily="34" charset="0"/>
                          <a:cs typeface="Times New Roman" panose="02020603050405020304" pitchFamily="18" charset="0"/>
                        </a:rPr>
                        <a:t>Poiuy</a:t>
                      </a:r>
                    </a:p>
                  </a:txBody>
                  <a:tcPr marL="68580" marR="68580" marT="0" marB="0"/>
                </a:tc>
                <a:tc>
                  <a:txBody>
                    <a:bodyPr/>
                    <a:lstStyle/>
                    <a:p>
                      <a:pPr algn="just">
                        <a:lnSpc>
                          <a:spcPct val="107000"/>
                        </a:lnSpc>
                        <a:spcAft>
                          <a:spcPts val="0"/>
                        </a:spcAft>
                      </a:pPr>
                      <a:r>
                        <a:rPr lang="en-IN" sz="1100" b="1">
                          <a:effectLst/>
                          <a:latin typeface="Calibri" panose="020F0502020204030204" pitchFamily="34" charset="0"/>
                          <a:ea typeface="Calibri" panose="020F0502020204030204" pitchFamily="34" charset="0"/>
                          <a:cs typeface="Times New Roman" panose="02020603050405020304" pitchFamily="18" charset="0"/>
                        </a:rPr>
                        <a:t>11</a:t>
                      </a:r>
                    </a:p>
                  </a:txBody>
                  <a:tcPr marL="68580" marR="68580" marT="0" marB="0"/>
                </a:tc>
                <a:tc>
                  <a:txBody>
                    <a:bodyPr/>
                    <a:lstStyle/>
                    <a:p>
                      <a:pPr algn="just">
                        <a:lnSpc>
                          <a:spcPct val="107000"/>
                        </a:lnSpc>
                        <a:spcAft>
                          <a:spcPts val="0"/>
                        </a:spcAft>
                      </a:pPr>
                      <a:r>
                        <a:rPr lang="en-IN" sz="1100" b="1" dirty="0">
                          <a:effectLst/>
                          <a:latin typeface="Calibri" panose="020F0502020204030204" pitchFamily="34" charset="0"/>
                          <a:ea typeface="Calibri" panose="020F0502020204030204" pitchFamily="34" charset="0"/>
                          <a:cs typeface="Times New Roman" panose="02020603050405020304" pitchFamily="18" charset="0"/>
                        </a:rPr>
                        <a:t>;</a:t>
                      </a:r>
                      <a:r>
                        <a:rPr lang="en-IN" sz="1100" b="1" dirty="0" err="1">
                          <a:effectLst/>
                          <a:latin typeface="Calibri" panose="020F0502020204030204" pitchFamily="34" charset="0"/>
                          <a:ea typeface="Calibri" panose="020F0502020204030204" pitchFamily="34" charset="0"/>
                          <a:cs typeface="Times New Roman" panose="02020603050405020304" pitchFamily="18" charset="0"/>
                        </a:rPr>
                        <a:t>lhmg</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24342332"/>
                  </a:ext>
                </a:extLst>
              </a:tr>
            </a:tbl>
          </a:graphicData>
        </a:graphic>
      </p:graphicFrame>
      <p:sp>
        <p:nvSpPr>
          <p:cNvPr id="3" name="Right Arrow 2"/>
          <p:cNvSpPr/>
          <p:nvPr/>
        </p:nvSpPr>
        <p:spPr>
          <a:xfrm>
            <a:off x="532015" y="5660967"/>
            <a:ext cx="540327" cy="290946"/>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
        <p:nvSpPr>
          <p:cNvPr id="9" name="Right Arrow 8"/>
          <p:cNvSpPr/>
          <p:nvPr/>
        </p:nvSpPr>
        <p:spPr>
          <a:xfrm>
            <a:off x="7239058" y="6010102"/>
            <a:ext cx="540327" cy="290946"/>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
        <p:nvSpPr>
          <p:cNvPr id="10" name="TextBox 9"/>
          <p:cNvSpPr txBox="1"/>
          <p:nvPr/>
        </p:nvSpPr>
        <p:spPr>
          <a:xfrm>
            <a:off x="5170281" y="5363771"/>
            <a:ext cx="1544141" cy="646331"/>
          </a:xfrm>
          <a:prstGeom prst="rect">
            <a:avLst/>
          </a:prstGeom>
          <a:noFill/>
        </p:spPr>
        <p:txBody>
          <a:bodyPr wrap="none" rtlCol="0">
            <a:spAutoFit/>
          </a:bodyPr>
          <a:lstStyle/>
          <a:p>
            <a:r>
              <a:rPr lang="en-US" b="1" dirty="0" smtClean="0"/>
              <a:t>Key 1 (K1): </a:t>
            </a:r>
            <a:r>
              <a:rPr lang="en-US" dirty="0" smtClean="0"/>
              <a:t>01</a:t>
            </a:r>
          </a:p>
          <a:p>
            <a:r>
              <a:rPr lang="en-US" b="1" dirty="0" smtClean="0"/>
              <a:t>Key 2 (K2): </a:t>
            </a:r>
            <a:r>
              <a:rPr lang="en-US" dirty="0" smtClean="0"/>
              <a:t>10</a:t>
            </a:r>
            <a:endParaRPr lang="en-IN" dirty="0"/>
          </a:p>
        </p:txBody>
      </p:sp>
    </p:spTree>
    <p:extLst>
      <p:ext uri="{BB962C8B-B14F-4D97-AF65-F5344CB8AC3E}">
        <p14:creationId xmlns:p14="http://schemas.microsoft.com/office/powerpoint/2010/main" val="396952000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Decrypting with Potential Keys</a:t>
            </a:r>
            <a:endParaRPr lang="en-IN" dirty="0"/>
          </a:p>
        </p:txBody>
      </p:sp>
      <p:sp>
        <p:nvSpPr>
          <p:cNvPr id="3" name="Content Placeholder 2"/>
          <p:cNvSpPr>
            <a:spLocks noGrp="1"/>
          </p:cNvSpPr>
          <p:nvPr>
            <p:ph idx="1"/>
          </p:nvPr>
        </p:nvSpPr>
        <p:spPr/>
        <p:txBody>
          <a:bodyPr/>
          <a:lstStyle/>
          <a:p>
            <a:pPr lvl="0" algn="just"/>
            <a:r>
              <a:rPr lang="en-IN" dirty="0"/>
              <a:t>The attacker can then try decrypting the </a:t>
            </a:r>
            <a:r>
              <a:rPr lang="en-IN" dirty="0" err="1"/>
              <a:t>ciphertext</a:t>
            </a:r>
            <a:r>
              <a:rPr lang="en-IN" dirty="0"/>
              <a:t> with each potential key pair (K1, K2) until the original plaintext is obtained.</a:t>
            </a:r>
          </a:p>
          <a:p>
            <a:pPr lvl="0" algn="just"/>
            <a:r>
              <a:rPr lang="en-IN" dirty="0"/>
              <a:t>The correct key pair will yield the original plaintext, allowing the attacker to recover the encryption keys used in the Double DES process.</a:t>
            </a:r>
          </a:p>
          <a:p>
            <a:endParaRPr lang="en-IN" dirty="0"/>
          </a:p>
        </p:txBody>
      </p:sp>
    </p:spTree>
    <p:extLst>
      <p:ext uri="{BB962C8B-B14F-4D97-AF65-F5344CB8AC3E}">
        <p14:creationId xmlns:p14="http://schemas.microsoft.com/office/powerpoint/2010/main" val="3941036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Effective Key Space Reduction</a:t>
            </a:r>
            <a:endParaRPr lang="en-IN" dirty="0"/>
          </a:p>
        </p:txBody>
      </p:sp>
      <p:sp>
        <p:nvSpPr>
          <p:cNvPr id="3" name="Content Placeholder 2"/>
          <p:cNvSpPr>
            <a:spLocks noGrp="1"/>
          </p:cNvSpPr>
          <p:nvPr>
            <p:ph idx="1"/>
          </p:nvPr>
        </p:nvSpPr>
        <p:spPr/>
        <p:txBody>
          <a:bodyPr/>
          <a:lstStyle/>
          <a:p>
            <a:r>
              <a:rPr lang="en-IN" dirty="0"/>
              <a:t>The effective key size of Double DES is reduced from </a:t>
            </a:r>
            <a:r>
              <a:rPr lang="en-IN" b="1" dirty="0"/>
              <a:t>2 </a:t>
            </a:r>
            <a:r>
              <a:rPr lang="en-IN" b="1" baseline="30000" dirty="0"/>
              <a:t>(2n)</a:t>
            </a:r>
            <a:r>
              <a:rPr lang="en-IN" baseline="30000" dirty="0"/>
              <a:t> </a:t>
            </a:r>
            <a:r>
              <a:rPr lang="en-IN" dirty="0"/>
              <a:t>to </a:t>
            </a:r>
            <a:r>
              <a:rPr lang="en-IN" b="1" dirty="0"/>
              <a:t>2</a:t>
            </a:r>
            <a:r>
              <a:rPr lang="en-IN" b="1" baseline="30000" dirty="0"/>
              <a:t>n</a:t>
            </a:r>
            <a:r>
              <a:rPr lang="en-IN" b="1" dirty="0"/>
              <a:t> + 2</a:t>
            </a:r>
            <a:r>
              <a:rPr lang="en-IN" b="1" baseline="30000" dirty="0"/>
              <a:t>n</a:t>
            </a:r>
            <a:r>
              <a:rPr lang="en-IN" dirty="0"/>
              <a:t>, where n is the key size in bits. For example, if each key is 56 bits, the effective key size becomes </a:t>
            </a:r>
            <a:r>
              <a:rPr lang="en-IN" b="1" dirty="0"/>
              <a:t>2</a:t>
            </a:r>
            <a:r>
              <a:rPr lang="en-IN" b="1" baseline="30000" dirty="0"/>
              <a:t>56</a:t>
            </a:r>
            <a:r>
              <a:rPr lang="en-IN" b="1" dirty="0"/>
              <a:t> + 2</a:t>
            </a:r>
            <a:r>
              <a:rPr lang="en-IN" b="1" baseline="30000" dirty="0"/>
              <a:t>56</a:t>
            </a:r>
            <a:r>
              <a:rPr lang="en-IN" baseline="30000" dirty="0"/>
              <a:t> </a:t>
            </a:r>
            <a:r>
              <a:rPr lang="en-IN" dirty="0"/>
              <a:t>bits instead of the expected </a:t>
            </a:r>
            <a:r>
              <a:rPr lang="en-IN" b="1" dirty="0"/>
              <a:t>2</a:t>
            </a:r>
            <a:r>
              <a:rPr lang="en-IN" b="1" baseline="30000" dirty="0"/>
              <a:t>112</a:t>
            </a:r>
            <a:endParaRPr lang="en-IN" dirty="0"/>
          </a:p>
        </p:txBody>
      </p:sp>
    </p:spTree>
    <p:extLst>
      <p:ext uri="{BB962C8B-B14F-4D97-AF65-F5344CB8AC3E}">
        <p14:creationId xmlns:p14="http://schemas.microsoft.com/office/powerpoint/2010/main" val="322473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Triple DES (3DES) Introduction</a:t>
            </a:r>
            <a:endParaRPr lang="en-IN" dirty="0"/>
          </a:p>
        </p:txBody>
      </p:sp>
      <p:sp>
        <p:nvSpPr>
          <p:cNvPr id="3" name="Content Placeholder 2"/>
          <p:cNvSpPr>
            <a:spLocks noGrp="1"/>
          </p:cNvSpPr>
          <p:nvPr>
            <p:ph idx="1"/>
          </p:nvPr>
        </p:nvSpPr>
        <p:spPr/>
        <p:txBody>
          <a:bodyPr>
            <a:normAutofit fontScale="92500"/>
          </a:bodyPr>
          <a:lstStyle/>
          <a:p>
            <a:pPr algn="just"/>
            <a:r>
              <a:rPr lang="en-US" dirty="0" smtClean="0"/>
              <a:t>The speed of exhaustive key searches against DES after 1990 began to cause discomfort amongst users of DES. However, users did not want to replace DES as it takes an enormous amount of time and money to change encryption algorithms that are widely adopted and embedded in large security architectures. </a:t>
            </a:r>
          </a:p>
          <a:p>
            <a:pPr algn="just"/>
            <a:r>
              <a:rPr lang="en-US" dirty="0" smtClean="0"/>
              <a:t>The pragmatic approach was not to abandon the DES completely, but to change the manner in which DES is used. </a:t>
            </a:r>
          </a:p>
          <a:p>
            <a:pPr algn="just"/>
            <a:r>
              <a:rPr lang="en-US" dirty="0" smtClean="0"/>
              <a:t>This led to the modified schemes of Triple DES (sometimes known as 3DES). </a:t>
            </a:r>
          </a:p>
          <a:p>
            <a:pPr algn="just"/>
            <a:r>
              <a:rPr lang="en-US" dirty="0" smtClean="0"/>
              <a:t>Incidentally, there are two variants of Triple DES known as:</a:t>
            </a:r>
          </a:p>
          <a:p>
            <a:pPr marL="0" indent="0" algn="just">
              <a:buNone/>
            </a:pPr>
            <a:r>
              <a:rPr lang="en-US" dirty="0"/>
              <a:t>	</a:t>
            </a:r>
            <a:r>
              <a:rPr lang="en-US" dirty="0" smtClean="0"/>
              <a:t> </a:t>
            </a:r>
            <a:r>
              <a:rPr lang="en-US" b="1" dirty="0" smtClean="0"/>
              <a:t>3-key Triple DES (3TDES</a:t>
            </a:r>
            <a:r>
              <a:rPr lang="en-US" dirty="0" smtClean="0"/>
              <a:t>) and </a:t>
            </a:r>
            <a:r>
              <a:rPr lang="en-US" b="1" dirty="0" smtClean="0"/>
              <a:t>2-key Triple DES (2TDES). </a:t>
            </a:r>
            <a:endParaRPr lang="en-US" dirty="0"/>
          </a:p>
          <a:p>
            <a:endParaRPr lang="en-IN" dirty="0"/>
          </a:p>
        </p:txBody>
      </p:sp>
    </p:spTree>
    <p:extLst>
      <p:ext uri="{BB962C8B-B14F-4D97-AF65-F5344CB8AC3E}">
        <p14:creationId xmlns:p14="http://schemas.microsoft.com/office/powerpoint/2010/main" val="3787255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3-KEY Triple DES</a:t>
            </a:r>
            <a:endParaRPr lang="en-IN" b="1" dirty="0"/>
          </a:p>
        </p:txBody>
      </p:sp>
      <p:sp>
        <p:nvSpPr>
          <p:cNvPr id="3" name="Content Placeholder 2"/>
          <p:cNvSpPr>
            <a:spLocks noGrp="1"/>
          </p:cNvSpPr>
          <p:nvPr>
            <p:ph idx="1"/>
          </p:nvPr>
        </p:nvSpPr>
        <p:spPr>
          <a:xfrm>
            <a:off x="838200" y="1484803"/>
            <a:ext cx="10515600" cy="4351338"/>
          </a:xfrm>
        </p:spPr>
        <p:txBody>
          <a:bodyPr/>
          <a:lstStyle/>
          <a:p>
            <a:r>
              <a:rPr lang="en-US" sz="1800" dirty="0" smtClean="0"/>
              <a:t>Before using 3TDES, user first generate and distribute a 3TDES key K, which consists of three different DES keys K1, K2 and K3. This means that the actual 3TDES key has length </a:t>
            </a:r>
            <a:r>
              <a:rPr lang="en-US" sz="1800" b="1" dirty="0" smtClean="0"/>
              <a:t>3×56 = 168 bits</a:t>
            </a:r>
            <a:r>
              <a:rPr lang="en-US" sz="1800" dirty="0" smtClean="0"/>
              <a:t>. The encryption scheme is illustrated as follows − </a:t>
            </a:r>
          </a:p>
          <a:p>
            <a:endParaRPr lang="en-US" dirty="0"/>
          </a:p>
          <a:p>
            <a:endParaRPr lang="en-IN" dirty="0"/>
          </a:p>
        </p:txBody>
      </p:sp>
      <p:pic>
        <p:nvPicPr>
          <p:cNvPr id="4" name="Picture 3"/>
          <p:cNvPicPr>
            <a:picLocks noChangeAspect="1"/>
          </p:cNvPicPr>
          <p:nvPr/>
        </p:nvPicPr>
        <p:blipFill>
          <a:blip r:embed="rId2"/>
          <a:stretch>
            <a:fillRect/>
          </a:stretch>
        </p:blipFill>
        <p:spPr>
          <a:xfrm>
            <a:off x="5444836" y="2074818"/>
            <a:ext cx="6059977" cy="4360370"/>
          </a:xfrm>
          <a:prstGeom prst="rect">
            <a:avLst/>
          </a:prstGeom>
        </p:spPr>
      </p:pic>
      <p:sp>
        <p:nvSpPr>
          <p:cNvPr id="5" name="Rectangle 4"/>
          <p:cNvSpPr/>
          <p:nvPr/>
        </p:nvSpPr>
        <p:spPr>
          <a:xfrm>
            <a:off x="1086196" y="2575863"/>
            <a:ext cx="4207627" cy="3693319"/>
          </a:xfrm>
          <a:prstGeom prst="rect">
            <a:avLst/>
          </a:prstGeom>
        </p:spPr>
        <p:txBody>
          <a:bodyPr wrap="square">
            <a:spAutoFit/>
          </a:bodyPr>
          <a:lstStyle/>
          <a:p>
            <a:pPr algn="just"/>
            <a:r>
              <a:rPr lang="en-US" dirty="0" smtClean="0"/>
              <a:t>The encryption-decryption process is as follows − </a:t>
            </a:r>
          </a:p>
          <a:p>
            <a:pPr marL="285750" indent="-285750" algn="just">
              <a:buFont typeface="Arial" panose="020B0604020202020204" pitchFamily="34" charset="0"/>
              <a:buChar char="•"/>
            </a:pPr>
            <a:r>
              <a:rPr lang="en-US" dirty="0" smtClean="0"/>
              <a:t>Encrypt the plaintext blocks using single DES with key K1. </a:t>
            </a:r>
          </a:p>
          <a:p>
            <a:pPr marL="285750" indent="-285750" algn="just">
              <a:buFont typeface="Arial" panose="020B0604020202020204" pitchFamily="34" charset="0"/>
              <a:buChar char="•"/>
            </a:pPr>
            <a:r>
              <a:rPr lang="en-US" dirty="0" smtClean="0"/>
              <a:t>Now decrypt the output of step 1 using single DES with key K2. </a:t>
            </a:r>
          </a:p>
          <a:p>
            <a:pPr marL="285750" indent="-285750" algn="just">
              <a:buFont typeface="Arial" panose="020B0604020202020204" pitchFamily="34" charset="0"/>
              <a:buChar char="•"/>
            </a:pPr>
            <a:r>
              <a:rPr lang="en-US" dirty="0" smtClean="0"/>
              <a:t>Finally, encrypt the output of step 2 using single DES with key K3. </a:t>
            </a:r>
          </a:p>
          <a:p>
            <a:pPr marL="285750" indent="-285750" algn="just">
              <a:buFont typeface="Arial" panose="020B0604020202020204" pitchFamily="34" charset="0"/>
              <a:buChar char="•"/>
            </a:pPr>
            <a:r>
              <a:rPr lang="en-US" dirty="0" smtClean="0"/>
              <a:t>The output of step 3 is the </a:t>
            </a:r>
            <a:r>
              <a:rPr lang="en-US" dirty="0" err="1" smtClean="0"/>
              <a:t>Ciphertext</a:t>
            </a:r>
            <a:endParaRPr lang="en-US" dirty="0" smtClean="0"/>
          </a:p>
          <a:p>
            <a:pPr marL="285750" indent="-285750" algn="just">
              <a:buFont typeface="Arial" panose="020B0604020202020204" pitchFamily="34" charset="0"/>
              <a:buChar char="•"/>
            </a:pPr>
            <a:r>
              <a:rPr lang="en-US" dirty="0" smtClean="0"/>
              <a:t>Decryption of a </a:t>
            </a:r>
            <a:r>
              <a:rPr lang="en-US" dirty="0" err="1" smtClean="0"/>
              <a:t>ciphertext</a:t>
            </a:r>
            <a:r>
              <a:rPr lang="en-US" dirty="0" smtClean="0"/>
              <a:t> is a reverse process. User first decrypt using K3, then encrypt with K2, and finally decrypt with K1. </a:t>
            </a:r>
            <a:endParaRPr lang="en-IN" dirty="0"/>
          </a:p>
        </p:txBody>
      </p:sp>
    </p:spTree>
    <p:extLst>
      <p:ext uri="{BB962C8B-B14F-4D97-AF65-F5344CB8AC3E}">
        <p14:creationId xmlns:p14="http://schemas.microsoft.com/office/powerpoint/2010/main" val="4111402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2</a:t>
            </a:r>
            <a:r>
              <a:rPr lang="en-IN" b="1" dirty="0" smtClean="0"/>
              <a:t>-KEY Triple DES</a:t>
            </a:r>
            <a:endParaRPr lang="en-IN" b="1" dirty="0"/>
          </a:p>
        </p:txBody>
      </p:sp>
      <p:sp>
        <p:nvSpPr>
          <p:cNvPr id="3" name="Content Placeholder 2"/>
          <p:cNvSpPr>
            <a:spLocks noGrp="1"/>
          </p:cNvSpPr>
          <p:nvPr>
            <p:ph idx="1"/>
          </p:nvPr>
        </p:nvSpPr>
        <p:spPr>
          <a:xfrm>
            <a:off x="838200" y="1484803"/>
            <a:ext cx="10515600" cy="4351338"/>
          </a:xfrm>
        </p:spPr>
        <p:txBody>
          <a:bodyPr/>
          <a:lstStyle/>
          <a:p>
            <a:r>
              <a:rPr lang="en-US" sz="1800" dirty="0" smtClean="0"/>
              <a:t>Second variant of Triple DES (2TDES) is identical to 3TDES except that K3 is replaced by K1. In other words, user encrypt plaintext blocks with key K1, then decrypt with key K2, and finally encrypt with K1 again. Therefore, 2TDES has a key length of </a:t>
            </a:r>
            <a:r>
              <a:rPr lang="en-US" sz="1800" b="1" dirty="0" smtClean="0"/>
              <a:t>112</a:t>
            </a:r>
            <a:r>
              <a:rPr lang="en-US" sz="1800" dirty="0" smtClean="0"/>
              <a:t> bits. </a:t>
            </a:r>
            <a:endParaRPr lang="en-US" dirty="0"/>
          </a:p>
          <a:p>
            <a:endParaRPr lang="en-IN" dirty="0"/>
          </a:p>
        </p:txBody>
      </p:sp>
      <p:pic>
        <p:nvPicPr>
          <p:cNvPr id="4" name="Picture 3"/>
          <p:cNvPicPr>
            <a:picLocks noChangeAspect="1"/>
          </p:cNvPicPr>
          <p:nvPr/>
        </p:nvPicPr>
        <p:blipFill>
          <a:blip r:embed="rId2"/>
          <a:stretch>
            <a:fillRect/>
          </a:stretch>
        </p:blipFill>
        <p:spPr>
          <a:xfrm>
            <a:off x="5444836" y="2232759"/>
            <a:ext cx="6059977" cy="4360370"/>
          </a:xfrm>
          <a:prstGeom prst="rect">
            <a:avLst/>
          </a:prstGeom>
        </p:spPr>
      </p:pic>
      <p:sp>
        <p:nvSpPr>
          <p:cNvPr id="5" name="Rectangle 4"/>
          <p:cNvSpPr/>
          <p:nvPr/>
        </p:nvSpPr>
        <p:spPr>
          <a:xfrm>
            <a:off x="1086196" y="2575863"/>
            <a:ext cx="4207627" cy="1200329"/>
          </a:xfrm>
          <a:prstGeom prst="rect">
            <a:avLst/>
          </a:prstGeom>
        </p:spPr>
        <p:txBody>
          <a:bodyPr wrap="square">
            <a:spAutoFit/>
          </a:bodyPr>
          <a:lstStyle/>
          <a:p>
            <a:pPr algn="just"/>
            <a:r>
              <a:rPr lang="en-US" dirty="0" smtClean="0"/>
              <a:t>Triple DES systems are significantly more secure than single DES, but these are clearly a much slower process than encryption using single DES</a:t>
            </a:r>
            <a:endParaRPr lang="en-IN" dirty="0"/>
          </a:p>
        </p:txBody>
      </p:sp>
      <p:pic>
        <p:nvPicPr>
          <p:cNvPr id="7" name="Picture 6"/>
          <p:cNvPicPr>
            <a:picLocks noChangeAspect="1"/>
          </p:cNvPicPr>
          <p:nvPr/>
        </p:nvPicPr>
        <p:blipFill>
          <a:blip r:embed="rId3"/>
          <a:stretch>
            <a:fillRect/>
          </a:stretch>
        </p:blipFill>
        <p:spPr>
          <a:xfrm>
            <a:off x="8341455" y="5312074"/>
            <a:ext cx="266737" cy="257211"/>
          </a:xfrm>
          <a:prstGeom prst="rect">
            <a:avLst/>
          </a:prstGeom>
        </p:spPr>
      </p:pic>
    </p:spTree>
    <p:extLst>
      <p:ext uri="{BB962C8B-B14F-4D97-AF65-F5344CB8AC3E}">
        <p14:creationId xmlns:p14="http://schemas.microsoft.com/office/powerpoint/2010/main" val="1214057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Conclusion</a:t>
            </a:r>
            <a:endParaRPr lang="en-IN" dirty="0"/>
          </a:p>
        </p:txBody>
      </p:sp>
      <p:sp>
        <p:nvSpPr>
          <p:cNvPr id="3" name="Content Placeholder 2"/>
          <p:cNvSpPr>
            <a:spLocks noGrp="1"/>
          </p:cNvSpPr>
          <p:nvPr>
            <p:ph idx="1"/>
          </p:nvPr>
        </p:nvSpPr>
        <p:spPr/>
        <p:txBody>
          <a:bodyPr/>
          <a:lstStyle/>
          <a:p>
            <a:r>
              <a:rPr lang="en-IN" dirty="0"/>
              <a:t>It's important to note that Double DES is no longer considered secure due to its vulnerability to Meet-in-the-Middle attacks. This is one of the reasons why modern cryptographic standards, such as Triple DES or AES, are recommended for secure encryption. </a:t>
            </a:r>
            <a:endParaRPr lang="en-IN" dirty="0" smtClean="0"/>
          </a:p>
          <a:p>
            <a:r>
              <a:rPr lang="en-IN" dirty="0" smtClean="0"/>
              <a:t>Triple </a:t>
            </a:r>
            <a:r>
              <a:rPr lang="en-IN" dirty="0"/>
              <a:t>DES uses three keys and encrypts the plaintext three times, providing a higher level of security compared to Double DES.</a:t>
            </a:r>
          </a:p>
          <a:p>
            <a:endParaRPr lang="en-IN" dirty="0"/>
          </a:p>
        </p:txBody>
      </p:sp>
    </p:spTree>
    <p:extLst>
      <p:ext uri="{BB962C8B-B14F-4D97-AF65-F5344CB8AC3E}">
        <p14:creationId xmlns:p14="http://schemas.microsoft.com/office/powerpoint/2010/main" val="13950005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1016</Words>
  <Application>Microsoft Office PowerPoint</Application>
  <PresentationFormat>Widescreen</PresentationFormat>
  <Paragraphs>155</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Söhne</vt:lpstr>
      <vt:lpstr>Symbol</vt:lpstr>
      <vt:lpstr>Times New Roman</vt:lpstr>
      <vt:lpstr>Office Theme</vt:lpstr>
      <vt:lpstr>Double and Triple DES</vt:lpstr>
      <vt:lpstr>Double DES(2DES) Introduction</vt:lpstr>
      <vt:lpstr>Double DES Encryption Process</vt:lpstr>
      <vt:lpstr>Double DES Decryption Process</vt:lpstr>
      <vt:lpstr>Key Space in Double DES</vt:lpstr>
      <vt:lpstr>Meet-in-the-Middle Attack Overview</vt:lpstr>
      <vt:lpstr>Meet-in-the-Middle Attack on Double DES</vt:lpstr>
      <vt:lpstr>Meet-in-the-Middle Attack on Double DES</vt:lpstr>
      <vt:lpstr>Matching Intermediate Results</vt:lpstr>
      <vt:lpstr>Matching Intermediate Results</vt:lpstr>
      <vt:lpstr>Decrypting with Potential Keys</vt:lpstr>
      <vt:lpstr>Effective Key Space Reduction</vt:lpstr>
      <vt:lpstr>Triple DES (3DES) Introduction</vt:lpstr>
      <vt:lpstr>3-KEY Triple DES</vt:lpstr>
      <vt:lpstr>2-KEY Triple DES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Double and Triple DES</dc:title>
  <dc:creator>Sridhar Iyer</dc:creator>
  <cp:lastModifiedBy>Sridhar Iyer</cp:lastModifiedBy>
  <cp:revision>4</cp:revision>
  <dcterms:created xsi:type="dcterms:W3CDTF">2024-02-12T03:37:57Z</dcterms:created>
  <dcterms:modified xsi:type="dcterms:W3CDTF">2024-02-12T04:05:04Z</dcterms:modified>
</cp:coreProperties>
</file>