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75" r:id="rId13"/>
    <p:sldId id="274" r:id="rId14"/>
    <p:sldId id="276" r:id="rId15"/>
    <p:sldId id="268" r:id="rId16"/>
    <p:sldId id="269" r:id="rId17"/>
    <p:sldId id="270" r:id="rId18"/>
    <p:sldId id="271" r:id="rId19"/>
    <p:sldId id="272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98" r:id="rId28"/>
    <p:sldId id="293" r:id="rId29"/>
    <p:sldId id="284" r:id="rId30"/>
    <p:sldId id="285" r:id="rId31"/>
    <p:sldId id="294" r:id="rId32"/>
    <p:sldId id="286" r:id="rId33"/>
    <p:sldId id="295" r:id="rId34"/>
    <p:sldId id="287" r:id="rId35"/>
    <p:sldId id="292" r:id="rId36"/>
    <p:sldId id="288" r:id="rId37"/>
    <p:sldId id="289" r:id="rId38"/>
    <p:sldId id="296" r:id="rId39"/>
    <p:sldId id="290" r:id="rId40"/>
    <p:sldId id="291" r:id="rId41"/>
    <p:sldId id="29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885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8966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64080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513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24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7761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519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36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993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500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75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C972200F-A09A-4FC1-B08C-F023B68A9213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F845D787-C4BC-40D2-9446-17D43BE0D5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90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005" y="36576"/>
            <a:ext cx="10330053" cy="4041648"/>
          </a:xfrm>
        </p:spPr>
        <p:txBody>
          <a:bodyPr/>
          <a:lstStyle/>
          <a:p>
            <a:r>
              <a:rPr lang="en-US" dirty="0"/>
              <a:t>Cascading Style Sheet 3 (CSS-3)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4859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10640"/>
            <a:ext cx="10261600" cy="5253162"/>
          </a:xfrm>
        </p:spPr>
        <p:txBody>
          <a:bodyPr/>
          <a:lstStyle/>
          <a:p>
            <a:r>
              <a:rPr lang="en-US" dirty="0"/>
              <a:t>CSS is used to define styles for your web pages, including the design, layout and variations in display for different devices and screen sizes.</a:t>
            </a:r>
          </a:p>
          <a:p>
            <a:r>
              <a:rPr lang="en-US" dirty="0"/>
              <a:t>There are three ways of inserting a style sheet:</a:t>
            </a:r>
          </a:p>
          <a:p>
            <a:pPr lvl="1"/>
            <a:r>
              <a:rPr lang="en-US" sz="2000" dirty="0"/>
              <a:t>External CSS</a:t>
            </a:r>
          </a:p>
          <a:p>
            <a:pPr lvl="1"/>
            <a:r>
              <a:rPr lang="en-US" sz="2000" dirty="0"/>
              <a:t>Internal CSS</a:t>
            </a:r>
          </a:p>
          <a:p>
            <a:pPr lvl="1"/>
            <a:r>
              <a:rPr lang="en-US" sz="2000" dirty="0"/>
              <a:t>Inline CSS</a:t>
            </a:r>
            <a:endParaRPr lang="en-US" dirty="0"/>
          </a:p>
          <a:p>
            <a:pPr marL="0" indent="0" algn="ctr">
              <a:buNone/>
            </a:pPr>
            <a:r>
              <a:rPr lang="en-IN" b="1" dirty="0"/>
              <a:t>External CSS</a:t>
            </a:r>
          </a:p>
          <a:p>
            <a:r>
              <a:rPr lang="en-US" dirty="0"/>
              <a:t>With an external style sheet, you can change the look of an entire website by changing just one file!</a:t>
            </a:r>
            <a:endParaRPr lang="en-IN" dirty="0"/>
          </a:p>
          <a:p>
            <a:r>
              <a:rPr lang="en-US" dirty="0"/>
              <a:t>External styles are defined within the &lt;link&gt; element, inside the &lt;head&gt; section of an HTML page.</a:t>
            </a:r>
            <a:endParaRPr lang="en-IN" dirty="0"/>
          </a:p>
          <a:p>
            <a:endParaRPr lang="en-US" dirty="0"/>
          </a:p>
          <a:p>
            <a:pPr lvl="1"/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79102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03383"/>
            <a:ext cx="10261600" cy="595461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IN" b="1" dirty="0"/>
              <a:t>Internal CSS</a:t>
            </a:r>
          </a:p>
          <a:p>
            <a:r>
              <a:rPr lang="en-US" dirty="0"/>
              <a:t>An internal style sheet may be used if one single HTML page has a unique style.</a:t>
            </a:r>
          </a:p>
          <a:p>
            <a:r>
              <a:rPr lang="en-US" dirty="0"/>
              <a:t>The internal style is defined inside the &lt;style&gt; element, inside the head section.</a:t>
            </a:r>
          </a:p>
          <a:p>
            <a:pPr marL="0" indent="0" algn="ctr">
              <a:buNone/>
            </a:pPr>
            <a:r>
              <a:rPr lang="en-IN" b="1" dirty="0"/>
              <a:t>Inline CSS</a:t>
            </a:r>
          </a:p>
          <a:p>
            <a:r>
              <a:rPr lang="en-US" dirty="0"/>
              <a:t>An inline style may be used to apply a unique style for a single element.</a:t>
            </a:r>
          </a:p>
          <a:p>
            <a:r>
              <a:rPr lang="en-US" dirty="0"/>
              <a:t>To use inline styles, add the style attribute to the relevant element. </a:t>
            </a:r>
          </a:p>
          <a:p>
            <a:r>
              <a:rPr lang="en-US" dirty="0"/>
              <a:t>The style attribute can contain any CSS property.</a:t>
            </a:r>
          </a:p>
          <a:p>
            <a:pPr marL="0" indent="0" algn="ctr">
              <a:buNone/>
            </a:pPr>
            <a:r>
              <a:rPr lang="en-IN" b="1" dirty="0"/>
              <a:t>Cascading Order</a:t>
            </a:r>
          </a:p>
          <a:p>
            <a:r>
              <a:rPr lang="en-US" dirty="0"/>
              <a:t>What style will be used when there is more than one style specified for an HTML element?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Inline style.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External and internal style sheets.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Browser default.</a:t>
            </a:r>
          </a:p>
          <a:p>
            <a:r>
              <a:rPr lang="en-US" dirty="0"/>
              <a:t>An inline style has the highest priority, and will override external and internal styles and browser defaults.</a:t>
            </a:r>
          </a:p>
          <a:p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141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Text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03383"/>
            <a:ext cx="10261600" cy="595461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/>
              <a:t>Color</a:t>
            </a:r>
          </a:p>
          <a:p>
            <a:r>
              <a:rPr lang="en-US" dirty="0"/>
              <a:t>The </a:t>
            </a:r>
            <a:r>
              <a:rPr lang="en-US" b="1" u="sng" dirty="0"/>
              <a:t>color</a:t>
            </a:r>
            <a:r>
              <a:rPr lang="en-US" dirty="0"/>
              <a:t> property is used to set the color of the text.</a:t>
            </a:r>
          </a:p>
          <a:p>
            <a:pPr marL="0" indent="0" algn="ctr">
              <a:buNone/>
            </a:pPr>
            <a:r>
              <a:rPr lang="en-IN" b="1" dirty="0"/>
              <a:t>Background </a:t>
            </a:r>
            <a:r>
              <a:rPr lang="en-IN" b="1" dirty="0" err="1"/>
              <a:t>Color</a:t>
            </a:r>
            <a:endParaRPr lang="en-IN" b="1" dirty="0"/>
          </a:p>
          <a:p>
            <a:r>
              <a:rPr lang="en-US" dirty="0"/>
              <a:t>It sets the background color of the text only. It does not changes the background of the entire page.</a:t>
            </a:r>
          </a:p>
          <a:p>
            <a:pPr marL="0" indent="0" algn="ctr">
              <a:buNone/>
            </a:pPr>
            <a:r>
              <a:rPr lang="en-US" b="1" dirty="0"/>
              <a:t>Alignment</a:t>
            </a:r>
          </a:p>
          <a:p>
            <a:r>
              <a:rPr lang="en-US" dirty="0"/>
              <a:t>The </a:t>
            </a:r>
            <a:r>
              <a:rPr lang="en-US" b="1" u="sng" dirty="0"/>
              <a:t>text-align</a:t>
            </a:r>
            <a:r>
              <a:rPr lang="en-US" dirty="0"/>
              <a:t> property is used to set the horizontal alignment of a text.</a:t>
            </a:r>
          </a:p>
          <a:p>
            <a:r>
              <a:rPr lang="en-US" dirty="0"/>
              <a:t>A text can be left or right aligned, centered, or justified.</a:t>
            </a:r>
          </a:p>
          <a:p>
            <a:pPr marL="0" indent="0" algn="ctr">
              <a:buNone/>
            </a:pPr>
            <a:r>
              <a:rPr lang="en-IN" sz="2000" b="1" dirty="0"/>
              <a:t>Transformation</a:t>
            </a:r>
            <a:endParaRPr lang="en-US" b="1" dirty="0"/>
          </a:p>
          <a:p>
            <a:r>
              <a:rPr lang="en-US" dirty="0"/>
              <a:t>The </a:t>
            </a:r>
            <a:r>
              <a:rPr lang="en-US" b="1" u="sng" dirty="0"/>
              <a:t>text-transform</a:t>
            </a:r>
            <a:r>
              <a:rPr lang="en-US" dirty="0"/>
              <a:t> property is used to specify uppercase and lowercase letters in a text.</a:t>
            </a:r>
          </a:p>
          <a:p>
            <a:r>
              <a:rPr lang="en-US" dirty="0"/>
              <a:t>It can be used to turn everything into uppercase or lowercase letters, or capitalize the first letter of each word. Example</a:t>
            </a:r>
          </a:p>
          <a:p>
            <a:pPr marL="0" indent="0" algn="ctr">
              <a:buNone/>
            </a:pPr>
            <a:r>
              <a:rPr lang="en-IN" b="1" dirty="0">
                <a:solidFill>
                  <a:srgbClr val="0070C0"/>
                </a:solidFill>
              </a:rPr>
              <a:t>text-transform: uppercase;</a:t>
            </a:r>
          </a:p>
          <a:p>
            <a:pPr marL="0" indent="0" algn="ctr">
              <a:buNone/>
            </a:pPr>
            <a:r>
              <a:rPr lang="en-IN" b="1" dirty="0">
                <a:solidFill>
                  <a:srgbClr val="0070C0"/>
                </a:solidFill>
              </a:rPr>
              <a:t>text-transform: lowercase;</a:t>
            </a:r>
          </a:p>
          <a:p>
            <a:pPr marL="0" indent="0" algn="ctr">
              <a:buNone/>
            </a:pPr>
            <a:r>
              <a:rPr lang="en-IN" b="1" dirty="0">
                <a:solidFill>
                  <a:srgbClr val="0070C0"/>
                </a:solidFill>
              </a:rPr>
              <a:t>text-transform: capitalize;</a:t>
            </a:r>
            <a:endParaRPr lang="en-IN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4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691322"/>
          </a:xfrm>
        </p:spPr>
        <p:txBody>
          <a:bodyPr/>
          <a:lstStyle/>
          <a:p>
            <a:r>
              <a:rPr lang="en-IN" dirty="0"/>
              <a:t>CSS Text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782199"/>
            <a:ext cx="10261600" cy="607580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IN" b="1" dirty="0"/>
              <a:t>Text Indentation</a:t>
            </a:r>
            <a:endParaRPr lang="en-US" b="1" dirty="0"/>
          </a:p>
          <a:p>
            <a:r>
              <a:rPr lang="en-US" dirty="0"/>
              <a:t>The </a:t>
            </a:r>
            <a:r>
              <a:rPr lang="en-US" b="1" u="sng" dirty="0"/>
              <a:t>text-indent</a:t>
            </a:r>
            <a:r>
              <a:rPr lang="en-US" dirty="0"/>
              <a:t> property is used to specify the indentation of the first line of a text. Example:</a:t>
            </a:r>
          </a:p>
          <a:p>
            <a:pPr marL="0" indent="0" algn="ctr">
              <a:buNone/>
            </a:pPr>
            <a:r>
              <a:rPr lang="en-IN" sz="1700" b="1" dirty="0">
                <a:solidFill>
                  <a:srgbClr val="0070C0"/>
                </a:solidFill>
              </a:rPr>
              <a:t>text-indent: 50px;</a:t>
            </a:r>
          </a:p>
          <a:p>
            <a:pPr marL="0" indent="0" algn="ctr">
              <a:buNone/>
            </a:pPr>
            <a:r>
              <a:rPr lang="en-US" b="1" dirty="0"/>
              <a:t>Letter Spacing</a:t>
            </a:r>
          </a:p>
          <a:p>
            <a:r>
              <a:rPr lang="en-US" dirty="0"/>
              <a:t>The </a:t>
            </a:r>
            <a:r>
              <a:rPr lang="en-US" b="1" u="sng" dirty="0"/>
              <a:t>letter-spacing</a:t>
            </a:r>
            <a:r>
              <a:rPr lang="en-US" dirty="0"/>
              <a:t> property is used to specify the space between the characters in a text.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en-IN" sz="1700" b="1" dirty="0">
                <a:solidFill>
                  <a:srgbClr val="0070C0"/>
                </a:solidFill>
              </a:rPr>
              <a:t>letter-spacing: 5px;</a:t>
            </a:r>
            <a:endParaRPr lang="en-US" sz="17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IN" b="1" dirty="0"/>
              <a:t>Line Height</a:t>
            </a:r>
          </a:p>
          <a:p>
            <a:r>
              <a:rPr lang="en-US" dirty="0"/>
              <a:t>The </a:t>
            </a:r>
            <a:r>
              <a:rPr lang="en-US" b="1" u="sng" dirty="0"/>
              <a:t>line-height</a:t>
            </a:r>
            <a:r>
              <a:rPr lang="en-US" dirty="0"/>
              <a:t> property is used to specify the space between lines.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IN" sz="1700" b="1" dirty="0">
                <a:solidFill>
                  <a:srgbClr val="0070C0"/>
                </a:solidFill>
              </a:rPr>
              <a:t>line-height: 1.8;</a:t>
            </a:r>
          </a:p>
          <a:p>
            <a:pPr marL="0" indent="0" algn="ctr">
              <a:buNone/>
            </a:pPr>
            <a:r>
              <a:rPr lang="en-IN" b="1" dirty="0"/>
              <a:t>Word Spacing</a:t>
            </a:r>
          </a:p>
          <a:p>
            <a:r>
              <a:rPr lang="en-US" dirty="0"/>
              <a:t>The </a:t>
            </a:r>
            <a:r>
              <a:rPr lang="en-US" b="1" u="sng" dirty="0"/>
              <a:t>word-spacing</a:t>
            </a:r>
            <a:r>
              <a:rPr lang="en-US" dirty="0"/>
              <a:t> property is used to specify the space between the words in a text.</a:t>
            </a:r>
          </a:p>
          <a:p>
            <a:pPr marL="0" indent="0" algn="ctr">
              <a:lnSpc>
                <a:spcPct val="125000"/>
              </a:lnSpc>
              <a:buNone/>
            </a:pPr>
            <a:r>
              <a:rPr lang="en-IN" sz="1700" b="1" dirty="0">
                <a:solidFill>
                  <a:srgbClr val="0070C0"/>
                </a:solidFill>
              </a:rPr>
              <a:t>word-spacing: 10px;</a:t>
            </a:r>
            <a:endParaRPr lang="en-US" sz="1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7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Text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03383"/>
            <a:ext cx="10261600" cy="59546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IN" b="1" dirty="0" smtClean="0"/>
          </a:p>
          <a:p>
            <a:pPr marL="0" indent="0" algn="ctr">
              <a:buNone/>
            </a:pPr>
            <a:r>
              <a:rPr lang="en-IN" b="1" dirty="0" smtClean="0"/>
              <a:t>Shadow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u="sng" dirty="0"/>
              <a:t>text-shadow</a:t>
            </a:r>
            <a:r>
              <a:rPr lang="en-US" dirty="0"/>
              <a:t> property adds shadow to text.</a:t>
            </a:r>
          </a:p>
          <a:p>
            <a:pPr marL="0" indent="0" algn="ctr">
              <a:buNone/>
            </a:pPr>
            <a:r>
              <a:rPr lang="en-IN" sz="1800" b="1" dirty="0"/>
              <a:t>text-shadow: 2px </a:t>
            </a:r>
            <a:r>
              <a:rPr lang="en-IN" sz="1800" b="1" dirty="0" err="1"/>
              <a:t>2px</a:t>
            </a:r>
            <a:r>
              <a:rPr lang="en-IN" sz="1800" b="1" dirty="0"/>
              <a:t> 5px </a:t>
            </a:r>
            <a:r>
              <a:rPr lang="en-IN" sz="1800" b="1" dirty="0" smtClean="0"/>
              <a:t>red</a:t>
            </a:r>
            <a:endParaRPr lang="en-US" sz="1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sz="1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Font-Family</a:t>
            </a:r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b="1" u="sng" dirty="0"/>
              <a:t>font-family</a:t>
            </a:r>
            <a:r>
              <a:rPr lang="en-US" dirty="0"/>
              <a:t> property is used to specify the font of a text. Example:</a:t>
            </a:r>
          </a:p>
          <a:p>
            <a:pPr marL="0" indent="0" algn="ctr">
              <a:buNone/>
            </a:pPr>
            <a:r>
              <a:rPr lang="en-US" dirty="0"/>
              <a:t>font-family: "Times New Roman", Times, serif;</a:t>
            </a:r>
          </a:p>
          <a:p>
            <a:pPr marL="0" indent="0" algn="ctr">
              <a:buNone/>
            </a:pPr>
            <a:r>
              <a:rPr lang="en-IN" dirty="0"/>
              <a:t>font-family: Arial, Helvetica, sans-serif;</a:t>
            </a:r>
            <a:endParaRPr lang="en-US" dirty="0"/>
          </a:p>
        </p:txBody>
      </p:sp>
      <p:cxnSp>
        <p:nvCxnSpPr>
          <p:cNvPr id="6" name="Straight Arrow Connector 5"/>
          <p:cNvCxnSpPr>
            <a:endCxn id="7" idx="3"/>
          </p:cNvCxnSpPr>
          <p:nvPr/>
        </p:nvCxnSpPr>
        <p:spPr>
          <a:xfrm flipH="1">
            <a:off x="5183105" y="2974554"/>
            <a:ext cx="710921" cy="3025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201944" y="3045671"/>
            <a:ext cx="981161" cy="462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Horizontal shadow</a:t>
            </a:r>
            <a:endParaRPr lang="en-IN" sz="1200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57349" y="3227944"/>
            <a:ext cx="903383" cy="6169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Vertical shadow</a:t>
            </a:r>
            <a:endParaRPr lang="en-IN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Straight Arrow Connector 9"/>
          <p:cNvCxnSpPr>
            <a:endCxn id="8" idx="0"/>
          </p:cNvCxnSpPr>
          <p:nvPr/>
        </p:nvCxnSpPr>
        <p:spPr>
          <a:xfrm flipH="1">
            <a:off x="6009041" y="2974554"/>
            <a:ext cx="391759" cy="2533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575749" y="3227943"/>
            <a:ext cx="90338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Blur effect</a:t>
            </a:r>
            <a:endParaRPr lang="en-IN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14" name="Straight Arrow Connector 13"/>
          <p:cNvCxnSpPr>
            <a:endCxn id="12" idx="0"/>
          </p:cNvCxnSpPr>
          <p:nvPr/>
        </p:nvCxnSpPr>
        <p:spPr>
          <a:xfrm flipH="1">
            <a:off x="7027441" y="2974554"/>
            <a:ext cx="89455" cy="25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683605" y="3227943"/>
            <a:ext cx="90338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color</a:t>
            </a:r>
            <a:endParaRPr lang="en-IN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17" name="Straight Arrow Connector 16"/>
          <p:cNvCxnSpPr>
            <a:endCxn id="15" idx="0"/>
          </p:cNvCxnSpPr>
          <p:nvPr/>
        </p:nvCxnSpPr>
        <p:spPr>
          <a:xfrm>
            <a:off x="7479132" y="2974554"/>
            <a:ext cx="656165" cy="25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56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Text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03383"/>
            <a:ext cx="10261600" cy="59546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b="1" dirty="0"/>
              <a:t>Font Style</a:t>
            </a:r>
          </a:p>
          <a:p>
            <a:r>
              <a:rPr lang="en-US" dirty="0" smtClean="0"/>
              <a:t>The </a:t>
            </a:r>
            <a:r>
              <a:rPr lang="en-US" b="1" u="sng" dirty="0"/>
              <a:t>font-style</a:t>
            </a:r>
            <a:r>
              <a:rPr lang="en-US" dirty="0"/>
              <a:t> property is mostly used to specify italic text.</a:t>
            </a:r>
          </a:p>
          <a:p>
            <a:r>
              <a:rPr lang="en-US" dirty="0"/>
              <a:t>This property has two values:</a:t>
            </a:r>
          </a:p>
          <a:p>
            <a:pPr lvl="1"/>
            <a:r>
              <a:rPr lang="en-US" b="1" dirty="0"/>
              <a:t>normal</a:t>
            </a:r>
            <a:r>
              <a:rPr lang="en-US" dirty="0"/>
              <a:t> - The text is shown normally</a:t>
            </a:r>
          </a:p>
          <a:p>
            <a:pPr lvl="1"/>
            <a:r>
              <a:rPr lang="en-US" b="1" dirty="0"/>
              <a:t>italic</a:t>
            </a:r>
            <a:r>
              <a:rPr lang="en-US" dirty="0"/>
              <a:t> - The text is shown in italics</a:t>
            </a:r>
          </a:p>
          <a:p>
            <a:pPr marL="0" indent="0" algn="ctr">
              <a:buNone/>
            </a:pPr>
            <a:r>
              <a:rPr lang="en-IN" b="1" dirty="0"/>
              <a:t>Font Weight</a:t>
            </a:r>
          </a:p>
          <a:p>
            <a:r>
              <a:rPr lang="en-US" dirty="0"/>
              <a:t>The </a:t>
            </a:r>
            <a:r>
              <a:rPr lang="en-US" b="1" u="sng" dirty="0"/>
              <a:t>font-weight</a:t>
            </a:r>
            <a:r>
              <a:rPr lang="en-US" dirty="0"/>
              <a:t> property specifies the weight of a font.</a:t>
            </a:r>
          </a:p>
          <a:p>
            <a:pPr marL="0" indent="0" algn="ctr">
              <a:buNone/>
            </a:pPr>
            <a:r>
              <a:rPr lang="en-IN" b="1" dirty="0"/>
              <a:t>Font Size</a:t>
            </a:r>
          </a:p>
          <a:p>
            <a:r>
              <a:rPr lang="en-US" dirty="0"/>
              <a:t>The </a:t>
            </a:r>
            <a:r>
              <a:rPr lang="en-US" b="1" u="sng" dirty="0"/>
              <a:t>font-size</a:t>
            </a:r>
            <a:r>
              <a:rPr lang="en-US" dirty="0"/>
              <a:t> property sets the size of the text.</a:t>
            </a:r>
          </a:p>
          <a:p>
            <a:r>
              <a:rPr lang="en-US" dirty="0"/>
              <a:t>Use the </a:t>
            </a:r>
            <a:r>
              <a:rPr lang="en-US" b="1" i="1" u="sng" dirty="0" err="1"/>
              <a:t>vw</a:t>
            </a:r>
            <a:r>
              <a:rPr lang="en-US" dirty="0"/>
              <a:t> size for responsive size of the font.</a:t>
            </a:r>
            <a:endParaRPr lang="en-IN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13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CSS background properties are used to add background effects for elements.</a:t>
            </a:r>
          </a:p>
          <a:p>
            <a:pPr marL="0" indent="0" algn="ctr">
              <a:buNone/>
            </a:pPr>
            <a:r>
              <a:rPr lang="en-US" b="1" dirty="0"/>
              <a:t>Background-color</a:t>
            </a:r>
          </a:p>
          <a:p>
            <a:r>
              <a:rPr lang="en-US" dirty="0"/>
              <a:t>The background-color property specifies the background color of an element.</a:t>
            </a:r>
          </a:p>
          <a:p>
            <a:pPr marL="0" indent="0" algn="ctr">
              <a:buNone/>
            </a:pPr>
            <a:r>
              <a:rPr lang="en-IN" b="1" dirty="0"/>
              <a:t>Opacity / Transparency</a:t>
            </a:r>
          </a:p>
          <a:p>
            <a:r>
              <a:rPr lang="en-US" dirty="0"/>
              <a:t>The opacity property specifies the opacity/transparency of an element. </a:t>
            </a:r>
          </a:p>
          <a:p>
            <a:r>
              <a:rPr lang="en-US" dirty="0"/>
              <a:t>It can take a value from 0.0 - 1.0. </a:t>
            </a:r>
          </a:p>
          <a:p>
            <a:r>
              <a:rPr lang="en-US" dirty="0"/>
              <a:t>The lower value, the more transparent</a:t>
            </a:r>
          </a:p>
          <a:p>
            <a:pPr marL="0" indent="0" algn="ctr">
              <a:buNone/>
            </a:pPr>
            <a:r>
              <a:rPr lang="en-IN" b="1" dirty="0"/>
              <a:t>background-image</a:t>
            </a:r>
          </a:p>
          <a:p>
            <a:pPr marL="0" indent="0" algn="just">
              <a:buNone/>
            </a:pPr>
            <a:r>
              <a:rPr lang="en-US" dirty="0"/>
              <a:t>The background-image property specifies an image to use as the background of an element.</a:t>
            </a:r>
          </a:p>
          <a:p>
            <a:pPr marL="0" indent="0" algn="just">
              <a:buNone/>
            </a:pPr>
            <a:r>
              <a:rPr lang="en-US" dirty="0"/>
              <a:t>By default, the image is repeated so it covers the entire element.</a:t>
            </a:r>
            <a:endParaRPr lang="en-IN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83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r>
              <a:rPr lang="en-IN" dirty="0" smtClean="0"/>
              <a:t>background-repeat</a:t>
            </a:r>
            <a:endParaRPr lang="en-IN" dirty="0"/>
          </a:p>
          <a:p>
            <a:r>
              <a:rPr lang="en-US" dirty="0"/>
              <a:t>the background-image property repeats an image both horizontally and vertically.</a:t>
            </a:r>
          </a:p>
          <a:p>
            <a:r>
              <a:rPr lang="en-US" dirty="0"/>
              <a:t>Some images should be repeated only horizontally or vertically</a:t>
            </a:r>
          </a:p>
          <a:p>
            <a:pPr marL="0" indent="0" algn="ctr">
              <a:buNone/>
            </a:pPr>
            <a:r>
              <a:rPr lang="en-IN" b="1" dirty="0"/>
              <a:t>background-repeat</a:t>
            </a:r>
          </a:p>
          <a:p>
            <a:r>
              <a:rPr lang="en-US" dirty="0"/>
              <a:t>To repeat an image horizontally, set </a:t>
            </a:r>
            <a:r>
              <a:rPr lang="en-US" b="1" dirty="0"/>
              <a:t>background-repeat: repeat-x;</a:t>
            </a:r>
          </a:p>
          <a:p>
            <a:r>
              <a:rPr lang="en-US" dirty="0"/>
              <a:t>To repeat an image vertically, set </a:t>
            </a:r>
            <a:r>
              <a:rPr lang="en-US" b="1" dirty="0"/>
              <a:t>background-repeat: repeat-y;</a:t>
            </a:r>
          </a:p>
          <a:p>
            <a:r>
              <a:rPr lang="en-US" dirty="0"/>
              <a:t>To repeat the image only once, set </a:t>
            </a:r>
            <a:r>
              <a:rPr lang="en-US" b="1" dirty="0"/>
              <a:t>background-repeat: no-repeat;</a:t>
            </a:r>
            <a:endParaRPr lang="en-US" dirty="0"/>
          </a:p>
          <a:p>
            <a:pPr marL="0" indent="0" algn="ctr">
              <a:buNone/>
            </a:pPr>
            <a:r>
              <a:rPr lang="en-IN" b="1" dirty="0"/>
              <a:t>background-attachment</a:t>
            </a:r>
          </a:p>
          <a:p>
            <a:r>
              <a:rPr lang="en-US" dirty="0"/>
              <a:t>The background-attachment property specifies whether the background image should scroll or be fixed.</a:t>
            </a:r>
          </a:p>
        </p:txBody>
      </p:sp>
    </p:spTree>
    <p:extLst>
      <p:ext uri="{BB962C8B-B14F-4D97-AF65-F5344CB8AC3E}">
        <p14:creationId xmlns:p14="http://schemas.microsoft.com/office/powerpoint/2010/main" val="1074214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Borders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CSS border properties allow you to specify the style, width, and color of an element's border.</a:t>
            </a:r>
          </a:p>
          <a:p>
            <a:r>
              <a:rPr lang="en-US" dirty="0"/>
              <a:t>The border-style property specifies what kind of border to display.</a:t>
            </a:r>
          </a:p>
          <a:p>
            <a:r>
              <a:rPr lang="en-US" dirty="0"/>
              <a:t>The following values are allowed:</a:t>
            </a:r>
          </a:p>
          <a:p>
            <a:r>
              <a:rPr lang="en-US" dirty="0"/>
              <a:t>dotted - Defines a dotted border</a:t>
            </a:r>
          </a:p>
          <a:p>
            <a:r>
              <a:rPr lang="en-US" dirty="0"/>
              <a:t>dashed - Defines a dashed border</a:t>
            </a:r>
          </a:p>
          <a:p>
            <a:r>
              <a:rPr lang="en-US" dirty="0"/>
              <a:t>solid - Defines a solid border</a:t>
            </a:r>
          </a:p>
          <a:p>
            <a:r>
              <a:rPr lang="en-US" dirty="0"/>
              <a:t>double - Defines a double border</a:t>
            </a:r>
          </a:p>
          <a:p>
            <a:r>
              <a:rPr lang="en-US" dirty="0"/>
              <a:t>inset - Defines a 3D inset border. </a:t>
            </a:r>
          </a:p>
          <a:p>
            <a:pPr marL="0" indent="0" algn="ctr">
              <a:buNone/>
            </a:pPr>
            <a:r>
              <a:rPr lang="en-US" b="1" dirty="0"/>
              <a:t>Color</a:t>
            </a:r>
          </a:p>
          <a:p>
            <a:r>
              <a:rPr lang="en-US" dirty="0"/>
              <a:t>The </a:t>
            </a:r>
            <a:r>
              <a:rPr lang="en-US" b="1" u="sng" dirty="0"/>
              <a:t>border-color</a:t>
            </a:r>
            <a:r>
              <a:rPr lang="en-US" dirty="0"/>
              <a:t> property is used to set the color of the four borders.</a:t>
            </a:r>
          </a:p>
          <a:p>
            <a:pPr marL="0" indent="0" algn="ctr">
              <a:buNone/>
            </a:pPr>
            <a:r>
              <a:rPr lang="en-IN" b="1" dirty="0"/>
              <a:t>Rounded Borders</a:t>
            </a:r>
          </a:p>
          <a:p>
            <a:r>
              <a:rPr lang="en-US" dirty="0"/>
              <a:t>The </a:t>
            </a:r>
            <a:r>
              <a:rPr lang="en-US" b="1" u="sng" dirty="0"/>
              <a:t>border-radius</a:t>
            </a:r>
            <a:r>
              <a:rPr lang="en-US" dirty="0"/>
              <a:t> property is used to add rounded borders to an element.</a:t>
            </a:r>
          </a:p>
        </p:txBody>
      </p:sp>
    </p:spTree>
    <p:extLst>
      <p:ext uri="{BB962C8B-B14F-4D97-AF65-F5344CB8AC3E}">
        <p14:creationId xmlns:p14="http://schemas.microsoft.com/office/powerpoint/2010/main" val="4026909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Margins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Margins</a:t>
            </a:r>
          </a:p>
          <a:p>
            <a:r>
              <a:rPr lang="en-US" dirty="0"/>
              <a:t>The CSS margin properties are used to create space around elements, outside of any defined borders.</a:t>
            </a:r>
          </a:p>
          <a:p>
            <a:r>
              <a:rPr lang="en-US" dirty="0"/>
              <a:t>CSS has properties for specifying the margin for each side of an element:</a:t>
            </a:r>
          </a:p>
          <a:p>
            <a:pPr lvl="1"/>
            <a:r>
              <a:rPr lang="en-US" dirty="0"/>
              <a:t>margin-top</a:t>
            </a:r>
          </a:p>
          <a:p>
            <a:pPr lvl="1"/>
            <a:r>
              <a:rPr lang="en-US" dirty="0"/>
              <a:t>margin-right</a:t>
            </a:r>
          </a:p>
          <a:p>
            <a:pPr lvl="1"/>
            <a:r>
              <a:rPr lang="en-US" dirty="0"/>
              <a:t>margin-bottom</a:t>
            </a:r>
          </a:p>
          <a:p>
            <a:pPr lvl="1"/>
            <a:r>
              <a:rPr lang="en-US" dirty="0"/>
              <a:t>margin-left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If the margin property has four values: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margin: 25px 50px 75px 100px;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top margin is 25px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right margin is 50px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bottom margin is 75px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left margin is 100px</a:t>
            </a:r>
          </a:p>
        </p:txBody>
      </p:sp>
    </p:spTree>
    <p:extLst>
      <p:ext uri="{BB962C8B-B14F-4D97-AF65-F5344CB8AC3E}">
        <p14:creationId xmlns:p14="http://schemas.microsoft.com/office/powerpoint/2010/main" val="1773330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Margins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If the margin property has three values: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margin: 25px 50px 75px;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top margin is 25px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right and left margins are 50px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bottom margin is 75px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If the margin property has two values: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margin: 25px 50px;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top and bottom margins are 25px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right and left margins are 50px</a:t>
            </a:r>
          </a:p>
        </p:txBody>
      </p:sp>
    </p:spTree>
    <p:extLst>
      <p:ext uri="{BB962C8B-B14F-4D97-AF65-F5344CB8AC3E}">
        <p14:creationId xmlns:p14="http://schemas.microsoft.com/office/powerpoint/2010/main" val="482613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Padding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Padding</a:t>
            </a:r>
          </a:p>
          <a:p>
            <a:r>
              <a:rPr lang="en-US" dirty="0"/>
              <a:t>Padding is used to create space around an element's content, inside of any defined borders.</a:t>
            </a:r>
          </a:p>
          <a:p>
            <a:r>
              <a:rPr lang="en-US" dirty="0"/>
              <a:t>CSS has properties for specifying the padding for each side of an element:</a:t>
            </a:r>
          </a:p>
          <a:p>
            <a:pPr lvl="1"/>
            <a:r>
              <a:rPr lang="en-US" dirty="0"/>
              <a:t>padding-top</a:t>
            </a:r>
          </a:p>
          <a:p>
            <a:pPr lvl="1"/>
            <a:r>
              <a:rPr lang="en-US" dirty="0"/>
              <a:t>padding-right</a:t>
            </a:r>
          </a:p>
          <a:p>
            <a:pPr lvl="1"/>
            <a:r>
              <a:rPr lang="en-US" dirty="0"/>
              <a:t>padding-bottom</a:t>
            </a:r>
          </a:p>
          <a:p>
            <a:pPr lvl="1"/>
            <a:r>
              <a:rPr lang="en-US" dirty="0"/>
              <a:t>padding-left</a:t>
            </a:r>
          </a:p>
          <a:p>
            <a:endParaRPr lang="en-US" dirty="0"/>
          </a:p>
          <a:p>
            <a:r>
              <a:rPr lang="en-US" dirty="0"/>
              <a:t>If the padding property has four values:</a:t>
            </a:r>
          </a:p>
          <a:p>
            <a:pPr>
              <a:lnSpc>
                <a:spcPct val="100000"/>
              </a:lnSpc>
            </a:pPr>
            <a:r>
              <a:rPr lang="en-US" dirty="0"/>
              <a:t>padding: 25px 50px 75px 100px;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top padding is 25px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right padding is 50px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bottom padding is 75px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left padding is 100px</a:t>
            </a:r>
          </a:p>
        </p:txBody>
      </p:sp>
    </p:spTree>
    <p:extLst>
      <p:ext uri="{BB962C8B-B14F-4D97-AF65-F5344CB8AC3E}">
        <p14:creationId xmlns:p14="http://schemas.microsoft.com/office/powerpoint/2010/main" val="787920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Padding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Padding</a:t>
            </a:r>
          </a:p>
          <a:p>
            <a:r>
              <a:rPr lang="en-US" dirty="0"/>
              <a:t>If the padding property has three values: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padding: 25px 50px 75px;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top padding is 25px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right and left paddings are 50px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bottom padding is 75px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If the padding property has two values: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padding: 25px 50px;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top and bottom paddings are 25px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right and left paddings are 50px</a:t>
            </a:r>
          </a:p>
        </p:txBody>
      </p:sp>
    </p:spTree>
    <p:extLst>
      <p:ext uri="{BB962C8B-B14F-4D97-AF65-F5344CB8AC3E}">
        <p14:creationId xmlns:p14="http://schemas.microsoft.com/office/powerpoint/2010/main" val="3843809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Borders</a:t>
            </a:r>
          </a:p>
          <a:p>
            <a:r>
              <a:rPr lang="en-US" dirty="0"/>
              <a:t>To specify table borders in CSS, use the border property.</a:t>
            </a:r>
          </a:p>
          <a:p>
            <a:r>
              <a:rPr lang="en-US" dirty="0"/>
              <a:t>Table border property must be applied to table, </a:t>
            </a:r>
            <a:r>
              <a:rPr lang="en-US" dirty="0" err="1"/>
              <a:t>th</a:t>
            </a:r>
            <a:r>
              <a:rPr lang="en-US" dirty="0"/>
              <a:t>, td.</a:t>
            </a:r>
          </a:p>
          <a:p>
            <a:pPr marL="0" indent="0" algn="ctr">
              <a:buNone/>
            </a:pPr>
            <a:r>
              <a:rPr lang="en-IN" b="1" dirty="0"/>
              <a:t>Full-Width Table</a:t>
            </a:r>
          </a:p>
          <a:p>
            <a:r>
              <a:rPr lang="en-US" dirty="0"/>
              <a:t>To extend the width of the table to the entire screen use width:100%.</a:t>
            </a:r>
          </a:p>
          <a:p>
            <a:pPr algn="ctr"/>
            <a:r>
              <a:rPr lang="en-IN" dirty="0"/>
              <a:t>Collapse Table Borders</a:t>
            </a:r>
          </a:p>
          <a:p>
            <a:r>
              <a:rPr lang="en-US" dirty="0"/>
              <a:t>The border-collapse property sets whether the table borders should be collapsed into a single border.</a:t>
            </a:r>
          </a:p>
          <a:p>
            <a:pPr marL="0" indent="0" algn="ctr">
              <a:buNone/>
            </a:pPr>
            <a:r>
              <a:rPr lang="en-US" b="1" dirty="0"/>
              <a:t>Size</a:t>
            </a:r>
          </a:p>
          <a:p>
            <a:r>
              <a:rPr lang="en-US" dirty="0"/>
              <a:t>The width and height of a table are defined by the width and height properties.</a:t>
            </a:r>
          </a:p>
          <a:p>
            <a:r>
              <a:rPr lang="en-US" dirty="0"/>
              <a:t>You can set the height and width of the table separately for table. Td, </a:t>
            </a:r>
            <a:r>
              <a:rPr lang="en-US" dirty="0" err="1"/>
              <a:t>th</a:t>
            </a:r>
            <a:r>
              <a:rPr lang="en-US" dirty="0"/>
              <a:t> tags or same.</a:t>
            </a:r>
          </a:p>
        </p:txBody>
      </p:sp>
    </p:spTree>
    <p:extLst>
      <p:ext uri="{BB962C8B-B14F-4D97-AF65-F5344CB8AC3E}">
        <p14:creationId xmlns:p14="http://schemas.microsoft.com/office/powerpoint/2010/main" val="697087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b="1" dirty="0"/>
              <a:t>Horizontal Alignment</a:t>
            </a:r>
            <a:endParaRPr lang="en-US" b="1" dirty="0"/>
          </a:p>
          <a:p>
            <a:r>
              <a:rPr lang="en-US" dirty="0"/>
              <a:t>The text-align property sets the horizontal alignment of the content in &lt;</a:t>
            </a:r>
            <a:r>
              <a:rPr lang="en-US" dirty="0" err="1"/>
              <a:t>th</a:t>
            </a:r>
            <a:r>
              <a:rPr lang="en-US" dirty="0"/>
              <a:t>&gt; or &lt;td&gt;.</a:t>
            </a:r>
          </a:p>
          <a:p>
            <a:pPr marL="0" indent="0" algn="ctr">
              <a:buNone/>
            </a:pPr>
            <a:r>
              <a:rPr lang="en-IN" b="1" dirty="0"/>
              <a:t>Vertical Alignment</a:t>
            </a:r>
          </a:p>
          <a:p>
            <a:r>
              <a:rPr lang="en-US" dirty="0"/>
              <a:t>The vertical-align property sets the vertical alignment (like top, bottom, or middle) of the content in &lt;</a:t>
            </a:r>
            <a:r>
              <a:rPr lang="en-US" dirty="0" err="1"/>
              <a:t>th</a:t>
            </a:r>
            <a:r>
              <a:rPr lang="en-US" dirty="0"/>
              <a:t>&gt; or &lt;td&gt;.</a:t>
            </a:r>
          </a:p>
          <a:p>
            <a:r>
              <a:rPr lang="en-US" dirty="0"/>
              <a:t>By default, the vertical alignment of the content in a table is middle.</a:t>
            </a:r>
          </a:p>
          <a:p>
            <a:pPr marL="0" indent="0" algn="ctr">
              <a:buNone/>
            </a:pPr>
            <a:r>
              <a:rPr lang="en-IN" b="1" dirty="0" err="1"/>
              <a:t>Hoverable</a:t>
            </a:r>
            <a:r>
              <a:rPr lang="en-IN" b="1" dirty="0"/>
              <a:t> Table</a:t>
            </a:r>
          </a:p>
          <a:p>
            <a:r>
              <a:rPr lang="en-US" dirty="0"/>
              <a:t>Use the :hover selector on &lt;</a:t>
            </a:r>
            <a:r>
              <a:rPr lang="en-US" dirty="0" err="1"/>
              <a:t>tr</a:t>
            </a:r>
            <a:r>
              <a:rPr lang="en-US" dirty="0"/>
              <a:t>&gt; to highlight table rows on mouse over.</a:t>
            </a:r>
          </a:p>
          <a:p>
            <a:pPr marL="0" indent="0" algn="ctr">
              <a:buNone/>
            </a:pPr>
            <a:r>
              <a:rPr lang="en-IN" b="1" dirty="0"/>
              <a:t>Striped Tables</a:t>
            </a:r>
          </a:p>
          <a:p>
            <a:r>
              <a:rPr lang="en-US" dirty="0"/>
              <a:t>For zebra-striped tables, use the nth-child() selector and add a background-color to all even (or odd) table rows</a:t>
            </a:r>
          </a:p>
          <a:p>
            <a:r>
              <a:rPr lang="en-US" dirty="0" err="1"/>
              <a:t>Tr:nth-child</a:t>
            </a:r>
            <a:r>
              <a:rPr lang="en-US" dirty="0"/>
              <a:t>(even){background-color: aqua;}</a:t>
            </a:r>
          </a:p>
        </p:txBody>
      </p:sp>
    </p:spTree>
    <p:extLst>
      <p:ext uri="{BB962C8B-B14F-4D97-AF65-F5344CB8AC3E}">
        <p14:creationId xmlns:p14="http://schemas.microsoft.com/office/powerpoint/2010/main" val="3117464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Box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261600" cy="5745296"/>
          </a:xfrm>
        </p:spPr>
        <p:txBody>
          <a:bodyPr>
            <a:normAutofit/>
          </a:bodyPr>
          <a:lstStyle/>
          <a:p>
            <a:r>
              <a:rPr lang="en-US" dirty="0"/>
              <a:t>In CSS, the term "box model" is used when talking about design and layout.</a:t>
            </a:r>
          </a:p>
          <a:p>
            <a:r>
              <a:rPr lang="en-US" dirty="0"/>
              <a:t>The CSS box model is essentially a box that wraps around every HTML element. It consists of: margins, borders, padding, and the actual content.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542" y="2676868"/>
            <a:ext cx="4445634" cy="310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61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353040" cy="5451098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Styling Input Fields</a:t>
            </a:r>
          </a:p>
          <a:p>
            <a:r>
              <a:rPr lang="en-US" dirty="0"/>
              <a:t>input[type=text] </a:t>
            </a:r>
          </a:p>
          <a:p>
            <a:pPr marL="0" indent="0">
              <a:buNone/>
            </a:pP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 width: 100%;</a:t>
            </a:r>
            <a:br>
              <a:rPr lang="en-US" dirty="0"/>
            </a:br>
            <a:r>
              <a:rPr lang="en-US" dirty="0"/>
              <a:t>  padding: 12px 20px;</a:t>
            </a:r>
            <a:br>
              <a:rPr lang="en-US" dirty="0"/>
            </a:br>
            <a:r>
              <a:rPr lang="en-US" dirty="0"/>
              <a:t>  margin: 8px 0;</a:t>
            </a:r>
            <a:br>
              <a:rPr lang="en-US" dirty="0"/>
            </a:br>
            <a:r>
              <a:rPr lang="en-US" dirty="0"/>
              <a:t>  box-sizing: border-box;</a:t>
            </a:r>
          </a:p>
          <a:p>
            <a:pPr marL="0" indent="0">
              <a:buNone/>
            </a:pPr>
            <a:r>
              <a:rPr lang="en-IN" dirty="0"/>
              <a:t>  border: 2px solid red;</a:t>
            </a:r>
            <a:br>
              <a:rPr lang="en-IN" dirty="0"/>
            </a:br>
            <a:r>
              <a:rPr lang="en-IN" dirty="0"/>
              <a:t>  border-radius: 4px;</a:t>
            </a:r>
          </a:p>
          <a:p>
            <a:pPr marL="0" indent="0">
              <a:buNone/>
            </a:pPr>
            <a:r>
              <a:rPr lang="en-IN" dirty="0"/>
              <a:t>  background-</a:t>
            </a:r>
            <a:r>
              <a:rPr lang="en-IN" dirty="0" err="1"/>
              <a:t>color</a:t>
            </a:r>
            <a:r>
              <a:rPr lang="en-IN" dirty="0"/>
              <a:t>: blue;</a:t>
            </a:r>
            <a:br>
              <a:rPr lang="en-IN" dirty="0"/>
            </a:br>
            <a:r>
              <a:rPr lang="en-IN" dirty="0"/>
              <a:t>  </a:t>
            </a:r>
            <a:r>
              <a:rPr lang="en-IN" dirty="0" err="1"/>
              <a:t>color</a:t>
            </a:r>
            <a:r>
              <a:rPr lang="en-IN" dirty="0"/>
              <a:t>: white;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N" dirty="0"/>
              <a:t>input[type=text]:focus </a:t>
            </a:r>
          </a:p>
          <a:p>
            <a:pPr marL="0" indent="0">
              <a:buNone/>
            </a:pPr>
            <a:r>
              <a:rPr lang="en-IN" dirty="0"/>
              <a:t>{</a:t>
            </a:r>
            <a:br>
              <a:rPr lang="en-IN" dirty="0"/>
            </a:br>
            <a:r>
              <a:rPr lang="en-IN" dirty="0"/>
              <a:t>  background-</a:t>
            </a:r>
            <a:r>
              <a:rPr lang="en-IN" dirty="0" err="1"/>
              <a:t>color</a:t>
            </a:r>
            <a:r>
              <a:rPr lang="en-IN" dirty="0"/>
              <a:t>: </a:t>
            </a:r>
            <a:r>
              <a:rPr lang="en-IN" dirty="0" err="1"/>
              <a:t>lightblue</a:t>
            </a:r>
            <a:r>
              <a:rPr lang="en-IN" dirty="0"/>
              <a:t>;</a:t>
            </a:r>
            <a:br>
              <a:rPr lang="en-IN" dirty="0"/>
            </a:br>
            <a:r>
              <a:rPr lang="en-IN" dirty="0"/>
              <a:t>}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169" t="44819" r="63313" b="46506"/>
          <a:stretch/>
        </p:blipFill>
        <p:spPr>
          <a:xfrm>
            <a:off x="5337541" y="5592226"/>
            <a:ext cx="2379643" cy="5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36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131552" cy="5745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Styling Input Fields</a:t>
            </a:r>
          </a:p>
          <a:p>
            <a:r>
              <a:rPr lang="en-US" dirty="0"/>
              <a:t>input[type=text] </a:t>
            </a:r>
          </a:p>
          <a:p>
            <a:pPr marL="0" indent="0">
              <a:buNone/>
            </a:pP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 width: 100%;</a:t>
            </a:r>
            <a:br>
              <a:rPr lang="en-US" dirty="0"/>
            </a:br>
            <a:r>
              <a:rPr lang="en-US" dirty="0"/>
              <a:t>  padding: 12px 20px;</a:t>
            </a:r>
            <a:br>
              <a:rPr lang="en-US" dirty="0"/>
            </a:br>
            <a:r>
              <a:rPr lang="en-US" dirty="0"/>
              <a:t>  margin: 8px 0;</a:t>
            </a:r>
            <a:br>
              <a:rPr lang="en-US" dirty="0"/>
            </a:br>
            <a:r>
              <a:rPr lang="en-US" dirty="0"/>
              <a:t>  box-sizing: border-box;</a:t>
            </a:r>
          </a:p>
          <a:p>
            <a:pPr marL="0" indent="0">
              <a:buNone/>
            </a:pPr>
            <a:r>
              <a:rPr lang="en-IN" dirty="0"/>
              <a:t>  border: 2px solid red;</a:t>
            </a:r>
            <a:br>
              <a:rPr lang="en-IN" dirty="0"/>
            </a:br>
            <a:r>
              <a:rPr lang="en-IN" dirty="0"/>
              <a:t>  border-radius: 4px;</a:t>
            </a:r>
          </a:p>
          <a:p>
            <a:pPr marL="0" indent="0">
              <a:buNone/>
            </a:pPr>
            <a:r>
              <a:rPr lang="en-IN" dirty="0"/>
              <a:t>  background-</a:t>
            </a:r>
            <a:r>
              <a:rPr lang="en-IN" dirty="0" err="1"/>
              <a:t>color</a:t>
            </a:r>
            <a:r>
              <a:rPr lang="en-IN" dirty="0"/>
              <a:t>: blue;</a:t>
            </a:r>
            <a:br>
              <a:rPr lang="en-IN" dirty="0"/>
            </a:br>
            <a:r>
              <a:rPr lang="en-IN" dirty="0"/>
              <a:t>  </a:t>
            </a:r>
            <a:r>
              <a:rPr lang="en-IN" dirty="0" err="1"/>
              <a:t>color</a:t>
            </a:r>
            <a:r>
              <a:rPr lang="en-IN" dirty="0"/>
              <a:t>: white;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N" dirty="0"/>
              <a:t>input[type=text]:focus </a:t>
            </a:r>
          </a:p>
          <a:p>
            <a:pPr marL="0" indent="0">
              <a:buNone/>
            </a:pPr>
            <a:r>
              <a:rPr lang="en-IN" dirty="0"/>
              <a:t>{</a:t>
            </a:r>
            <a:br>
              <a:rPr lang="en-IN" dirty="0"/>
            </a:br>
            <a:r>
              <a:rPr lang="en-IN" dirty="0"/>
              <a:t>  background-</a:t>
            </a:r>
            <a:r>
              <a:rPr lang="en-IN" dirty="0" err="1"/>
              <a:t>color</a:t>
            </a:r>
            <a:r>
              <a:rPr lang="en-IN" dirty="0"/>
              <a:t>: </a:t>
            </a:r>
            <a:r>
              <a:rPr lang="en-IN" dirty="0" err="1"/>
              <a:t>lightblue</a:t>
            </a:r>
            <a:r>
              <a:rPr lang="en-IN" dirty="0"/>
              <a:t>;</a:t>
            </a:r>
            <a:br>
              <a:rPr lang="en-IN" dirty="0"/>
            </a:br>
            <a:r>
              <a:rPr lang="en-IN" dirty="0"/>
              <a:t>}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3358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131552" cy="5451098"/>
          </a:xfrm>
        </p:spPr>
        <p:txBody>
          <a:bodyPr>
            <a:normAutofit/>
          </a:bodyPr>
          <a:lstStyle/>
          <a:p>
            <a:r>
              <a:rPr lang="en-US" dirty="0"/>
              <a:t>The position property specifies the type of positioning method used for an element.</a:t>
            </a:r>
          </a:p>
          <a:p>
            <a:r>
              <a:rPr lang="en-US" dirty="0"/>
              <a:t>There are five different position values: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static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relative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fixed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absolute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Sticky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u="sng" dirty="0"/>
              <a:t>Static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HTML elements are positioned static by default.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Static positioned elements are not affected by the top, bottom, left, and right properties.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An element with position: static; is not positioned in any special way; it is always positioned according to the normal flow of the page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722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131552" cy="545109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u="sng" dirty="0"/>
              <a:t>Relative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b="1" u="sng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element with position: relative; is positioned relative to its normal position.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Setting the top, right, bottom, and left properties of a relatively-positioned element will cause it to be adjusted away from its normal position.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Other content will not be adjusted to fit into any gap left by the element.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Generally top, right, left, bottom properties are not used with relative.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IN" b="1" u="sng" dirty="0"/>
              <a:t>Fixed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element with position: fixed; is positioned relative to the viewport, which means it always stays in the same place even if the page is scrolled.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top, right, bottom, and left properties are used to position the element.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fixed element does not leave a gap in the page where it would normally have been located.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5505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131552" cy="545109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u="sng" dirty="0"/>
              <a:t>Absolute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b="1" u="sng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element with position: absolute; is positioned relative to the nearest positioned ancestor (instead of positioned relative to the viewport, like fixed).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However; if an absolute positioned element has no positioned ancestors, it uses the document body, and moves along with page scrolling.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u="sng" dirty="0"/>
              <a:t>Sticky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element with position: sticky; is positioned based on the user's scroll position.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sticky element toggles between relative and fixed, depending on the scroll position.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It is positioned relative until a given offset position is met in the viewport - then it "sticks" in place (like </a:t>
            </a:r>
            <a:r>
              <a:rPr lang="en-US" dirty="0" err="1"/>
              <a:t>position:fixed</a:t>
            </a:r>
            <a:r>
              <a:rPr lang="en-US" dirty="0"/>
              <a:t>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It has to be mentioned with top, right, left, bottom properties.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467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Layout - 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2704"/>
            <a:ext cx="10131552" cy="545109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overflow property specifies whether to clip the content or to add scrollbars when the content of an element is too big to fit in the specified area.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overflow property has the following values: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u="sng" dirty="0"/>
              <a:t>visible</a:t>
            </a:r>
            <a:r>
              <a:rPr lang="en-US" dirty="0"/>
              <a:t> - Default.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overflow is not clipped.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content renders outside the element's box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u="sng" dirty="0"/>
              <a:t>hidden</a:t>
            </a:r>
            <a:r>
              <a:rPr lang="en-US" dirty="0"/>
              <a:t> - The overflow is clipped, and the rest of the content will be invisible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u="sng" dirty="0"/>
              <a:t>scroll</a:t>
            </a:r>
            <a:r>
              <a:rPr lang="en-US" dirty="0"/>
              <a:t> - The overflow is clipped, and a scrollbar is added to see the rest of the content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u="sng" dirty="0"/>
              <a:t>auto</a:t>
            </a:r>
            <a:r>
              <a:rPr lang="en-US" dirty="0"/>
              <a:t> - Similar to scroll, but it adds scrollbars only when necessary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4072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Layout - float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71600"/>
            <a:ext cx="10131552" cy="519220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float property is used for positioning and formatting content.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float property can have one of the following values: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left</a:t>
            </a:r>
            <a:r>
              <a:rPr lang="en-US" dirty="0"/>
              <a:t> - The element floats to the left of its container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right</a:t>
            </a:r>
            <a:r>
              <a:rPr lang="en-US" dirty="0"/>
              <a:t> - The element floats to the right of its container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none</a:t>
            </a:r>
            <a:r>
              <a:rPr lang="en-US" dirty="0"/>
              <a:t> - The element does not float. This is default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inherit</a:t>
            </a:r>
            <a:r>
              <a:rPr lang="en-US" dirty="0"/>
              <a:t> - The element inherits the float value of its parent</a:t>
            </a:r>
          </a:p>
        </p:txBody>
      </p:sp>
    </p:spTree>
    <p:extLst>
      <p:ext uri="{BB962C8B-B14F-4D97-AF65-F5344CB8AC3E}">
        <p14:creationId xmlns:p14="http://schemas.microsoft.com/office/powerpoint/2010/main" val="419346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Layout -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display property is the most important CSS property for controlling layout.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display property specifies if/how an element is displayed.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Every HTML element has a default display value depending on what type of element it is.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default display value for most elements is </a:t>
            </a:r>
            <a:r>
              <a:rPr lang="en-US" b="1" dirty="0"/>
              <a:t>block</a:t>
            </a:r>
            <a:r>
              <a:rPr lang="en-US" dirty="0"/>
              <a:t> or </a:t>
            </a:r>
            <a:r>
              <a:rPr lang="en-US" b="1" dirty="0"/>
              <a:t>inline</a:t>
            </a:r>
            <a:r>
              <a:rPr lang="en-US" dirty="0"/>
              <a:t>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IN" b="1" dirty="0"/>
              <a:t>Block-level Elements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block-level element always starts on a new line and takes up the full width available.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&lt;div&gt;, &lt;h1&gt; - &lt;h6&gt;, &lt;p&gt;, &lt;form&gt;, &lt;header&gt;, &lt;footer&gt;, &lt;section&gt;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IN" b="1" dirty="0"/>
              <a:t>Inline Elements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inline element does not start on a new line and only takes up as much width as necessary.</a:t>
            </a:r>
            <a:endParaRPr lang="en-IN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&lt;span&gt;, &lt;a&gt;, &lt;</a:t>
            </a:r>
            <a:r>
              <a:rPr lang="en-US" dirty="0" err="1"/>
              <a:t>img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79459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Layout -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IN" b="1" dirty="0"/>
              <a:t>inline-block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Compared to display: inline, the major difference is that display: inline-block allows to set a width and height on the element.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With display: inline-block, the top and bottom margins/paddings are respected, but with display: inline they are not.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Compared to display: block, the major difference is that display: inline-block does not add a line-break after the element, so the element can sit next to other elements.</a:t>
            </a:r>
          </a:p>
        </p:txBody>
      </p:sp>
    </p:spTree>
    <p:extLst>
      <p:ext uri="{BB962C8B-B14F-4D97-AF65-F5344CB8AC3E}">
        <p14:creationId xmlns:p14="http://schemas.microsoft.com/office/powerpoint/2010/main" val="763335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CSS Visibility and Z-Index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Visibility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visibility property specifies whether or not an element is visible.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IN" b="1" dirty="0"/>
              <a:t>Visible</a:t>
            </a:r>
            <a:r>
              <a:rPr lang="en-US" dirty="0"/>
              <a:t> - Default value. The element is visible.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IN" b="1" dirty="0"/>
              <a:t>Hidden</a:t>
            </a:r>
            <a:r>
              <a:rPr lang="en-US" dirty="0"/>
              <a:t> - he element is hidden (but still takes up space).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Z-Index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z-index property specifies the stack order of an element.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 element with greater stack order is always in front of an element with a lower stack order.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z-index only works on positioned elements and flex items.</a:t>
            </a:r>
          </a:p>
        </p:txBody>
      </p:sp>
    </p:spTree>
    <p:extLst>
      <p:ext uri="{BB962C8B-B14F-4D97-AF65-F5344CB8AC3E}">
        <p14:creationId xmlns:p14="http://schemas.microsoft.com/office/powerpoint/2010/main" val="2021140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Designing a good website is often challenging and hard.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There may be billions and billions of websites out there only a few thousand of them are mostly good websites.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People spend a lot of time on the internet for shopping, ordering food online, exploring their university websites, reading articles from different websites and many more.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1. </a:t>
            </a:r>
            <a:r>
              <a:rPr lang="en-IN" sz="2100" b="1" dirty="0"/>
              <a:t>Easy Navigation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It is one of the most important feature or a principle that must be kept in mind and implemented while designing a website.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According to the survey conducted by Clutch, they found that “Almost everyone (94%) says easy navigation is the most important website feature”.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It’s true because if a site is hard to navigate, nothing is easily available in the first place, then things might not go smoothly.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Easy navigation includes a simple menu layout and the ability to quickly and reliably move through sites. </a:t>
            </a:r>
          </a:p>
        </p:txBody>
      </p:sp>
    </p:spTree>
    <p:extLst>
      <p:ext uri="{BB962C8B-B14F-4D97-AF65-F5344CB8AC3E}">
        <p14:creationId xmlns:p14="http://schemas.microsoft.com/office/powerpoint/2010/main" val="1115704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1. </a:t>
            </a:r>
            <a:r>
              <a:rPr lang="en-IN" sz="2100" b="1" dirty="0"/>
              <a:t>Easy Navigation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IN" sz="2100" b="1" dirty="0"/>
              <a:t>Few tips:</a:t>
            </a:r>
            <a:endParaRPr lang="en-US" sz="2100" b="1" dirty="0"/>
          </a:p>
          <a:p>
            <a:pPr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Keep the navigation bar as simple as possible with minimal options.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Mitigate the drop-down menu options.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Follow real-world conventions or use the user’s language for naming the options. Don’t use jargons.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Avoid too many clicks inside the website.</a:t>
            </a:r>
          </a:p>
        </p:txBody>
      </p:sp>
    </p:spTree>
    <p:extLst>
      <p:ext uri="{BB962C8B-B14F-4D97-AF65-F5344CB8AC3E}">
        <p14:creationId xmlns:p14="http://schemas.microsoft.com/office/powerpoint/2010/main" val="2467053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/>
              <a:t>2. </a:t>
            </a:r>
            <a:r>
              <a:rPr lang="en-IN" sz="2300" b="1" dirty="0"/>
              <a:t>Responsive design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sz="2300" dirty="0"/>
              <a:t>Responsive design means the design of a website/webpage that fits well with all the smartphones, computers, laptops or any display devices irrespective of their aspect ratios.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An aspect ratio is the height and width of a display device.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Every user today wants a mobile version of the website.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It is the duty of the designer not only to design the website for a bigger screen but also focus on the smaller screens too.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The website should not work only for a specific device.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The design should fit every single smartphone available in the market.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934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/>
              <a:t>2. </a:t>
            </a:r>
            <a:r>
              <a:rPr lang="en-IN" sz="2300" b="1" dirty="0"/>
              <a:t>Responsive design</a:t>
            </a:r>
          </a:p>
          <a:p>
            <a:pPr algn="just"/>
            <a:r>
              <a:rPr lang="en-US" sz="2300" b="1" dirty="0"/>
              <a:t>Some tips for responsive design are: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Optimize the images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Ensure buttons can be easily clicked on smaller screens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Create several prototypes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Consider a Mobile-first design approach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62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300" b="1" dirty="0"/>
              <a:t>3. Same Color Scheme (Consistency)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When defining knowledge hierarchy through the websites, color is very important.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Users should be able to skim through pages understand what they are about.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Keeping the coloring scheme consistent is one of the hardest tasks.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Sometimes the color which we like might not be liked by others.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There is often a tradeoff between colors.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Make sure that the color you choose is well-liked by others.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Some colors might fit well to a certain text and some might not, so maintaining consistency is the key role here.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Run a survey, test, and iterate until you get good feedback from the users.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Also, the color scheme on your website must be consistent.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300" dirty="0"/>
              <a:t>Don’t do a combo of colors.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00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300" b="1" dirty="0"/>
              <a:t>3. Same Color Scheme (Consistency)</a:t>
            </a:r>
            <a:endParaRPr lang="en-US" sz="2300" dirty="0"/>
          </a:p>
          <a:p>
            <a:pPr algn="l"/>
            <a:r>
              <a:rPr lang="en-US" sz="2300" b="1" dirty="0"/>
              <a:t>Some of the tips are: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300" dirty="0"/>
              <a:t>Don’t use super bright or dark colors on your website.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300" dirty="0"/>
              <a:t>Highlight the important information where necessary.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300" dirty="0"/>
              <a:t>Make sure you use the right color combination.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300" dirty="0"/>
              <a:t>Keep the colors minimalistic as possible.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07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IN" sz="2300" b="1" dirty="0"/>
              <a:t>4. Comfortable UI</a:t>
            </a:r>
          </a:p>
          <a:p>
            <a:pPr algn="just"/>
            <a:r>
              <a:rPr lang="en-US" sz="2300" dirty="0"/>
              <a:t>A user interface is through which the user interacts with the system. </a:t>
            </a:r>
          </a:p>
          <a:p>
            <a:pPr algn="just"/>
            <a:r>
              <a:rPr lang="en-US" sz="2300" dirty="0"/>
              <a:t>It serves as a bridge between the system and the user. </a:t>
            </a:r>
          </a:p>
          <a:p>
            <a:pPr algn="just"/>
            <a:r>
              <a:rPr lang="en-US" sz="2300" dirty="0"/>
              <a:t>If the UI is good then the user would definitely like to spend more time on it. </a:t>
            </a:r>
          </a:p>
          <a:p>
            <a:pPr algn="just"/>
            <a:r>
              <a:rPr lang="en-US" sz="2300" dirty="0"/>
              <a:t>It is the job of the designer to make the UI look fresh and clear. </a:t>
            </a:r>
          </a:p>
          <a:p>
            <a:pPr algn="just"/>
            <a:r>
              <a:rPr lang="en-US" sz="2300" b="1" dirty="0"/>
              <a:t>Some tips to design a good UI: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Keep the interface simple.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Utilize the page layout efficiently.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Consistent fonts and color.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Remove irrelevant information.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dirty="0"/>
              <a:t>Avoid infinite scrolling of information.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43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100" b="1" dirty="0"/>
              <a:t>5. F-Shaped Pattern Reading</a:t>
            </a:r>
          </a:p>
          <a:p>
            <a:pPr algn="just"/>
            <a:r>
              <a:rPr lang="en-US" sz="2100" dirty="0"/>
              <a:t>The F- based pattern is the most common way visitors scan text on a website.</a:t>
            </a:r>
          </a:p>
          <a:p>
            <a:pPr algn="just"/>
            <a:r>
              <a:rPr lang="en-US" sz="2100" dirty="0"/>
              <a:t>Eye-tracking studies have found that most of what people see is in the top and left areas of the screen. </a:t>
            </a:r>
          </a:p>
          <a:p>
            <a:pPr algn="just"/>
            <a:r>
              <a:rPr lang="en-US" sz="2100" dirty="0"/>
              <a:t>The F shaped layout mimics our natural pattern of reading in the West (left to right and top to bottom). </a:t>
            </a:r>
          </a:p>
          <a:p>
            <a:pPr algn="just"/>
            <a:r>
              <a:rPr lang="en-US" sz="2100" dirty="0"/>
              <a:t>An effectively designed website will work with a reader’s natural pattern of scanning the page.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71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100" b="1" dirty="0"/>
              <a:t>6. Contents meet user goals for visiting websites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When it comes to finding the right information, a user would not be happy if he/she doesn’t get what they want.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Be specific in providing the information.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A user can never be lost or frustrated within this page and they get what they want.</a:t>
            </a:r>
          </a:p>
          <a:p>
            <a:pPr algn="just"/>
            <a:r>
              <a:rPr lang="en-US" sz="2100" b="1" dirty="0"/>
              <a:t>Any such information should be: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Easy to search.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Be specific.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Focus on the user's task.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List as concrete steps to be carried out.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8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100" b="1" dirty="0"/>
              <a:t>7. Performance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US" sz="2100" dirty="0"/>
              <a:t>The performance of the website must be smooth not slow.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If the performance of the website is too slow, then it’s will create a bad impact on the company of the website.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And the uses might stop using the website.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There are many website testing tools out there, just choose one and test the speed of your website.</a:t>
            </a:r>
          </a:p>
          <a:p>
            <a:pPr algn="just"/>
            <a:r>
              <a:rPr lang="en-US" sz="2100" dirty="0"/>
              <a:t>Try one of the tools and understand where the problem is, which page, section or whatever’s performance is slow. </a:t>
            </a:r>
          </a:p>
          <a:p>
            <a:pPr algn="just"/>
            <a:r>
              <a:rPr lang="en-US" sz="2100" dirty="0"/>
              <a:t>Then correct that specific problem.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41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100" b="1" dirty="0"/>
              <a:t>7. Performance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US" sz="2100" b="1" dirty="0"/>
              <a:t>Some tips: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Compress your files.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Optimize your images.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Avoid using many images: use text instead.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Reduce HTTP requests.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47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100" b="1" dirty="0"/>
              <a:t>8. Feedback about progress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US" sz="2100" dirty="0"/>
              <a:t>Feedback is a response about the task, process or event after its completion or during its stage of completion.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The feedback about progress is an important aspect of design it’s also the first usability heuristics of user-interface design.</a:t>
            </a:r>
          </a:p>
          <a:p>
            <a:pPr algn="just"/>
            <a:r>
              <a:rPr lang="en-US" sz="2100" b="1" dirty="0"/>
              <a:t>Some tips</a:t>
            </a:r>
            <a:r>
              <a:rPr lang="en-US" sz="2100" dirty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Use appropriate loading or percentages to show about the progress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If an item or a product is not available for purchase, let the user know about 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100" dirty="0"/>
              <a:t>Provide a success or a failure screen, such that users come to know that they are on the right track.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60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91322"/>
          </a:xfrm>
        </p:spPr>
        <p:txBody>
          <a:bodyPr/>
          <a:lstStyle/>
          <a:p>
            <a:r>
              <a:rPr lang="en-IN" dirty="0"/>
              <a:t>Website design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87120"/>
            <a:ext cx="10131552" cy="56489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100" b="1" dirty="0"/>
              <a:t>9. Avoid “Alert/Dialogs” when not necessary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Don’t annoy the user’s by providing unnecessary dialogs every time when they do something on the website.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Provide a dialog or alert only when the transaction is successful or failure.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Don’t provide alerts/dialogue every time when they enter their card details such as name, DOB, or the pin number. </a:t>
            </a:r>
          </a:p>
          <a:p>
            <a:pPr marL="0" indent="0" algn="ctr">
              <a:buNone/>
            </a:pPr>
            <a:r>
              <a:rPr lang="en-US" sz="2100" b="1" dirty="0"/>
              <a:t>10. Grid Based Layout</a:t>
            </a:r>
          </a:p>
          <a:p>
            <a:pPr algn="just"/>
            <a:r>
              <a:rPr lang="en-US" sz="2100" dirty="0"/>
              <a:t>Grids help to structure your design and keep your content </a:t>
            </a:r>
            <a:r>
              <a:rPr lang="en-US" sz="2100" dirty="0" err="1"/>
              <a:t>organised</a:t>
            </a:r>
            <a:r>
              <a:rPr lang="en-US" sz="2100" dirty="0"/>
              <a:t>. </a:t>
            </a:r>
          </a:p>
          <a:p>
            <a:pPr algn="just"/>
            <a:r>
              <a:rPr lang="en-US" sz="2100" dirty="0"/>
              <a:t>The grid helps to align elements on the page and keep it clean. </a:t>
            </a:r>
          </a:p>
          <a:p>
            <a:pPr algn="just"/>
            <a:r>
              <a:rPr lang="en-US" sz="2100" dirty="0"/>
              <a:t>The grid-based layout arranges content into a clean rigid grid structure with columns, sections that line up and feel balanced and impose order and results in an aesthetically pleasing website.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518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A2A6CE-2DBE-F687-E1C0-3DB583540886}"/>
              </a:ext>
            </a:extLst>
          </p:cNvPr>
          <p:cNvSpPr txBox="1"/>
          <p:nvPr/>
        </p:nvSpPr>
        <p:spPr>
          <a:xfrm>
            <a:off x="3819575" y="2486025"/>
            <a:ext cx="45528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81442253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2785</TotalTime>
  <Words>2770</Words>
  <Application>Microsoft Office PowerPoint</Application>
  <PresentationFormat>Widescreen</PresentationFormat>
  <Paragraphs>391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Century Schoolbook</vt:lpstr>
      <vt:lpstr>Wingdings 2</vt:lpstr>
      <vt:lpstr>View</vt:lpstr>
      <vt:lpstr>Cascading Style Sheet 3 (CSS-3)</vt:lpstr>
      <vt:lpstr>Introduction</vt:lpstr>
      <vt:lpstr>Introduction</vt:lpstr>
      <vt:lpstr>CSS Text Properties</vt:lpstr>
      <vt:lpstr>CSS Text Properties</vt:lpstr>
      <vt:lpstr>CSS Text Properties</vt:lpstr>
      <vt:lpstr>CSS Text Properties</vt:lpstr>
      <vt:lpstr>CSS Background</vt:lpstr>
      <vt:lpstr>CSS Background</vt:lpstr>
      <vt:lpstr>CSS Borders</vt:lpstr>
      <vt:lpstr>CSS Margins</vt:lpstr>
      <vt:lpstr>CSS Margins</vt:lpstr>
      <vt:lpstr>CSS Padding</vt:lpstr>
      <vt:lpstr>CSS Padding</vt:lpstr>
      <vt:lpstr>CSS Tables</vt:lpstr>
      <vt:lpstr>CSS Tables</vt:lpstr>
      <vt:lpstr>CSS Box Model</vt:lpstr>
      <vt:lpstr>CSS Forms</vt:lpstr>
      <vt:lpstr>CSS Forms</vt:lpstr>
      <vt:lpstr>CSS Position</vt:lpstr>
      <vt:lpstr>CSS Position</vt:lpstr>
      <vt:lpstr>CSS Position</vt:lpstr>
      <vt:lpstr>CSS Layout - Overflow</vt:lpstr>
      <vt:lpstr>CSS Layout - float</vt:lpstr>
      <vt:lpstr>CSS Layout - display</vt:lpstr>
      <vt:lpstr>CSS Layout - display</vt:lpstr>
      <vt:lpstr>CSS Visibility and Z-Index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Website design fundamentals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Style Sheet 3</dc:title>
  <dc:creator>Nancy Nadar</dc:creator>
  <cp:lastModifiedBy>Sridhar Iyer</cp:lastModifiedBy>
  <cp:revision>48</cp:revision>
  <dcterms:created xsi:type="dcterms:W3CDTF">2023-02-09T07:00:52Z</dcterms:created>
  <dcterms:modified xsi:type="dcterms:W3CDTF">2024-01-30T06:31:20Z</dcterms:modified>
</cp:coreProperties>
</file>