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9" r:id="rId14"/>
    <p:sldId id="270" r:id="rId15"/>
    <p:sldId id="271" r:id="rId16"/>
    <p:sldId id="26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AC8F12CA-1F6D-4C06-8D41-6FDE40AE4FA5}" type="datetimeFigureOut">
              <a:rPr lang="en-IN" smtClean="0"/>
              <a:t>12-02-2024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0488B3B-E20B-4477-AF2A-384513476465}" type="slidenum">
              <a:rPr lang="en-IN" smtClean="0"/>
              <a:t>‹#›</a:t>
            </a:fld>
            <a:endParaRPr lang="en-IN"/>
          </a:p>
        </p:txBody>
      </p:sp>
    </p:spTree>
    <p:extLst>
      <p:ext uri="{BB962C8B-B14F-4D97-AF65-F5344CB8AC3E}">
        <p14:creationId xmlns:p14="http://schemas.microsoft.com/office/powerpoint/2010/main" val="1546518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C8F12CA-1F6D-4C06-8D41-6FDE40AE4FA5}" type="datetimeFigureOut">
              <a:rPr lang="en-IN" smtClean="0"/>
              <a:t>12-02-2024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0488B3B-E20B-4477-AF2A-384513476465}" type="slidenum">
              <a:rPr lang="en-IN" smtClean="0"/>
              <a:t>‹#›</a:t>
            </a:fld>
            <a:endParaRPr lang="en-IN"/>
          </a:p>
        </p:txBody>
      </p:sp>
    </p:spTree>
    <p:extLst>
      <p:ext uri="{BB962C8B-B14F-4D97-AF65-F5344CB8AC3E}">
        <p14:creationId xmlns:p14="http://schemas.microsoft.com/office/powerpoint/2010/main" val="542332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C8F12CA-1F6D-4C06-8D41-6FDE40AE4FA5}" type="datetimeFigureOut">
              <a:rPr lang="en-IN" smtClean="0"/>
              <a:t>12-02-2024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0488B3B-E20B-4477-AF2A-384513476465}" type="slidenum">
              <a:rPr lang="en-IN" smtClean="0"/>
              <a:t>‹#›</a:t>
            </a:fld>
            <a:endParaRPr lang="en-IN"/>
          </a:p>
        </p:txBody>
      </p:sp>
    </p:spTree>
    <p:extLst>
      <p:ext uri="{BB962C8B-B14F-4D97-AF65-F5344CB8AC3E}">
        <p14:creationId xmlns:p14="http://schemas.microsoft.com/office/powerpoint/2010/main" val="304076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AC8F12CA-1F6D-4C06-8D41-6FDE40AE4FA5}" type="datetimeFigureOut">
              <a:rPr lang="en-IN" smtClean="0"/>
              <a:t>12-02-2024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0488B3B-E20B-4477-AF2A-384513476465}" type="slidenum">
              <a:rPr lang="en-IN" smtClean="0"/>
              <a:t>‹#›</a:t>
            </a:fld>
            <a:endParaRPr lang="en-IN"/>
          </a:p>
        </p:txBody>
      </p:sp>
    </p:spTree>
    <p:extLst>
      <p:ext uri="{BB962C8B-B14F-4D97-AF65-F5344CB8AC3E}">
        <p14:creationId xmlns:p14="http://schemas.microsoft.com/office/powerpoint/2010/main" val="2432811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AC8F12CA-1F6D-4C06-8D41-6FDE40AE4FA5}" type="datetimeFigureOut">
              <a:rPr lang="en-IN" smtClean="0"/>
              <a:t>12-02-2024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0488B3B-E20B-4477-AF2A-384513476465}" type="slidenum">
              <a:rPr lang="en-IN" smtClean="0"/>
              <a:t>‹#›</a:t>
            </a:fld>
            <a:endParaRPr lang="en-IN"/>
          </a:p>
        </p:txBody>
      </p:sp>
    </p:spTree>
    <p:extLst>
      <p:ext uri="{BB962C8B-B14F-4D97-AF65-F5344CB8AC3E}">
        <p14:creationId xmlns:p14="http://schemas.microsoft.com/office/powerpoint/2010/main" val="2837213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AC8F12CA-1F6D-4C06-8D41-6FDE40AE4FA5}" type="datetimeFigureOut">
              <a:rPr lang="en-IN" smtClean="0"/>
              <a:t>12-02-2024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0488B3B-E20B-4477-AF2A-384513476465}" type="slidenum">
              <a:rPr lang="en-IN" smtClean="0"/>
              <a:t>‹#›</a:t>
            </a:fld>
            <a:endParaRPr lang="en-IN"/>
          </a:p>
        </p:txBody>
      </p:sp>
    </p:spTree>
    <p:extLst>
      <p:ext uri="{BB962C8B-B14F-4D97-AF65-F5344CB8AC3E}">
        <p14:creationId xmlns:p14="http://schemas.microsoft.com/office/powerpoint/2010/main" val="2131564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8F12CA-1F6D-4C06-8D41-6FDE40AE4FA5}" type="datetimeFigureOut">
              <a:rPr lang="en-IN" smtClean="0"/>
              <a:t>12-02-2024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0488B3B-E20B-4477-AF2A-384513476465}" type="slidenum">
              <a:rPr lang="en-IN" smtClean="0"/>
              <a:t>‹#›</a:t>
            </a:fld>
            <a:endParaRPr lang="en-IN"/>
          </a:p>
        </p:txBody>
      </p:sp>
    </p:spTree>
    <p:extLst>
      <p:ext uri="{BB962C8B-B14F-4D97-AF65-F5344CB8AC3E}">
        <p14:creationId xmlns:p14="http://schemas.microsoft.com/office/powerpoint/2010/main" val="4154858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C8F12CA-1F6D-4C06-8D41-6FDE40AE4FA5}" type="datetimeFigureOut">
              <a:rPr lang="en-IN" smtClean="0"/>
              <a:t>12-02-2024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0488B3B-E20B-4477-AF2A-384513476465}" type="slidenum">
              <a:rPr lang="en-IN" smtClean="0"/>
              <a:t>‹#›</a:t>
            </a:fld>
            <a:endParaRPr lang="en-IN"/>
          </a:p>
        </p:txBody>
      </p:sp>
    </p:spTree>
    <p:extLst>
      <p:ext uri="{BB962C8B-B14F-4D97-AF65-F5344CB8AC3E}">
        <p14:creationId xmlns:p14="http://schemas.microsoft.com/office/powerpoint/2010/main" val="3148433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C8F12CA-1F6D-4C06-8D41-6FDE40AE4FA5}" type="datetimeFigureOut">
              <a:rPr lang="en-IN" smtClean="0"/>
              <a:t>12-02-2024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0488B3B-E20B-4477-AF2A-384513476465}" type="slidenum">
              <a:rPr lang="en-IN" smtClean="0"/>
              <a:t>‹#›</a:t>
            </a:fld>
            <a:endParaRPr lang="en-IN"/>
          </a:p>
        </p:txBody>
      </p:sp>
    </p:spTree>
    <p:extLst>
      <p:ext uri="{BB962C8B-B14F-4D97-AF65-F5344CB8AC3E}">
        <p14:creationId xmlns:p14="http://schemas.microsoft.com/office/powerpoint/2010/main" val="924252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C8F12CA-1F6D-4C06-8D41-6FDE40AE4FA5}" type="datetimeFigureOut">
              <a:rPr lang="en-IN" smtClean="0"/>
              <a:t>12-02-2024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0488B3B-E20B-4477-AF2A-384513476465}" type="slidenum">
              <a:rPr lang="en-IN" smtClean="0"/>
              <a:t>‹#›</a:t>
            </a:fld>
            <a:endParaRPr lang="en-IN"/>
          </a:p>
        </p:txBody>
      </p:sp>
    </p:spTree>
    <p:extLst>
      <p:ext uri="{BB962C8B-B14F-4D97-AF65-F5344CB8AC3E}">
        <p14:creationId xmlns:p14="http://schemas.microsoft.com/office/powerpoint/2010/main" val="203478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C8F12CA-1F6D-4C06-8D41-6FDE40AE4FA5}" type="datetimeFigureOut">
              <a:rPr lang="en-IN" smtClean="0"/>
              <a:t>12-02-2024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0488B3B-E20B-4477-AF2A-384513476465}" type="slidenum">
              <a:rPr lang="en-IN" smtClean="0"/>
              <a:t>‹#›</a:t>
            </a:fld>
            <a:endParaRPr lang="en-IN"/>
          </a:p>
        </p:txBody>
      </p:sp>
    </p:spTree>
    <p:extLst>
      <p:ext uri="{BB962C8B-B14F-4D97-AF65-F5344CB8AC3E}">
        <p14:creationId xmlns:p14="http://schemas.microsoft.com/office/powerpoint/2010/main" val="2447241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8F12CA-1F6D-4C06-8D41-6FDE40AE4FA5}" type="datetimeFigureOut">
              <a:rPr lang="en-IN" smtClean="0"/>
              <a:t>12-02-2024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488B3B-E20B-4477-AF2A-384513476465}" type="slidenum">
              <a:rPr lang="en-IN" smtClean="0"/>
              <a:t>‹#›</a:t>
            </a:fld>
            <a:endParaRPr lang="en-IN"/>
          </a:p>
        </p:txBody>
      </p:sp>
    </p:spTree>
    <p:extLst>
      <p:ext uri="{BB962C8B-B14F-4D97-AF65-F5344CB8AC3E}">
        <p14:creationId xmlns:p14="http://schemas.microsoft.com/office/powerpoint/2010/main" val="34906423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2261" y="1313556"/>
            <a:ext cx="11310851" cy="2377295"/>
          </a:xfrm>
        </p:spPr>
        <p:txBody>
          <a:bodyPr>
            <a:normAutofit/>
          </a:bodyPr>
          <a:lstStyle/>
          <a:p>
            <a:r>
              <a:rPr lang="en-US" b="1" dirty="0" smtClean="0"/>
              <a:t>Advanced Encryption Standard</a:t>
            </a:r>
            <a:endParaRPr lang="en-IN" b="1" dirty="0"/>
          </a:p>
        </p:txBody>
      </p:sp>
    </p:spTree>
    <p:extLst>
      <p:ext uri="{BB962C8B-B14F-4D97-AF65-F5344CB8AC3E}">
        <p14:creationId xmlns:p14="http://schemas.microsoft.com/office/powerpoint/2010/main" val="6856354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633" y="240846"/>
            <a:ext cx="5321531" cy="1325563"/>
          </a:xfrm>
        </p:spPr>
        <p:txBody>
          <a:bodyPr/>
          <a:lstStyle/>
          <a:p>
            <a:r>
              <a:rPr lang="en-US" b="1" dirty="0" smtClean="0"/>
              <a:t>Overall Block Diagram</a:t>
            </a:r>
            <a:endParaRPr lang="en-IN" b="1"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2451" t="-846" r="-2451" b="846"/>
          <a:stretch/>
        </p:blipFill>
        <p:spPr>
          <a:xfrm>
            <a:off x="6391102" y="-58189"/>
            <a:ext cx="5087389" cy="6878018"/>
          </a:xfrm>
        </p:spPr>
      </p:pic>
      <p:pic>
        <p:nvPicPr>
          <p:cNvPr id="5" name="Picture 4"/>
          <p:cNvPicPr>
            <a:picLocks noChangeAspect="1"/>
          </p:cNvPicPr>
          <p:nvPr/>
        </p:nvPicPr>
        <p:blipFill>
          <a:blip r:embed="rId3"/>
          <a:stretch>
            <a:fillRect/>
          </a:stretch>
        </p:blipFill>
        <p:spPr>
          <a:xfrm>
            <a:off x="349135" y="1629295"/>
            <a:ext cx="5788537" cy="4158813"/>
          </a:xfrm>
          <a:prstGeom prst="rect">
            <a:avLst/>
          </a:prstGeom>
        </p:spPr>
      </p:pic>
    </p:spTree>
    <p:extLst>
      <p:ext uri="{BB962C8B-B14F-4D97-AF65-F5344CB8AC3E}">
        <p14:creationId xmlns:p14="http://schemas.microsoft.com/office/powerpoint/2010/main" val="32162179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946" y="2854642"/>
            <a:ext cx="10515600" cy="1325563"/>
          </a:xfrm>
        </p:spPr>
        <p:txBody>
          <a:bodyPr/>
          <a:lstStyle/>
          <a:p>
            <a:r>
              <a:rPr lang="en-US" b="1" dirty="0" smtClean="0"/>
              <a:t>Internal Block Diagram</a:t>
            </a:r>
            <a:endParaRPr lang="en-IN" b="1" dirty="0"/>
          </a:p>
        </p:txBody>
      </p:sp>
      <p:pic>
        <p:nvPicPr>
          <p:cNvPr id="4" name="Content Placeholder 3"/>
          <p:cNvPicPr>
            <a:picLocks noGrp="1" noChangeAspect="1"/>
          </p:cNvPicPr>
          <p:nvPr>
            <p:ph idx="1"/>
          </p:nvPr>
        </p:nvPicPr>
        <p:blipFill>
          <a:blip r:embed="rId2"/>
          <a:stretch>
            <a:fillRect/>
          </a:stretch>
        </p:blipFill>
        <p:spPr>
          <a:xfrm>
            <a:off x="6261568" y="365125"/>
            <a:ext cx="5301435" cy="6304598"/>
          </a:xfrm>
          <a:prstGeom prst="rect">
            <a:avLst/>
          </a:prstGeom>
        </p:spPr>
      </p:pic>
    </p:spTree>
    <p:extLst>
      <p:ext uri="{BB962C8B-B14F-4D97-AF65-F5344CB8AC3E}">
        <p14:creationId xmlns:p14="http://schemas.microsoft.com/office/powerpoint/2010/main" val="2662193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the Key for each round is obtained?</a:t>
            </a:r>
            <a:endParaRPr lang="en-IN" b="1" dirty="0"/>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Lst>
          </a:blip>
          <a:stretch>
            <a:fillRect/>
          </a:stretch>
        </p:blipFill>
        <p:spPr>
          <a:xfrm>
            <a:off x="3166653" y="1450857"/>
            <a:ext cx="5858693" cy="2324424"/>
          </a:xfrm>
          <a:prstGeom prst="rect">
            <a:avLst/>
          </a:prstGeom>
        </p:spPr>
      </p:pic>
      <p:pic>
        <p:nvPicPr>
          <p:cNvPr id="5" name="Picture 4"/>
          <p:cNvPicPr>
            <a:picLocks noChangeAspect="1"/>
          </p:cNvPicPr>
          <p:nvPr/>
        </p:nvPicPr>
        <p:blipFill>
          <a:blip r:embed="rId4"/>
          <a:stretch>
            <a:fillRect/>
          </a:stretch>
        </p:blipFill>
        <p:spPr>
          <a:xfrm>
            <a:off x="1675213" y="4079451"/>
            <a:ext cx="8841572" cy="2507674"/>
          </a:xfrm>
          <a:prstGeom prst="rect">
            <a:avLst/>
          </a:prstGeom>
        </p:spPr>
      </p:pic>
    </p:spTree>
    <p:extLst>
      <p:ext uri="{BB962C8B-B14F-4D97-AF65-F5344CB8AC3E}">
        <p14:creationId xmlns:p14="http://schemas.microsoft.com/office/powerpoint/2010/main" val="1688935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365125"/>
            <a:ext cx="6221002" cy="1325563"/>
          </a:xfrm>
        </p:spPr>
        <p:txBody>
          <a:bodyPr/>
          <a:lstStyle/>
          <a:p>
            <a:r>
              <a:rPr lang="en-US" b="1" dirty="0" smtClean="0"/>
              <a:t>How the Key for each round is obtained?</a:t>
            </a:r>
            <a:endParaRPr lang="en-IN" b="1" dirty="0"/>
          </a:p>
        </p:txBody>
      </p:sp>
      <p:pic>
        <p:nvPicPr>
          <p:cNvPr id="6" name="Picture 5"/>
          <p:cNvPicPr>
            <a:picLocks noChangeAspect="1"/>
          </p:cNvPicPr>
          <p:nvPr/>
        </p:nvPicPr>
        <p:blipFill>
          <a:blip r:embed="rId2"/>
          <a:stretch>
            <a:fillRect/>
          </a:stretch>
        </p:blipFill>
        <p:spPr>
          <a:xfrm>
            <a:off x="5734396" y="82624"/>
            <a:ext cx="6177742" cy="6587674"/>
          </a:xfrm>
          <a:prstGeom prst="rect">
            <a:avLst/>
          </a:prstGeom>
        </p:spPr>
      </p:pic>
    </p:spTree>
    <p:extLst>
      <p:ext uri="{BB962C8B-B14F-4D97-AF65-F5344CB8AC3E}">
        <p14:creationId xmlns:p14="http://schemas.microsoft.com/office/powerpoint/2010/main" val="308083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600" y="90805"/>
            <a:ext cx="12731715" cy="1325563"/>
          </a:xfrm>
        </p:spPr>
        <p:txBody>
          <a:bodyPr/>
          <a:lstStyle/>
          <a:p>
            <a:r>
              <a:rPr lang="en-US" b="1" dirty="0" smtClean="0"/>
              <a:t>How the Key for each round is obtained?</a:t>
            </a:r>
            <a:endParaRPr lang="en-IN" b="1" dirty="0"/>
          </a:p>
        </p:txBody>
      </p:sp>
      <p:pic>
        <p:nvPicPr>
          <p:cNvPr id="5" name="Picture 4"/>
          <p:cNvPicPr>
            <a:picLocks noChangeAspect="1"/>
          </p:cNvPicPr>
          <p:nvPr/>
        </p:nvPicPr>
        <p:blipFill>
          <a:blip r:embed="rId2"/>
          <a:stretch>
            <a:fillRect/>
          </a:stretch>
        </p:blipFill>
        <p:spPr>
          <a:xfrm>
            <a:off x="5655513" y="1024468"/>
            <a:ext cx="5740619" cy="3592378"/>
          </a:xfrm>
          <a:prstGeom prst="rect">
            <a:avLst/>
          </a:prstGeom>
        </p:spPr>
      </p:pic>
      <p:pic>
        <p:nvPicPr>
          <p:cNvPr id="9" name="Picture 8"/>
          <p:cNvPicPr>
            <a:picLocks noChangeAspect="1"/>
          </p:cNvPicPr>
          <p:nvPr/>
        </p:nvPicPr>
        <p:blipFill>
          <a:blip r:embed="rId3"/>
          <a:stretch>
            <a:fillRect/>
          </a:stretch>
        </p:blipFill>
        <p:spPr>
          <a:xfrm>
            <a:off x="180310" y="6307667"/>
            <a:ext cx="1929145" cy="270933"/>
          </a:xfrm>
          <a:prstGeom prst="rect">
            <a:avLst/>
          </a:prstGeom>
        </p:spPr>
      </p:pic>
      <p:pic>
        <p:nvPicPr>
          <p:cNvPr id="11" name="Picture 10"/>
          <p:cNvPicPr>
            <a:picLocks noChangeAspect="1"/>
          </p:cNvPicPr>
          <p:nvPr/>
        </p:nvPicPr>
        <p:blipFill>
          <a:blip r:embed="rId4"/>
          <a:stretch>
            <a:fillRect/>
          </a:stretch>
        </p:blipFill>
        <p:spPr>
          <a:xfrm>
            <a:off x="355600" y="1189898"/>
            <a:ext cx="4268475" cy="5034160"/>
          </a:xfrm>
          <a:prstGeom prst="rect">
            <a:avLst/>
          </a:prstGeom>
        </p:spPr>
      </p:pic>
      <p:sp>
        <p:nvSpPr>
          <p:cNvPr id="7" name="Right Arrow 6"/>
          <p:cNvSpPr/>
          <p:nvPr/>
        </p:nvSpPr>
        <p:spPr>
          <a:xfrm rot="19802860">
            <a:off x="4043805" y="3036298"/>
            <a:ext cx="1482253" cy="223637"/>
          </a:xfrm>
          <a:prstGeom prst="rightArrow">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2" name="Picture 11"/>
          <p:cNvPicPr>
            <a:picLocks noChangeAspect="1"/>
          </p:cNvPicPr>
          <p:nvPr/>
        </p:nvPicPr>
        <p:blipFill>
          <a:blip r:embed="rId5"/>
          <a:stretch>
            <a:fillRect/>
          </a:stretch>
        </p:blipFill>
        <p:spPr>
          <a:xfrm>
            <a:off x="5655512" y="5184306"/>
            <a:ext cx="5727843" cy="523074"/>
          </a:xfrm>
          <a:prstGeom prst="rect">
            <a:avLst/>
          </a:prstGeom>
        </p:spPr>
      </p:pic>
      <p:sp>
        <p:nvSpPr>
          <p:cNvPr id="13" name="Curved Right Arrow 12"/>
          <p:cNvSpPr/>
          <p:nvPr/>
        </p:nvSpPr>
        <p:spPr>
          <a:xfrm rot="19833520">
            <a:off x="4392910" y="4877833"/>
            <a:ext cx="514350" cy="952500"/>
          </a:xfrm>
          <a:prstGeom prst="curvedRightArrow">
            <a:avLst>
              <a:gd name="adj1" fmla="val 25000"/>
              <a:gd name="adj2" fmla="val 55121"/>
              <a:gd name="adj3" fmla="val 30672"/>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Tree>
    <p:extLst>
      <p:ext uri="{BB962C8B-B14F-4D97-AF65-F5344CB8AC3E}">
        <p14:creationId xmlns:p14="http://schemas.microsoft.com/office/powerpoint/2010/main" val="1025405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928937"/>
            <a:ext cx="5334000" cy="1325563"/>
          </a:xfrm>
        </p:spPr>
        <p:txBody>
          <a:bodyPr/>
          <a:lstStyle/>
          <a:p>
            <a:r>
              <a:rPr lang="en-US" b="1" dirty="0" smtClean="0"/>
              <a:t>Operations in a Single AES Round</a:t>
            </a:r>
            <a:endParaRPr lang="en-IN" b="1" dirty="0"/>
          </a:p>
        </p:txBody>
      </p:sp>
      <p:pic>
        <p:nvPicPr>
          <p:cNvPr id="4" name="Content Placeholder 3"/>
          <p:cNvPicPr>
            <a:picLocks noGrp="1" noChangeAspect="1"/>
          </p:cNvPicPr>
          <p:nvPr>
            <p:ph idx="1"/>
          </p:nvPr>
        </p:nvPicPr>
        <p:blipFill>
          <a:blip r:embed="rId2"/>
          <a:stretch>
            <a:fillRect/>
          </a:stretch>
        </p:blipFill>
        <p:spPr>
          <a:xfrm>
            <a:off x="6032658" y="149224"/>
            <a:ext cx="5895311" cy="6423025"/>
          </a:xfrm>
          <a:prstGeom prst="rect">
            <a:avLst/>
          </a:prstGeom>
        </p:spPr>
      </p:pic>
    </p:spTree>
    <p:extLst>
      <p:ext uri="{BB962C8B-B14F-4D97-AF65-F5344CB8AC3E}">
        <p14:creationId xmlns:p14="http://schemas.microsoft.com/office/powerpoint/2010/main" val="952030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Detailed AES Round</a:t>
            </a:r>
            <a:endParaRPr lang="en-IN" b="1" dirty="0"/>
          </a:p>
        </p:txBody>
      </p:sp>
      <p:sp>
        <p:nvSpPr>
          <p:cNvPr id="3" name="Content Placeholder 2"/>
          <p:cNvSpPr>
            <a:spLocks noGrp="1"/>
          </p:cNvSpPr>
          <p:nvPr>
            <p:ph idx="1"/>
          </p:nvPr>
        </p:nvSpPr>
        <p:spPr>
          <a:xfrm>
            <a:off x="838200" y="1548607"/>
            <a:ext cx="10515600" cy="3194050"/>
          </a:xfrm>
        </p:spPr>
        <p:txBody>
          <a:bodyPr/>
          <a:lstStyle/>
          <a:p>
            <a:pPr marL="0" indent="0">
              <a:buNone/>
            </a:pPr>
            <a:r>
              <a:rPr lang="en-US" dirty="0" smtClean="0"/>
              <a:t>Four different stages are used, one of permutation and three of substitution:</a:t>
            </a:r>
          </a:p>
          <a:p>
            <a:pPr marL="914400" lvl="1" indent="-457200">
              <a:buFont typeface="+mj-lt"/>
              <a:buAutoNum type="arabicPeriod"/>
            </a:pPr>
            <a:r>
              <a:rPr lang="en-US" b="1" dirty="0" smtClean="0"/>
              <a:t>Substitute bytes: </a:t>
            </a:r>
            <a:r>
              <a:rPr lang="en-US" dirty="0" smtClean="0"/>
              <a:t>Uses an S-box to perform a byte-by-byte substitution of the block</a:t>
            </a:r>
          </a:p>
          <a:p>
            <a:pPr marL="914400" lvl="1" indent="-457200">
              <a:buFont typeface="+mj-lt"/>
              <a:buAutoNum type="arabicPeriod"/>
            </a:pPr>
            <a:r>
              <a:rPr lang="en-US" b="1" dirty="0" err="1" smtClean="0"/>
              <a:t>ShiftRows</a:t>
            </a:r>
            <a:r>
              <a:rPr lang="en-US" dirty="0" smtClean="0"/>
              <a:t>: A simple permutation</a:t>
            </a:r>
          </a:p>
          <a:p>
            <a:pPr marL="914400" lvl="1" indent="-457200">
              <a:buFont typeface="+mj-lt"/>
              <a:buAutoNum type="arabicPeriod"/>
            </a:pPr>
            <a:r>
              <a:rPr lang="en-US" b="1" dirty="0" err="1" smtClean="0"/>
              <a:t>MixColumus</a:t>
            </a:r>
            <a:r>
              <a:rPr lang="en-US" b="1" dirty="0" smtClean="0"/>
              <a:t>: </a:t>
            </a:r>
            <a:r>
              <a:rPr lang="en-US" dirty="0" smtClean="0"/>
              <a:t>A substitution that makes use of arithmetic over GF (2^8)</a:t>
            </a:r>
          </a:p>
          <a:p>
            <a:pPr marL="914400" lvl="1" indent="-457200">
              <a:buFont typeface="+mj-lt"/>
              <a:buAutoNum type="arabicPeriod"/>
            </a:pPr>
            <a:r>
              <a:rPr lang="en-US" b="1" dirty="0" err="1" smtClean="0"/>
              <a:t>AddRoundKey</a:t>
            </a:r>
            <a:r>
              <a:rPr lang="en-US" b="1" dirty="0" smtClean="0"/>
              <a:t>: </a:t>
            </a:r>
            <a:r>
              <a:rPr lang="en-US" dirty="0" smtClean="0"/>
              <a:t>A simple bitwise XOR of the current block with a portion of the expanded key</a:t>
            </a:r>
            <a:endParaRPr lang="en-IN" dirty="0"/>
          </a:p>
        </p:txBody>
      </p:sp>
      <p:pic>
        <p:nvPicPr>
          <p:cNvPr id="4" name="Picture 3"/>
          <p:cNvPicPr>
            <a:picLocks noChangeAspect="1"/>
          </p:cNvPicPr>
          <p:nvPr/>
        </p:nvPicPr>
        <p:blipFill>
          <a:blip r:embed="rId2"/>
          <a:stretch>
            <a:fillRect/>
          </a:stretch>
        </p:blipFill>
        <p:spPr>
          <a:xfrm>
            <a:off x="2888540" y="4638675"/>
            <a:ext cx="5794318" cy="2029084"/>
          </a:xfrm>
          <a:prstGeom prst="rect">
            <a:avLst/>
          </a:prstGeom>
        </p:spPr>
      </p:pic>
      <p:cxnSp>
        <p:nvCxnSpPr>
          <p:cNvPr id="6" name="Curved Connector 5"/>
          <p:cNvCxnSpPr>
            <a:endCxn id="4" idx="3"/>
          </p:cNvCxnSpPr>
          <p:nvPr/>
        </p:nvCxnSpPr>
        <p:spPr>
          <a:xfrm rot="5400000">
            <a:off x="8294042" y="4193657"/>
            <a:ext cx="1848377" cy="1070743"/>
          </a:xfrm>
          <a:prstGeom prst="curved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1524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Detailed AES Round</a:t>
            </a:r>
            <a:endParaRPr lang="en-IN" dirty="0"/>
          </a:p>
        </p:txBody>
      </p:sp>
      <p:sp>
        <p:nvSpPr>
          <p:cNvPr id="3" name="Content Placeholder 2"/>
          <p:cNvSpPr>
            <a:spLocks noGrp="1"/>
          </p:cNvSpPr>
          <p:nvPr>
            <p:ph idx="1"/>
          </p:nvPr>
        </p:nvSpPr>
        <p:spPr>
          <a:xfrm>
            <a:off x="838200" y="1825625"/>
            <a:ext cx="10668000" cy="4679950"/>
          </a:xfrm>
        </p:spPr>
        <p:txBody>
          <a:bodyPr>
            <a:normAutofit/>
          </a:bodyPr>
          <a:lstStyle/>
          <a:p>
            <a:pPr algn="just"/>
            <a:r>
              <a:rPr lang="en-US" sz="2000" dirty="0" smtClean="0"/>
              <a:t>The structure is quite simple. For both encryption and decryption, the cipher begins with an</a:t>
            </a:r>
            <a:r>
              <a:rPr lang="en-US" sz="2000" b="1" dirty="0" smtClean="0"/>
              <a:t> </a:t>
            </a:r>
            <a:r>
              <a:rPr lang="en-US" sz="2000" b="1" dirty="0" err="1" smtClean="0"/>
              <a:t>AddRoundKey</a:t>
            </a:r>
            <a:r>
              <a:rPr lang="en-US" sz="2000" dirty="0" smtClean="0"/>
              <a:t> stage, followed by </a:t>
            </a:r>
            <a:r>
              <a:rPr lang="en-US" sz="2000" dirty="0" smtClean="0">
                <a:solidFill>
                  <a:srgbClr val="FF0000"/>
                </a:solidFill>
              </a:rPr>
              <a:t>nine rounds </a:t>
            </a:r>
            <a:r>
              <a:rPr lang="en-US" sz="2000" dirty="0" smtClean="0"/>
              <a:t>that each includes all four stages, followed by a tenth round of three stages.</a:t>
            </a:r>
          </a:p>
          <a:p>
            <a:pPr algn="just"/>
            <a:r>
              <a:rPr lang="en-US" sz="2000" dirty="0" smtClean="0">
                <a:solidFill>
                  <a:srgbClr val="FF0000"/>
                </a:solidFill>
              </a:rPr>
              <a:t>Each stage is easily reversible</a:t>
            </a:r>
            <a:r>
              <a:rPr lang="en-US" sz="2000" dirty="0" smtClean="0"/>
              <a:t>. For the </a:t>
            </a:r>
            <a:r>
              <a:rPr lang="en-US" sz="2000" b="1" dirty="0" smtClean="0"/>
              <a:t>Substitute Byte, </a:t>
            </a:r>
            <a:r>
              <a:rPr lang="en-US" sz="2000" b="1" dirty="0" err="1" smtClean="0"/>
              <a:t>ShiftRows</a:t>
            </a:r>
            <a:r>
              <a:rPr lang="en-US" sz="2000" b="1" dirty="0" smtClean="0"/>
              <a:t>, and </a:t>
            </a:r>
            <a:r>
              <a:rPr lang="en-US" sz="2000" b="1" dirty="0" err="1" smtClean="0"/>
              <a:t>MixColumns</a:t>
            </a:r>
            <a:r>
              <a:rPr lang="en-US" sz="2000" b="1" dirty="0" smtClean="0"/>
              <a:t> </a:t>
            </a:r>
            <a:r>
              <a:rPr lang="en-US" sz="2000" dirty="0" smtClean="0"/>
              <a:t>stages, an inverse function is used in the decryption algorithm. </a:t>
            </a:r>
          </a:p>
          <a:p>
            <a:pPr algn="just"/>
            <a:r>
              <a:rPr lang="en-US" sz="2000" dirty="0" smtClean="0"/>
              <a:t>For the </a:t>
            </a:r>
            <a:r>
              <a:rPr lang="en-US" sz="2000" b="1" dirty="0" err="1" smtClean="0"/>
              <a:t>AddRoundKey</a:t>
            </a:r>
            <a:r>
              <a:rPr lang="en-US" sz="2000" dirty="0" smtClean="0"/>
              <a:t> stage, the inverse is achieved by </a:t>
            </a:r>
            <a:r>
              <a:rPr lang="en-US" sz="2000" dirty="0" err="1" smtClean="0"/>
              <a:t>XORing</a:t>
            </a:r>
            <a:r>
              <a:rPr lang="en-US" sz="2000" dirty="0" smtClean="0"/>
              <a:t> the same round key to the block.</a:t>
            </a:r>
          </a:p>
          <a:p>
            <a:pPr algn="just"/>
            <a:r>
              <a:rPr lang="en-US" sz="2000" dirty="0" smtClean="0"/>
              <a:t>As with most block ciphers, the decryption algorithm makes use of the expanded key in reverse order</a:t>
            </a:r>
            <a:endParaRPr lang="en-IN" sz="2000" dirty="0"/>
          </a:p>
        </p:txBody>
      </p:sp>
    </p:spTree>
    <p:extLst>
      <p:ext uri="{BB962C8B-B14F-4D97-AF65-F5344CB8AC3E}">
        <p14:creationId xmlns:p14="http://schemas.microsoft.com/office/powerpoint/2010/main" val="1944633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1. Substitute Bytes</a:t>
            </a:r>
            <a:endParaRPr lang="en-IN" b="1" dirty="0">
              <a:solidFill>
                <a:srgbClr val="FF0000"/>
              </a:solidFill>
            </a:endParaRPr>
          </a:p>
        </p:txBody>
      </p:sp>
      <p:sp>
        <p:nvSpPr>
          <p:cNvPr id="3" name="Content Placeholder 2"/>
          <p:cNvSpPr>
            <a:spLocks noGrp="1"/>
          </p:cNvSpPr>
          <p:nvPr>
            <p:ph idx="1"/>
          </p:nvPr>
        </p:nvSpPr>
        <p:spPr>
          <a:xfrm>
            <a:off x="390525" y="1892299"/>
            <a:ext cx="5591175" cy="4689475"/>
          </a:xfrm>
        </p:spPr>
        <p:txBody>
          <a:bodyPr>
            <a:normAutofit lnSpcReduction="10000"/>
          </a:bodyPr>
          <a:lstStyle/>
          <a:p>
            <a:pPr algn="just"/>
            <a:r>
              <a:rPr lang="en-US" sz="2000" dirty="0" smtClean="0"/>
              <a:t>The forward substitute byte transformation, called </a:t>
            </a:r>
            <a:r>
              <a:rPr lang="en-US" sz="2000" b="1" dirty="0" err="1" smtClean="0"/>
              <a:t>SubBytes</a:t>
            </a:r>
            <a:r>
              <a:rPr lang="en-US" sz="2000" dirty="0" smtClean="0"/>
              <a:t>, is a simple table lookup. AES defines a 16 * 16 matrix of byte values, called an S-box, that contains a permutation of all possible 256 8-bit values.</a:t>
            </a:r>
          </a:p>
          <a:p>
            <a:pPr algn="just"/>
            <a:r>
              <a:rPr lang="en-US" sz="2000" dirty="0" smtClean="0"/>
              <a:t>Each individual byte of State is mapped into a new byte in the following way: </a:t>
            </a:r>
            <a:r>
              <a:rPr lang="en-US" sz="2000" dirty="0" smtClean="0">
                <a:solidFill>
                  <a:srgbClr val="FF0000"/>
                </a:solidFill>
              </a:rPr>
              <a:t>The leftmost 4 bits of the byte are used as a row value and the rightmost 4 bits are used as a column value.</a:t>
            </a:r>
          </a:p>
          <a:p>
            <a:pPr algn="just"/>
            <a:r>
              <a:rPr lang="en-US" sz="2000" dirty="0" smtClean="0"/>
              <a:t>These row and column values serve as indexes into the S-box to select a unique 8-bit output value. </a:t>
            </a:r>
          </a:p>
          <a:p>
            <a:pPr algn="just"/>
            <a:r>
              <a:rPr lang="en-US" sz="2000" dirty="0" smtClean="0"/>
              <a:t>For example, the hexadecimal value {95} references row 9, column 5 of the S-box, which contains the value {2A}. Accordingly, the value {95} is mapped into the value {2A3.</a:t>
            </a:r>
            <a:endParaRPr lang="en-IN" sz="2000" dirty="0"/>
          </a:p>
        </p:txBody>
      </p:sp>
      <p:pic>
        <p:nvPicPr>
          <p:cNvPr id="4" name="Picture 3"/>
          <p:cNvPicPr>
            <a:picLocks noChangeAspect="1"/>
          </p:cNvPicPr>
          <p:nvPr/>
        </p:nvPicPr>
        <p:blipFill>
          <a:blip r:embed="rId2"/>
          <a:stretch>
            <a:fillRect/>
          </a:stretch>
        </p:blipFill>
        <p:spPr>
          <a:xfrm>
            <a:off x="6423414" y="173038"/>
            <a:ext cx="4867756" cy="3035300"/>
          </a:xfrm>
          <a:prstGeom prst="rect">
            <a:avLst/>
          </a:prstGeom>
        </p:spPr>
      </p:pic>
      <p:pic>
        <p:nvPicPr>
          <p:cNvPr id="5" name="Picture 4"/>
          <p:cNvPicPr>
            <a:picLocks noChangeAspect="1"/>
          </p:cNvPicPr>
          <p:nvPr/>
        </p:nvPicPr>
        <p:blipFill>
          <a:blip r:embed="rId3"/>
          <a:stretch>
            <a:fillRect/>
          </a:stretch>
        </p:blipFill>
        <p:spPr>
          <a:xfrm>
            <a:off x="6423414" y="3400425"/>
            <a:ext cx="4530335" cy="2918753"/>
          </a:xfrm>
          <a:prstGeom prst="rect">
            <a:avLst/>
          </a:prstGeom>
        </p:spPr>
      </p:pic>
    </p:spTree>
    <p:extLst>
      <p:ext uri="{BB962C8B-B14F-4D97-AF65-F5344CB8AC3E}">
        <p14:creationId xmlns:p14="http://schemas.microsoft.com/office/powerpoint/2010/main" val="3757909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2</a:t>
            </a:r>
            <a:r>
              <a:rPr lang="en-US" b="1" dirty="0" smtClean="0">
                <a:solidFill>
                  <a:srgbClr val="FF0000"/>
                </a:solidFill>
              </a:rPr>
              <a:t>. Shift Rows</a:t>
            </a:r>
            <a:endParaRPr lang="en-IN" b="1" dirty="0">
              <a:solidFill>
                <a:srgbClr val="FF0000"/>
              </a:solidFill>
            </a:endParaRPr>
          </a:p>
        </p:txBody>
      </p:sp>
      <p:sp>
        <p:nvSpPr>
          <p:cNvPr id="3" name="Content Placeholder 2"/>
          <p:cNvSpPr>
            <a:spLocks noGrp="1"/>
          </p:cNvSpPr>
          <p:nvPr>
            <p:ph idx="1"/>
          </p:nvPr>
        </p:nvSpPr>
        <p:spPr>
          <a:xfrm>
            <a:off x="485775" y="1685612"/>
            <a:ext cx="10868025" cy="4689475"/>
          </a:xfrm>
        </p:spPr>
        <p:txBody>
          <a:bodyPr>
            <a:normAutofit/>
          </a:bodyPr>
          <a:lstStyle/>
          <a:p>
            <a:pPr algn="just"/>
            <a:r>
              <a:rPr lang="en-US" sz="2000" dirty="0" smtClean="0"/>
              <a:t>The first row of State is not altered. For the second row, a 1-byte circular left shift is performed. </a:t>
            </a:r>
          </a:p>
          <a:p>
            <a:pPr algn="just"/>
            <a:r>
              <a:rPr lang="en-US" sz="2000" dirty="0" smtClean="0"/>
              <a:t>For the third row, a 2-byte circular left shift is performed. </a:t>
            </a:r>
          </a:p>
          <a:p>
            <a:pPr algn="just"/>
            <a:r>
              <a:rPr lang="en-US" sz="2000" dirty="0" smtClean="0"/>
              <a:t>For the fourth row, a 3-byte circular left shift is performed. The following is an example of </a:t>
            </a:r>
            <a:r>
              <a:rPr lang="en-US" sz="2000" b="1" dirty="0" err="1" smtClean="0"/>
              <a:t>ShiftRows</a:t>
            </a:r>
            <a:r>
              <a:rPr lang="en-US" sz="2000" dirty="0" smtClean="0"/>
              <a:t>.</a:t>
            </a:r>
            <a:endParaRPr lang="en-US" sz="2000" dirty="0"/>
          </a:p>
          <a:p>
            <a:pPr algn="just"/>
            <a:r>
              <a:rPr lang="en-US" sz="2000" dirty="0" smtClean="0"/>
              <a:t>The inverse shift row transformation, called </a:t>
            </a:r>
            <a:r>
              <a:rPr lang="en-US" sz="2000" b="1" dirty="0" err="1" smtClean="0"/>
              <a:t>InvShiftRows</a:t>
            </a:r>
            <a:r>
              <a:rPr lang="en-US" sz="2000" dirty="0" smtClean="0"/>
              <a:t>, performs the circular shifts in the opposite direction for each of the last three rows, with a 1-byte circular right shift for the second row, and so on.</a:t>
            </a:r>
            <a:endParaRPr lang="en-IN" sz="2000" dirty="0"/>
          </a:p>
        </p:txBody>
      </p:sp>
      <p:pic>
        <p:nvPicPr>
          <p:cNvPr id="6" name="Picture 5"/>
          <p:cNvPicPr>
            <a:picLocks noChangeAspect="1"/>
          </p:cNvPicPr>
          <p:nvPr/>
        </p:nvPicPr>
        <p:blipFill>
          <a:blip r:embed="rId2"/>
          <a:stretch>
            <a:fillRect/>
          </a:stretch>
        </p:blipFill>
        <p:spPr>
          <a:xfrm>
            <a:off x="1509096" y="3877950"/>
            <a:ext cx="8821381" cy="2219635"/>
          </a:xfrm>
          <a:prstGeom prst="rect">
            <a:avLst/>
          </a:prstGeom>
        </p:spPr>
      </p:pic>
    </p:spTree>
    <p:extLst>
      <p:ext uri="{BB962C8B-B14F-4D97-AF65-F5344CB8AC3E}">
        <p14:creationId xmlns:p14="http://schemas.microsoft.com/office/powerpoint/2010/main" val="52958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3. Mix Column Transformation</a:t>
            </a:r>
            <a:endParaRPr lang="en-IN" b="1" dirty="0">
              <a:solidFill>
                <a:srgbClr val="FF0000"/>
              </a:solidFill>
            </a:endParaRPr>
          </a:p>
        </p:txBody>
      </p:sp>
      <p:sp>
        <p:nvSpPr>
          <p:cNvPr id="3" name="Content Placeholder 2"/>
          <p:cNvSpPr>
            <a:spLocks noGrp="1"/>
          </p:cNvSpPr>
          <p:nvPr>
            <p:ph idx="1"/>
          </p:nvPr>
        </p:nvSpPr>
        <p:spPr>
          <a:xfrm>
            <a:off x="485775" y="1685612"/>
            <a:ext cx="10868025" cy="4689475"/>
          </a:xfrm>
        </p:spPr>
        <p:txBody>
          <a:bodyPr>
            <a:normAutofit/>
          </a:bodyPr>
          <a:lstStyle/>
          <a:p>
            <a:pPr marL="0" indent="0" algn="just">
              <a:buNone/>
            </a:pPr>
            <a:r>
              <a:rPr lang="en-US" dirty="0"/>
              <a:t>The forward mix column transformation, called </a:t>
            </a:r>
            <a:r>
              <a:rPr lang="en-US" dirty="0" err="1"/>
              <a:t>MixColumns</a:t>
            </a:r>
            <a:r>
              <a:rPr lang="en-US" dirty="0"/>
              <a:t>, operates on each column individually. Each byte of a column is mapped into a new value that is a function of all four bytes in that column. The transformation can be defined by the following matrix multiplication on State</a:t>
            </a:r>
            <a:endParaRPr lang="en-IN" sz="2000" dirty="0"/>
          </a:p>
        </p:txBody>
      </p:sp>
      <p:pic>
        <p:nvPicPr>
          <p:cNvPr id="7" name="Picture 6"/>
          <p:cNvPicPr>
            <a:picLocks noChangeAspect="1"/>
          </p:cNvPicPr>
          <p:nvPr/>
        </p:nvPicPr>
        <p:blipFill>
          <a:blip r:embed="rId2"/>
          <a:stretch>
            <a:fillRect/>
          </a:stretch>
        </p:blipFill>
        <p:spPr>
          <a:xfrm>
            <a:off x="8653439" y="3605085"/>
            <a:ext cx="333422" cy="371527"/>
          </a:xfrm>
          <a:prstGeom prst="rect">
            <a:avLst/>
          </a:prstGeom>
        </p:spPr>
      </p:pic>
      <p:pic>
        <p:nvPicPr>
          <p:cNvPr id="8" name="Picture 7"/>
          <p:cNvPicPr>
            <a:picLocks noChangeAspect="1"/>
          </p:cNvPicPr>
          <p:nvPr/>
        </p:nvPicPr>
        <p:blipFill>
          <a:blip r:embed="rId3"/>
          <a:stretch>
            <a:fillRect/>
          </a:stretch>
        </p:blipFill>
        <p:spPr>
          <a:xfrm>
            <a:off x="642200" y="3724130"/>
            <a:ext cx="10555173" cy="2076740"/>
          </a:xfrm>
          <a:prstGeom prst="rect">
            <a:avLst/>
          </a:prstGeom>
        </p:spPr>
      </p:pic>
    </p:spTree>
    <p:extLst>
      <p:ext uri="{BB962C8B-B14F-4D97-AF65-F5344CB8AC3E}">
        <p14:creationId xmlns:p14="http://schemas.microsoft.com/office/powerpoint/2010/main" val="2743572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3. Mix Column Transformation</a:t>
            </a:r>
            <a:endParaRPr lang="en-IN" b="1" dirty="0">
              <a:solidFill>
                <a:srgbClr val="FF0000"/>
              </a:solidFill>
            </a:endParaRPr>
          </a:p>
        </p:txBody>
      </p:sp>
      <p:sp>
        <p:nvSpPr>
          <p:cNvPr id="3" name="Content Placeholder 2"/>
          <p:cNvSpPr>
            <a:spLocks noGrp="1"/>
          </p:cNvSpPr>
          <p:nvPr>
            <p:ph idx="1"/>
          </p:nvPr>
        </p:nvSpPr>
        <p:spPr>
          <a:xfrm>
            <a:off x="485775" y="1685612"/>
            <a:ext cx="10868025" cy="4689475"/>
          </a:xfrm>
        </p:spPr>
        <p:txBody>
          <a:bodyPr>
            <a:normAutofit/>
          </a:bodyPr>
          <a:lstStyle/>
          <a:p>
            <a:pPr marL="0" indent="0" algn="just">
              <a:buNone/>
            </a:pPr>
            <a:r>
              <a:rPr lang="en-US" dirty="0" smtClean="0"/>
              <a:t>Each element in the product matrix is the sum of products of elements of one row and one column. In this case, the individual additions and multiplications are performed in GF (2^8). The </a:t>
            </a:r>
            <a:r>
              <a:rPr lang="en-US" dirty="0" err="1" smtClean="0"/>
              <a:t>MixColumns</a:t>
            </a:r>
            <a:r>
              <a:rPr lang="en-US" dirty="0" smtClean="0"/>
              <a:t> transformation on a single column of State can be expressed as</a:t>
            </a:r>
            <a:endParaRPr lang="en-IN" sz="2000" dirty="0"/>
          </a:p>
        </p:txBody>
      </p:sp>
      <p:pic>
        <p:nvPicPr>
          <p:cNvPr id="7" name="Picture 6"/>
          <p:cNvPicPr>
            <a:picLocks noChangeAspect="1"/>
          </p:cNvPicPr>
          <p:nvPr/>
        </p:nvPicPr>
        <p:blipFill>
          <a:blip r:embed="rId2"/>
          <a:stretch>
            <a:fillRect/>
          </a:stretch>
        </p:blipFill>
        <p:spPr>
          <a:xfrm>
            <a:off x="8653439" y="3605085"/>
            <a:ext cx="333422" cy="371527"/>
          </a:xfrm>
          <a:prstGeom prst="rect">
            <a:avLst/>
          </a:prstGeom>
        </p:spPr>
      </p:pic>
      <p:pic>
        <p:nvPicPr>
          <p:cNvPr id="4" name="Picture 3"/>
          <p:cNvPicPr>
            <a:picLocks noChangeAspect="1"/>
          </p:cNvPicPr>
          <p:nvPr/>
        </p:nvPicPr>
        <p:blipFill>
          <a:blip r:embed="rId3"/>
          <a:stretch>
            <a:fillRect/>
          </a:stretch>
        </p:blipFill>
        <p:spPr>
          <a:xfrm>
            <a:off x="3009287" y="3605085"/>
            <a:ext cx="5644152" cy="2186115"/>
          </a:xfrm>
          <a:prstGeom prst="rect">
            <a:avLst/>
          </a:prstGeom>
        </p:spPr>
      </p:pic>
    </p:spTree>
    <p:extLst>
      <p:ext uri="{BB962C8B-B14F-4D97-AF65-F5344CB8AC3E}">
        <p14:creationId xmlns:p14="http://schemas.microsoft.com/office/powerpoint/2010/main" val="251374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3. Mix Column Transformation</a:t>
            </a:r>
            <a:endParaRPr lang="en-IN" b="1" dirty="0">
              <a:solidFill>
                <a:srgbClr val="FF0000"/>
              </a:solidFill>
            </a:endParaRPr>
          </a:p>
        </p:txBody>
      </p:sp>
      <p:sp>
        <p:nvSpPr>
          <p:cNvPr id="3" name="Content Placeholder 2"/>
          <p:cNvSpPr>
            <a:spLocks noGrp="1"/>
          </p:cNvSpPr>
          <p:nvPr>
            <p:ph idx="1"/>
          </p:nvPr>
        </p:nvSpPr>
        <p:spPr>
          <a:xfrm>
            <a:off x="723900" y="1685612"/>
            <a:ext cx="5895975" cy="4689475"/>
          </a:xfrm>
        </p:spPr>
        <p:txBody>
          <a:bodyPr>
            <a:normAutofit/>
          </a:bodyPr>
          <a:lstStyle/>
          <a:p>
            <a:pPr algn="just"/>
            <a:r>
              <a:rPr lang="en-US" sz="1800" dirty="0" smtClean="0"/>
              <a:t>The multiplication mentioned above is performed over a Galois Field. Let us see how the multiplication is performed with the help of lookup tables </a:t>
            </a:r>
            <a:r>
              <a:rPr lang="en-US" sz="1800" b="1" dirty="0" smtClean="0"/>
              <a:t>E- Table </a:t>
            </a:r>
            <a:r>
              <a:rPr lang="en-US" sz="1800" dirty="0" smtClean="0"/>
              <a:t>and </a:t>
            </a:r>
            <a:r>
              <a:rPr lang="en-US" sz="1800" b="1" dirty="0" smtClean="0"/>
              <a:t>L- Table</a:t>
            </a:r>
            <a:r>
              <a:rPr lang="en-US" sz="1800" dirty="0" smtClean="0"/>
              <a:t>.</a:t>
            </a:r>
          </a:p>
          <a:p>
            <a:pPr algn="just"/>
            <a:r>
              <a:rPr lang="en-US" sz="1800" dirty="0" smtClean="0"/>
              <a:t>For example, if the two hex values being multiplied are </a:t>
            </a:r>
            <a:r>
              <a:rPr lang="en-US" sz="1800" b="1" dirty="0" smtClean="0"/>
              <a:t>AF *8</a:t>
            </a:r>
            <a:r>
              <a:rPr lang="en-US" sz="1800" dirty="0" smtClean="0"/>
              <a:t>, we first look up </a:t>
            </a:r>
            <a:r>
              <a:rPr lang="en-US" sz="1800" b="1" dirty="0" smtClean="0"/>
              <a:t>L(AF)</a:t>
            </a:r>
            <a:r>
              <a:rPr lang="en-US" sz="1800" dirty="0" smtClean="0"/>
              <a:t> index which returns </a:t>
            </a:r>
            <a:r>
              <a:rPr lang="en-US" sz="1800" b="1" dirty="0" smtClean="0">
                <a:solidFill>
                  <a:srgbClr val="FF0000"/>
                </a:solidFill>
              </a:rPr>
              <a:t>B7</a:t>
            </a:r>
            <a:r>
              <a:rPr lang="en-US" sz="1800" b="1" dirty="0" smtClean="0"/>
              <a:t> </a:t>
            </a:r>
            <a:r>
              <a:rPr lang="en-US" sz="1800" dirty="0" smtClean="0"/>
              <a:t>then lookup </a:t>
            </a:r>
            <a:r>
              <a:rPr lang="en-US" sz="1800" b="1" dirty="0" smtClean="0"/>
              <a:t>L(08)</a:t>
            </a:r>
            <a:r>
              <a:rPr lang="en-US" sz="1800" dirty="0" smtClean="0"/>
              <a:t> which returns </a:t>
            </a:r>
            <a:r>
              <a:rPr lang="en-US" sz="1800" b="1" dirty="0" smtClean="0">
                <a:solidFill>
                  <a:srgbClr val="FF0000"/>
                </a:solidFill>
              </a:rPr>
              <a:t>4B</a:t>
            </a:r>
            <a:r>
              <a:rPr lang="en-US" sz="1800" b="1" dirty="0" smtClean="0"/>
              <a:t>. </a:t>
            </a:r>
            <a:r>
              <a:rPr lang="en-US" sz="1800" dirty="0" smtClean="0"/>
              <a:t>We then simply add these 2 numbers, B7 and 4B to obtain 102.</a:t>
            </a:r>
          </a:p>
          <a:p>
            <a:pPr algn="just"/>
            <a:r>
              <a:rPr lang="en-US" sz="1800" b="1" dirty="0" smtClean="0">
                <a:solidFill>
                  <a:srgbClr val="FF0000"/>
                </a:solidFill>
              </a:rPr>
              <a:t>Hex(102) =258 </a:t>
            </a:r>
            <a:r>
              <a:rPr lang="en-US" sz="1800" dirty="0" smtClean="0"/>
              <a:t>which is greater than FF </a:t>
            </a:r>
            <a:r>
              <a:rPr lang="en-US" sz="1800" dirty="0" err="1" smtClean="0"/>
              <a:t>i.e</a:t>
            </a:r>
            <a:r>
              <a:rPr lang="en-US" sz="1800" dirty="0" smtClean="0"/>
              <a:t> 255 so we subtract 255 from it and get the result as </a:t>
            </a:r>
            <a:r>
              <a:rPr lang="en-US" sz="1800" b="1" dirty="0" smtClean="0">
                <a:solidFill>
                  <a:srgbClr val="FF0000"/>
                </a:solidFill>
              </a:rPr>
              <a:t>03</a:t>
            </a:r>
            <a:r>
              <a:rPr lang="en-US" sz="1800" dirty="0" smtClean="0"/>
              <a:t> in </a:t>
            </a:r>
            <a:r>
              <a:rPr lang="en-US" sz="1800" b="1" dirty="0" smtClean="0">
                <a:solidFill>
                  <a:srgbClr val="FF0000"/>
                </a:solidFill>
              </a:rPr>
              <a:t>hex</a:t>
            </a:r>
            <a:r>
              <a:rPr lang="en-US" sz="1800" dirty="0" smtClean="0"/>
              <a:t>.</a:t>
            </a:r>
          </a:p>
          <a:p>
            <a:pPr algn="just"/>
            <a:r>
              <a:rPr lang="en-US" sz="1800" dirty="0" smtClean="0"/>
              <a:t>Now lookup 03 in the E table. </a:t>
            </a:r>
            <a:r>
              <a:rPr lang="en-US" sz="1800" dirty="0" err="1" smtClean="0"/>
              <a:t>i.e</a:t>
            </a:r>
            <a:r>
              <a:rPr lang="en-US" sz="1800" dirty="0" smtClean="0"/>
              <a:t> </a:t>
            </a:r>
            <a:r>
              <a:rPr lang="en-US" sz="1800" b="1" dirty="0" smtClean="0">
                <a:solidFill>
                  <a:srgbClr val="FF0000"/>
                </a:solidFill>
              </a:rPr>
              <a:t>E(03) gives OF.</a:t>
            </a:r>
            <a:r>
              <a:rPr lang="en-US" sz="1800" dirty="0" smtClean="0"/>
              <a:t> Therefore the result of multiplying </a:t>
            </a:r>
            <a:r>
              <a:rPr lang="en-US" sz="1800" b="1" dirty="0" smtClean="0"/>
              <a:t>AF*8</a:t>
            </a:r>
            <a:r>
              <a:rPr lang="en-US" sz="1800" dirty="0" smtClean="0"/>
              <a:t> over a Galois Field </a:t>
            </a:r>
            <a:r>
              <a:rPr lang="en-US" sz="1800" b="1" dirty="0" smtClean="0"/>
              <a:t>2^8 is OF</a:t>
            </a:r>
            <a:r>
              <a:rPr lang="en-US" sz="1800" dirty="0" smtClean="0"/>
              <a:t>.</a:t>
            </a:r>
            <a:endParaRPr lang="en-IN" sz="1800" dirty="0"/>
          </a:p>
        </p:txBody>
      </p:sp>
      <p:pic>
        <p:nvPicPr>
          <p:cNvPr id="7" name="Picture 6"/>
          <p:cNvPicPr>
            <a:picLocks noChangeAspect="1"/>
          </p:cNvPicPr>
          <p:nvPr/>
        </p:nvPicPr>
        <p:blipFill>
          <a:blip r:embed="rId2"/>
          <a:stretch>
            <a:fillRect/>
          </a:stretch>
        </p:blipFill>
        <p:spPr>
          <a:xfrm>
            <a:off x="8653439" y="3605085"/>
            <a:ext cx="333422" cy="371527"/>
          </a:xfrm>
          <a:prstGeom prst="rect">
            <a:avLst/>
          </a:prstGeom>
        </p:spPr>
      </p:pic>
      <p:pic>
        <p:nvPicPr>
          <p:cNvPr id="6" name="Picture 5"/>
          <p:cNvPicPr>
            <a:picLocks noChangeAspect="1"/>
          </p:cNvPicPr>
          <p:nvPr/>
        </p:nvPicPr>
        <p:blipFill>
          <a:blip r:embed="rId3"/>
          <a:stretch>
            <a:fillRect/>
          </a:stretch>
        </p:blipFill>
        <p:spPr>
          <a:xfrm>
            <a:off x="7738848" y="737654"/>
            <a:ext cx="3994320" cy="2867431"/>
          </a:xfrm>
          <a:prstGeom prst="rect">
            <a:avLst/>
          </a:prstGeom>
        </p:spPr>
      </p:pic>
      <p:pic>
        <p:nvPicPr>
          <p:cNvPr id="8" name="Picture 7"/>
          <p:cNvPicPr>
            <a:picLocks noChangeAspect="1"/>
          </p:cNvPicPr>
          <p:nvPr/>
        </p:nvPicPr>
        <p:blipFill>
          <a:blip r:embed="rId4"/>
          <a:stretch>
            <a:fillRect/>
          </a:stretch>
        </p:blipFill>
        <p:spPr>
          <a:xfrm>
            <a:off x="7695962" y="3740567"/>
            <a:ext cx="4034765" cy="2824335"/>
          </a:xfrm>
          <a:prstGeom prst="rect">
            <a:avLst/>
          </a:prstGeom>
        </p:spPr>
      </p:pic>
      <p:pic>
        <p:nvPicPr>
          <p:cNvPr id="9" name="Picture 8"/>
          <p:cNvPicPr>
            <a:picLocks noChangeAspect="1"/>
          </p:cNvPicPr>
          <p:nvPr/>
        </p:nvPicPr>
        <p:blipFill>
          <a:blip r:embed="rId5"/>
          <a:stretch>
            <a:fillRect/>
          </a:stretch>
        </p:blipFill>
        <p:spPr>
          <a:xfrm>
            <a:off x="2120389" y="5178944"/>
            <a:ext cx="3102996" cy="1526656"/>
          </a:xfrm>
          <a:prstGeom prst="rect">
            <a:avLst/>
          </a:prstGeom>
        </p:spPr>
      </p:pic>
      <p:cxnSp>
        <p:nvCxnSpPr>
          <p:cNvPr id="11" name="Curved Connector 10"/>
          <p:cNvCxnSpPr>
            <a:stCxn id="3" idx="1"/>
          </p:cNvCxnSpPr>
          <p:nvPr/>
        </p:nvCxnSpPr>
        <p:spPr>
          <a:xfrm rot="10800000" flipH="1" flipV="1">
            <a:off x="723899" y="4030350"/>
            <a:ext cx="1396489" cy="2052794"/>
          </a:xfrm>
          <a:prstGeom prst="curvedConnector4">
            <a:avLst>
              <a:gd name="adj1" fmla="val -16370"/>
              <a:gd name="adj2" fmla="val 10061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800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4</a:t>
            </a:r>
            <a:r>
              <a:rPr lang="en-US" b="1" dirty="0" smtClean="0">
                <a:solidFill>
                  <a:srgbClr val="FF0000"/>
                </a:solidFill>
              </a:rPr>
              <a:t>. Add Round Key</a:t>
            </a:r>
            <a:endParaRPr lang="en-IN" b="1" dirty="0">
              <a:solidFill>
                <a:srgbClr val="FF0000"/>
              </a:solidFill>
            </a:endParaRPr>
          </a:p>
        </p:txBody>
      </p:sp>
      <p:sp>
        <p:nvSpPr>
          <p:cNvPr id="3" name="Content Placeholder 2"/>
          <p:cNvSpPr>
            <a:spLocks noGrp="1"/>
          </p:cNvSpPr>
          <p:nvPr>
            <p:ph idx="1"/>
          </p:nvPr>
        </p:nvSpPr>
        <p:spPr>
          <a:xfrm>
            <a:off x="723900" y="1685612"/>
            <a:ext cx="10715625" cy="4689475"/>
          </a:xfrm>
        </p:spPr>
        <p:txBody>
          <a:bodyPr>
            <a:normAutofit/>
          </a:bodyPr>
          <a:lstStyle/>
          <a:p>
            <a:pPr algn="just"/>
            <a:r>
              <a:rPr lang="en-US" sz="2400" dirty="0" smtClean="0"/>
              <a:t>In the forward add round key transformation, called </a:t>
            </a:r>
            <a:r>
              <a:rPr lang="en-US" sz="2400" dirty="0" err="1" smtClean="0"/>
              <a:t>AddRoundKey</a:t>
            </a:r>
            <a:r>
              <a:rPr lang="en-US" sz="2400" dirty="0" smtClean="0"/>
              <a:t>, the 128 bits of State are bitwise </a:t>
            </a:r>
            <a:r>
              <a:rPr lang="en-US" sz="2400" dirty="0" err="1" smtClean="0"/>
              <a:t>XORed</a:t>
            </a:r>
            <a:r>
              <a:rPr lang="en-US" sz="2400" dirty="0" smtClean="0"/>
              <a:t> with the 128 bits of the round key.</a:t>
            </a:r>
          </a:p>
          <a:p>
            <a:pPr algn="just"/>
            <a:r>
              <a:rPr lang="en-US" sz="2400" dirty="0"/>
              <a:t>The first matrix is State, and the second matrix is the round key. The inverse add round key transformation is identical to the forward add round key transformation, because the XOR operation is its own inverse.</a:t>
            </a:r>
            <a:endParaRPr lang="en-IN" sz="1600" dirty="0"/>
          </a:p>
        </p:txBody>
      </p:sp>
      <p:pic>
        <p:nvPicPr>
          <p:cNvPr id="7" name="Picture 6"/>
          <p:cNvPicPr>
            <a:picLocks noChangeAspect="1"/>
          </p:cNvPicPr>
          <p:nvPr/>
        </p:nvPicPr>
        <p:blipFill>
          <a:blip r:embed="rId2"/>
          <a:stretch>
            <a:fillRect/>
          </a:stretch>
        </p:blipFill>
        <p:spPr>
          <a:xfrm>
            <a:off x="8653439" y="3605085"/>
            <a:ext cx="333422" cy="371527"/>
          </a:xfrm>
          <a:prstGeom prst="rect">
            <a:avLst/>
          </a:prstGeom>
        </p:spPr>
      </p:pic>
      <p:pic>
        <p:nvPicPr>
          <p:cNvPr id="4" name="Picture 3"/>
          <p:cNvPicPr>
            <a:picLocks noChangeAspect="1"/>
          </p:cNvPicPr>
          <p:nvPr/>
        </p:nvPicPr>
        <p:blipFill>
          <a:blip r:embed="rId3"/>
          <a:stretch>
            <a:fillRect/>
          </a:stretch>
        </p:blipFill>
        <p:spPr>
          <a:xfrm>
            <a:off x="1880600" y="3976612"/>
            <a:ext cx="8402223" cy="2324424"/>
          </a:xfrm>
          <a:prstGeom prst="rect">
            <a:avLst/>
          </a:prstGeom>
        </p:spPr>
      </p:pic>
    </p:spTree>
    <p:extLst>
      <p:ext uri="{BB962C8B-B14F-4D97-AF65-F5344CB8AC3E}">
        <p14:creationId xmlns:p14="http://schemas.microsoft.com/office/powerpoint/2010/main" val="396932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Conclusion</a:t>
            </a:r>
            <a:endParaRPr lang="en-IN" dirty="0"/>
          </a:p>
        </p:txBody>
      </p:sp>
      <p:pic>
        <p:nvPicPr>
          <p:cNvPr id="4" name="Content Placeholder 3"/>
          <p:cNvPicPr>
            <a:picLocks noChangeAspect="1"/>
          </p:cNvPicPr>
          <p:nvPr/>
        </p:nvPicPr>
        <p:blipFill>
          <a:blip r:embed="rId2"/>
          <a:stretch>
            <a:fillRect/>
          </a:stretch>
        </p:blipFill>
        <p:spPr>
          <a:xfrm>
            <a:off x="6261568" y="365125"/>
            <a:ext cx="5301435" cy="6304598"/>
          </a:xfrm>
          <a:prstGeom prst="rect">
            <a:avLst/>
          </a:prstGeom>
        </p:spPr>
      </p:pic>
      <p:sp>
        <p:nvSpPr>
          <p:cNvPr id="5" name="Rectangle 4"/>
          <p:cNvSpPr/>
          <p:nvPr/>
        </p:nvSpPr>
        <p:spPr>
          <a:xfrm>
            <a:off x="352425" y="2210485"/>
            <a:ext cx="5524500" cy="2308324"/>
          </a:xfrm>
          <a:prstGeom prst="rect">
            <a:avLst/>
          </a:prstGeom>
        </p:spPr>
        <p:txBody>
          <a:bodyPr wrap="square">
            <a:spAutoFit/>
          </a:bodyPr>
          <a:lstStyle/>
          <a:p>
            <a:pPr marL="342900" indent="-342900" algn="just">
              <a:buFont typeface="Arial" panose="020B0604020202020204" pitchFamily="34" charset="0"/>
              <a:buChar char="•"/>
            </a:pPr>
            <a:r>
              <a:rPr lang="en-IN" sz="2400" dirty="0" smtClean="0"/>
              <a:t>The Mix Column transformation stage happens till the (N-1)</a:t>
            </a:r>
            <a:r>
              <a:rPr lang="en-IN" sz="2400" dirty="0" err="1" smtClean="0"/>
              <a:t>th</a:t>
            </a:r>
            <a:r>
              <a:rPr lang="en-IN" sz="2400" dirty="0" smtClean="0"/>
              <a:t> Round. It is not performed in the Nth Round.</a:t>
            </a:r>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r>
              <a:rPr lang="en-US" sz="2400" dirty="0" smtClean="0"/>
              <a:t>The output of the Nth Round is the final </a:t>
            </a:r>
            <a:r>
              <a:rPr lang="en-US" sz="2400" dirty="0" err="1" smtClean="0"/>
              <a:t>Ciphertext</a:t>
            </a:r>
            <a:r>
              <a:rPr lang="en-US" sz="2400" dirty="0" smtClean="0"/>
              <a:t>.</a:t>
            </a:r>
            <a:endParaRPr lang="en-IN" sz="2400" dirty="0"/>
          </a:p>
        </p:txBody>
      </p:sp>
    </p:spTree>
    <p:extLst>
      <p:ext uri="{BB962C8B-B14F-4D97-AF65-F5344CB8AC3E}">
        <p14:creationId xmlns:p14="http://schemas.microsoft.com/office/powerpoint/2010/main" val="1747598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815</Words>
  <Application>Microsoft Office PowerPoint</Application>
  <PresentationFormat>Widescreen</PresentationFormat>
  <Paragraphs>44</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Advanced Encryption Standard</vt:lpstr>
      <vt:lpstr>Overall Block Diagram</vt:lpstr>
      <vt:lpstr>Internal Block Diagram</vt:lpstr>
      <vt:lpstr>How the Key for each round is obtained?</vt:lpstr>
      <vt:lpstr>How the Key for each round is obtained?</vt:lpstr>
      <vt:lpstr>How the Key for each round is obtained?</vt:lpstr>
      <vt:lpstr>Operations in a Single AES Round</vt:lpstr>
      <vt:lpstr>Detailed AES Round</vt:lpstr>
      <vt:lpstr>Detailed AES Round</vt:lpstr>
      <vt:lpstr>1. Substitute Bytes</vt:lpstr>
      <vt:lpstr>2. Shift Rows</vt:lpstr>
      <vt:lpstr>3. Mix Column Transformation</vt:lpstr>
      <vt:lpstr>3. Mix Column Transformation</vt:lpstr>
      <vt:lpstr>3. Mix Column Transformation</vt:lpstr>
      <vt:lpstr>4. Add Round Key</vt:lpstr>
      <vt:lpstr>Conclusion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Encryption Standard</dc:title>
  <dc:creator>DJSCE Student</dc:creator>
  <cp:lastModifiedBy>DJSCE Student</cp:lastModifiedBy>
  <cp:revision>7</cp:revision>
  <dcterms:created xsi:type="dcterms:W3CDTF">2024-02-12T05:37:20Z</dcterms:created>
  <dcterms:modified xsi:type="dcterms:W3CDTF">2024-02-12T06:30:58Z</dcterms:modified>
</cp:coreProperties>
</file>